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6" r:id="rId2"/>
    <p:sldId id="337" r:id="rId3"/>
    <p:sldId id="320" r:id="rId4"/>
    <p:sldId id="339" r:id="rId5"/>
    <p:sldId id="344" r:id="rId6"/>
    <p:sldId id="307" r:id="rId7"/>
    <p:sldId id="308" r:id="rId8"/>
    <p:sldId id="309" r:id="rId9"/>
    <p:sldId id="310" r:id="rId10"/>
    <p:sldId id="311" r:id="rId11"/>
    <p:sldId id="314" r:id="rId12"/>
    <p:sldId id="350" r:id="rId13"/>
    <p:sldId id="338" r:id="rId14"/>
    <p:sldId id="315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0686" autoAdjust="0"/>
  </p:normalViewPr>
  <p:slideViewPr>
    <p:cSldViewPr snapToGrid="0">
      <p:cViewPr varScale="1">
        <p:scale>
          <a:sx n="51" d="100"/>
          <a:sy n="5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64F-4CB6-B0C6-6F4363549830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64F-4CB6-B0C6-6F4363549830}"/>
              </c:ext>
            </c:extLst>
          </c:dPt>
          <c:cat>
            <c:strRef>
              <c:f>Sheet1!$A$2:$A$5</c:f>
              <c:strCache>
                <c:ptCount val="3"/>
                <c:pt idx="0">
                  <c:v>Branch/Office</c:v>
                </c:pt>
                <c:pt idx="1">
                  <c:v>Corporate/Management</c:v>
                </c:pt>
                <c:pt idx="2">
                  <c:v>Tellers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34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F-4CB6-B0C6-6F4363549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11AF68-4863-4333-991D-3066161657F4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379C88-3A72-43D3-ADA7-1EA8195B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5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Banking Industry:</a:t>
            </a:r>
          </a:p>
          <a:p>
            <a:r>
              <a:rPr lang="en-US" dirty="0"/>
              <a:t>These are topics we’ll discuss today through this presentation and how our personal experiences and career paths</a:t>
            </a:r>
            <a:r>
              <a:rPr lang="en-US" baseline="0" dirty="0"/>
              <a:t> have led to opportunities in these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53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38678">
              <a:defRPr/>
            </a:pPr>
            <a:r>
              <a:rPr lang="en-US" i="1" dirty="0"/>
              <a:t>Add pictures of your bank involved in community events here.</a:t>
            </a:r>
          </a:p>
          <a:p>
            <a:pPr defTabSz="1038678">
              <a:defRPr/>
            </a:pPr>
            <a:r>
              <a:rPr lang="en-US" dirty="0"/>
              <a:t>In addition to helping our customers and community grow and prosper, like all banks do, we encourage our employees to give back through volunteer community service. Here</a:t>
            </a:r>
            <a:r>
              <a:rPr lang="en-US" baseline="0" dirty="0"/>
              <a:t> are some examples…</a:t>
            </a:r>
          </a:p>
          <a:p>
            <a:pPr defTabSz="10386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42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38678">
              <a:defRPr/>
            </a:pPr>
            <a:r>
              <a:rPr lang="en-US" dirty="0"/>
              <a:t>Possible talking points: </a:t>
            </a:r>
          </a:p>
          <a:p>
            <a:pPr defTabSz="1038678">
              <a:defRPr/>
            </a:pPr>
            <a:endParaRPr lang="en-US" dirty="0"/>
          </a:p>
          <a:p>
            <a:pPr defTabSz="1038678">
              <a:defRPr/>
            </a:pPr>
            <a:r>
              <a:rPr lang="en-US" dirty="0"/>
              <a:t>The outlook for bank employment remains promising. According to the Bureau of Labor Statistics, bank employment is projected to grow through the remainder of this decade.</a:t>
            </a:r>
          </a:p>
          <a:p>
            <a:pPr defTabSz="1038678">
              <a:defRPr/>
            </a:pPr>
            <a:endParaRPr lang="en-US" dirty="0"/>
          </a:p>
          <a:p>
            <a:pPr defTabSz="1038678">
              <a:defRPr/>
            </a:pPr>
            <a:r>
              <a:rPr lang="en-US" dirty="0"/>
              <a:t>Key drivers of this growth include increased regulatory compliance demands. Virtually every interaction we have with customers is guided</a:t>
            </a:r>
            <a:r>
              <a:rPr lang="en-US" baseline="0" dirty="0"/>
              <a:t> by banking laws and their implementing regulations</a:t>
            </a:r>
            <a:r>
              <a:rPr lang="en-US" dirty="0"/>
              <a:t>. These rules</a:t>
            </a:r>
            <a:r>
              <a:rPr lang="en-US" baseline="0" dirty="0"/>
              <a:t> are enforced by regulators including the Federal Deposit Insurance Corp, the Office of the Comptroller of the Currency, the Federal Reserve, the Consumer Financial Protection Bureau and state regulatory agencies. </a:t>
            </a:r>
            <a:r>
              <a:rPr lang="en-US" dirty="0"/>
              <a:t>That means banks</a:t>
            </a:r>
            <a:r>
              <a:rPr lang="en-US" baseline="0" dirty="0"/>
              <a:t> must comply with </a:t>
            </a:r>
            <a:r>
              <a:rPr lang="en-US" dirty="0"/>
              <a:t>thousands of pages of rules—many of which are new</a:t>
            </a:r>
            <a:r>
              <a:rPr lang="en-US" baseline="0" dirty="0"/>
              <a:t> and affect entire segments of our lending business. Mortgage lending is one example. Bank compliance officers ensure that their institutions are following banking laws and regulations. </a:t>
            </a:r>
            <a:endParaRPr lang="en-US" dirty="0"/>
          </a:p>
          <a:p>
            <a:pPr defTabSz="10386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110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talking points:</a:t>
            </a:r>
          </a:p>
          <a:p>
            <a:endParaRPr lang="en-US" dirty="0"/>
          </a:p>
          <a:p>
            <a:r>
              <a:rPr lang="en-US" dirty="0"/>
              <a:t>In addition to tellers, bank offer a variety of positions in such areas as compliance, business banking, public relations and marketing, accounting, human resources, IT and investment banking.  A banker isn’t just a teller or a lender, he could be a computer network technician,  an attorney or an economist.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29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talking points:</a:t>
            </a:r>
          </a:p>
          <a:p>
            <a:endParaRPr lang="en-US" dirty="0"/>
          </a:p>
          <a:p>
            <a:r>
              <a:rPr lang="en-US" dirty="0"/>
              <a:t>In addition to tellers, bank offer a variety of positions in such areas as compliance, business banking, public relations and marketing, accounting, human resources, IT and investment banking.  A banker isn’t just a teller or a lender, he could be a computer network technician,  an attorney or an economist.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63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closer look at the many opportunities in banking. We’re glad we did.  Let’s go to your questions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43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38678">
              <a:defRPr/>
            </a:pPr>
            <a:r>
              <a:rPr lang="en-US" dirty="0"/>
              <a:t>The banking industry employs more than 2 million people nationwide.  </a:t>
            </a:r>
          </a:p>
          <a:p>
            <a:pPr defTabSz="1038678">
              <a:defRPr/>
            </a:pPr>
            <a:r>
              <a:rPr lang="en-US" dirty="0"/>
              <a:t>About two-thirds work in branches as tellers, loan officers and administrators. But as you can see, tellers—who as the public face of banks serve a very important role—make up one quarter of all banking jobs.  </a:t>
            </a:r>
          </a:p>
          <a:p>
            <a:pPr defTabSz="10386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51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300" i="1" dirty="0"/>
              <a:t>Copy slides 3-5 for multiple bankers making presentation! Insert your bank’s logo and other photos you’d like you use on slides 3-5.</a:t>
            </a:r>
          </a:p>
          <a:p>
            <a:pPr lvl="1"/>
            <a:r>
              <a:rPr lang="en-US" sz="1300" dirty="0"/>
              <a:t>Background – where you grew up, education</a:t>
            </a:r>
            <a:endParaRPr lang="en-US" sz="1100" dirty="0"/>
          </a:p>
          <a:p>
            <a:endParaRPr lang="en-US" b="1" dirty="0"/>
          </a:p>
          <a:p>
            <a:endParaRPr lang="en-US" dirty="0">
              <a:effectLst/>
            </a:endParaRPr>
          </a:p>
          <a:p>
            <a:pPr lvl="1"/>
            <a:r>
              <a:rPr lang="en-US" sz="1300" dirty="0"/>
              <a:t>What you look for in an employer:</a:t>
            </a:r>
            <a:endParaRPr lang="en-US" sz="1100" dirty="0"/>
          </a:p>
          <a:p>
            <a:endParaRPr lang="en-US" b="1" dirty="0"/>
          </a:p>
          <a:p>
            <a:r>
              <a:rPr lang="en-US" dirty="0"/>
              <a:t>	</a:t>
            </a:r>
          </a:p>
          <a:p>
            <a:pPr defTabSz="10386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54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300" i="1" dirty="0"/>
              <a:t>Copy slides 3-5 for multiple bankers making presentation! Insert your bank’s logo and other photos you’d like you use on slides 3-5.</a:t>
            </a:r>
          </a:p>
          <a:p>
            <a:pPr lvl="0"/>
            <a:endParaRPr lang="en-US" sz="1300" dirty="0"/>
          </a:p>
          <a:p>
            <a:pPr lvl="0"/>
            <a:r>
              <a:rPr lang="en-US" sz="1300" dirty="0"/>
              <a:t>About your bank:</a:t>
            </a:r>
            <a:r>
              <a:rPr lang="en-US" sz="1100" dirty="0"/>
              <a:t> </a:t>
            </a:r>
          </a:p>
          <a:p>
            <a:pPr lvl="1"/>
            <a:r>
              <a:rPr lang="en-US" sz="1300" dirty="0"/>
              <a:t>When it was founded </a:t>
            </a:r>
          </a:p>
          <a:p>
            <a:pPr lvl="1"/>
            <a:r>
              <a:rPr lang="en-US" sz="1300" dirty="0"/>
              <a:t>In your opinion, what makes your bank unique (culture, customers, leadership, etc.)</a:t>
            </a:r>
            <a:endParaRPr lang="en-US" sz="1100" dirty="0"/>
          </a:p>
          <a:p>
            <a:pPr lvl="1"/>
            <a:r>
              <a:rPr lang="en-US" sz="1300" dirty="0"/>
              <a:t>Core Values:</a:t>
            </a:r>
            <a:endParaRPr lang="en-US" sz="1100" dirty="0"/>
          </a:p>
          <a:p>
            <a:r>
              <a:rPr lang="en-US" sz="1300" dirty="0"/>
              <a:t> </a:t>
            </a:r>
            <a:endParaRPr lang="en-US" sz="1100" dirty="0"/>
          </a:p>
          <a:p>
            <a:pPr marL="191573" indent="-191573" defTabSz="1038678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977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300" i="1" dirty="0"/>
              <a:t>Copy slides 3-5 for multiple bankers making presentation! Insert your bank’s logo and other photos you’d like you use on slides 3-5.</a:t>
            </a:r>
          </a:p>
          <a:p>
            <a:endParaRPr lang="en-US" dirty="0">
              <a:effectLst/>
            </a:endParaRPr>
          </a:p>
          <a:p>
            <a:pPr lvl="1"/>
            <a:r>
              <a:rPr lang="en-US" sz="1300" dirty="0"/>
              <a:t>Banking experience – how long you’ve been at the bank/in banking, different roles you’ve had in the industry</a:t>
            </a:r>
            <a:endParaRPr lang="en-US" sz="1100" dirty="0"/>
          </a:p>
          <a:p>
            <a:endParaRPr lang="en-US" dirty="0"/>
          </a:p>
          <a:p>
            <a:endParaRPr lang="en-US" dirty="0">
              <a:effectLst/>
            </a:endParaRPr>
          </a:p>
          <a:p>
            <a:pPr lvl="1"/>
            <a:r>
              <a:rPr lang="en-US" sz="1300" dirty="0"/>
              <a:t>Experiences as a result of your career in banking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5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Banking Industry:</a:t>
            </a:r>
          </a:p>
          <a:p>
            <a:r>
              <a:rPr lang="en-US" dirty="0"/>
              <a:t>■ Provides a wide range of job opportunities and experiences;</a:t>
            </a:r>
          </a:p>
          <a:p>
            <a:r>
              <a:rPr lang="en-US" dirty="0"/>
              <a:t>■ Encourages on-the-job training</a:t>
            </a:r>
          </a:p>
          <a:p>
            <a:r>
              <a:rPr lang="en-US" dirty="0"/>
              <a:t>■ Challenges you to solve problems and help others manage their finances; and</a:t>
            </a:r>
          </a:p>
          <a:p>
            <a:r>
              <a:rPr lang="en-US" dirty="0"/>
              <a:t>■ Offers opportunities for leadership and community service.</a:t>
            </a:r>
          </a:p>
          <a:p>
            <a:r>
              <a:rPr lang="en-US" dirty="0"/>
              <a:t>■ Competitive</a:t>
            </a:r>
            <a:r>
              <a:rPr lang="en-US" baseline="0" dirty="0"/>
              <a:t> compensation and good benefits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60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38678">
              <a:defRPr/>
            </a:pPr>
            <a:r>
              <a:rPr lang="en-US" dirty="0"/>
              <a:t>Possible talking points:</a:t>
            </a:r>
          </a:p>
          <a:p>
            <a:pPr defTabSz="1038678">
              <a:defRPr/>
            </a:pPr>
            <a:endParaRPr lang="en-US" dirty="0"/>
          </a:p>
          <a:p>
            <a:pPr defTabSz="1038678">
              <a:defRPr/>
            </a:pPr>
            <a:r>
              <a:rPr lang="en-US" dirty="0"/>
              <a:t>Helping bankers develop their careers and enhance their profession is a long-established tradition. Banks offer training and encourage employees to further their educations.</a:t>
            </a:r>
          </a:p>
          <a:p>
            <a:pPr defTabSz="1038678">
              <a:defRPr/>
            </a:pPr>
            <a:endParaRPr lang="en-US" dirty="0"/>
          </a:p>
          <a:p>
            <a:pPr defTabSz="1038678">
              <a:defRPr/>
            </a:pPr>
            <a:r>
              <a:rPr lang="en-US" dirty="0"/>
              <a:t>Employees can advance their careers through trade associations like the American Bankers Association and the VBA.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01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573" indent="-191573">
              <a:buFont typeface="Arial" panose="020B0604020202020204" pitchFamily="34" charset="0"/>
              <a:buChar char="•"/>
            </a:pPr>
            <a:r>
              <a:rPr lang="en-US" dirty="0"/>
              <a:t>Banking</a:t>
            </a:r>
            <a:r>
              <a:rPr lang="en-US" baseline="0" dirty="0"/>
              <a:t> is innovative</a:t>
            </a:r>
            <a:r>
              <a:rPr lang="en-US" dirty="0"/>
              <a:t>. </a:t>
            </a:r>
          </a:p>
          <a:p>
            <a:pPr marL="702430" lvl="1" indent="-191573">
              <a:buFont typeface="Arial" panose="020B0604020202020204" pitchFamily="34" charset="0"/>
              <a:buChar char="•"/>
            </a:pPr>
            <a:r>
              <a:rPr lang="en-US" dirty="0"/>
              <a:t>Look at</a:t>
            </a:r>
            <a:r>
              <a:rPr lang="en-US" baseline="0" dirty="0"/>
              <a:t> services such as mobile banking and online banking, which developed with the popularity of cell phones and the ubiquity of the Internet. </a:t>
            </a:r>
          </a:p>
          <a:p>
            <a:pPr marL="702430" lvl="1" indent="-191573">
              <a:buFont typeface="Arial" panose="020B0604020202020204" pitchFamily="34" charset="0"/>
              <a:buChar char="•"/>
            </a:pPr>
            <a:r>
              <a:rPr lang="en-US" baseline="0" dirty="0"/>
              <a:t>Talk about ways your bank has embraced mobile/online banking</a:t>
            </a:r>
          </a:p>
          <a:p>
            <a:pPr marL="191573" indent="-191573">
              <a:buFont typeface="Arial" panose="020B0604020202020204" pitchFamily="34" charset="0"/>
              <a:buChar char="•"/>
            </a:pPr>
            <a:r>
              <a:rPr lang="en-US" dirty="0"/>
              <a:t>Bankers</a:t>
            </a:r>
            <a:r>
              <a:rPr lang="en-US" baseline="0" dirty="0"/>
              <a:t> can make change and embrace change.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89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38678">
              <a:defRPr/>
            </a:pPr>
            <a:r>
              <a:rPr lang="en-US" dirty="0"/>
              <a:t>What do bankers and banks do? We help people and businesses manage their money and to carefully use credit to achieve their dreams. That can include buying a home, saving for retirement or starting up a business. These activities and others help our community grow.</a:t>
            </a:r>
          </a:p>
          <a:p>
            <a:pPr defTabSz="10386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718">
              <a:defRPr/>
            </a:pPr>
            <a:fld id="{853E1493-FF69-49A5-9D14-8FD8375E6BE1}" type="slidenum">
              <a:rPr lang="en-US">
                <a:solidFill>
                  <a:prstClr val="black"/>
                </a:solidFill>
                <a:latin typeface="Calibri"/>
              </a:rPr>
              <a:pPr defTabSz="1021718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27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2" y="4343400"/>
            <a:ext cx="10363200" cy="1975104"/>
          </a:xfrm>
        </p:spPr>
        <p:txBody>
          <a:bodyPr/>
          <a:lstStyle>
            <a:lvl1pPr marR="9141" algn="l">
              <a:defRPr sz="3999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2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1999">
                <a:solidFill>
                  <a:schemeClr val="tx1"/>
                </a:solidFill>
              </a:defRPr>
            </a:lvl1pPr>
            <a:lvl2pPr marL="457063" indent="0" algn="ctr">
              <a:buNone/>
            </a:lvl2pPr>
            <a:lvl3pPr marL="914126" indent="0" algn="ctr">
              <a:buNone/>
            </a:lvl3pPr>
            <a:lvl4pPr marL="1371189" indent="0" algn="ctr">
              <a:buNone/>
            </a:lvl4pPr>
            <a:lvl5pPr marL="1828251" indent="0" algn="ctr">
              <a:buNone/>
            </a:lvl5pPr>
            <a:lvl6pPr marL="2285314" indent="0" algn="ctr">
              <a:buNone/>
            </a:lvl6pPr>
            <a:lvl7pPr marL="2742377" indent="0" algn="ctr">
              <a:buNone/>
            </a:lvl7pPr>
            <a:lvl8pPr marL="3199440" indent="0" algn="ctr">
              <a:buNone/>
            </a:lvl8pPr>
            <a:lvl9pPr marL="3656503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9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2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1" y="0"/>
            <a:ext cx="3657601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3" y="4246567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8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8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48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8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799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48146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97934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12064"/>
            <a:ext cx="10972801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5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6" y="1770505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402269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512064"/>
            <a:ext cx="10363200" cy="914400"/>
          </a:xfrm>
        </p:spPr>
        <p:txBody>
          <a:bodyPr anchor="t"/>
          <a:lstStyle>
            <a:lvl1pPr>
              <a:defRPr sz="3999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809750"/>
            <a:ext cx="5386917" cy="639762"/>
          </a:xfrm>
        </p:spPr>
        <p:txBody>
          <a:bodyPr anchor="ctr"/>
          <a:lstStyle>
            <a:lvl1pPr marL="73130" indent="0" algn="l">
              <a:buNone/>
              <a:defRPr sz="2399" b="1">
                <a:solidFill>
                  <a:schemeClr val="accent2"/>
                </a:solidFill>
              </a:defRPr>
            </a:lvl1pPr>
            <a:lvl2pPr>
              <a:buNone/>
              <a:defRPr sz="1999" b="1"/>
            </a:lvl2pPr>
            <a:lvl3pPr>
              <a:buNone/>
              <a:defRPr sz="1799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7" y="1809750"/>
            <a:ext cx="5389033" cy="639762"/>
          </a:xfrm>
        </p:spPr>
        <p:txBody>
          <a:bodyPr anchor="ctr"/>
          <a:lstStyle>
            <a:lvl1pPr marL="73130" indent="0">
              <a:buNone/>
              <a:defRPr sz="2399" b="1">
                <a:solidFill>
                  <a:schemeClr val="accent2"/>
                </a:solidFill>
              </a:defRPr>
            </a:lvl1pPr>
            <a:lvl2pPr>
              <a:buNone/>
              <a:defRPr sz="1999" b="1"/>
            </a:lvl2pPr>
            <a:lvl3pPr>
              <a:buNone/>
              <a:defRPr sz="1799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1" y="2459037"/>
            <a:ext cx="5386917" cy="3959352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459037"/>
            <a:ext cx="5389033" cy="3959352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99694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14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9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12064"/>
            <a:ext cx="10363200" cy="914400"/>
          </a:xfrm>
        </p:spPr>
        <p:txBody>
          <a:bodyPr/>
          <a:lstStyle>
            <a:lvl1pPr>
              <a:defRPr sz="3999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8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10972801" cy="1162050"/>
          </a:xfrm>
        </p:spPr>
        <p:txBody>
          <a:bodyPr anchor="ctr"/>
          <a:lstStyle>
            <a:lvl1pPr algn="l">
              <a:buNone/>
              <a:defRPr sz="3599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2" y="1435100"/>
            <a:ext cx="3352800" cy="4572000"/>
          </a:xfrm>
        </p:spPr>
        <p:txBody>
          <a:bodyPr/>
          <a:lstStyle>
            <a:lvl1pPr marL="54848" indent="0">
              <a:buNone/>
              <a:defRPr sz="1799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8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10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4" y="1197791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5"/>
            <a:ext cx="9144000" cy="701749"/>
          </a:xfrm>
        </p:spPr>
        <p:txBody>
          <a:bodyPr anchor="b"/>
          <a:lstStyle>
            <a:lvl1pPr algn="l">
              <a:buNone/>
              <a:defRPr sz="2099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10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199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24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4" y="1350191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0" y="1453354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3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99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2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2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9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5DD6FA-40C7-4A98-961C-5FF443A0C66A}" type="datetimeFigureOut">
              <a:rPr lang="en-US" smtClean="0">
                <a:solidFill>
                  <a:srgbClr val="D6ECFF"/>
                </a:solidFill>
              </a:rPr>
              <a:pPr/>
              <a:t>3/18/2021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9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9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054E5F-F3B2-4BFE-B58D-9C90CA4978AB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52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999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357" indent="-342797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40442" indent="-285664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599" kern="1200">
          <a:solidFill>
            <a:schemeClr val="tx1"/>
          </a:solidFill>
          <a:latin typeface="+mn-lt"/>
          <a:ea typeface="+mn-ea"/>
          <a:cs typeface="+mn-cs"/>
        </a:defRPr>
      </a:lvl2pPr>
      <a:lvl3pPr marL="996397" indent="-228531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261493" indent="-228531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199" kern="1200">
          <a:solidFill>
            <a:schemeClr val="tx1"/>
          </a:solidFill>
          <a:latin typeface="+mn-lt"/>
          <a:ea typeface="+mn-ea"/>
          <a:cs typeface="+mn-cs"/>
        </a:defRPr>
      </a:lvl4pPr>
      <a:lvl5pPr marL="1480884" indent="-21024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1709415" indent="-21024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1901381" indent="-18282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348" indent="-18282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314" indent="-18282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3732" y="1030697"/>
            <a:ext cx="5332611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738AC8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Plentiful Job 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4508" y="2809502"/>
            <a:ext cx="10842984" cy="132341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 defTabSz="914126"/>
            <a:r>
              <a:rPr lang="en-US" sz="8000" b="1" cap="all" dirty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Careers   banking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5269" y="5265559"/>
            <a:ext cx="3799025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CCFF66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Community Service</a:t>
            </a:r>
            <a:endParaRPr lang="en-US" sz="3599" dirty="0">
              <a:solidFill>
                <a:srgbClr val="D6ECFF"/>
              </a:solidFill>
              <a:latin typeface="Tekton Pro" panose="020F06030202080209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4886" y="265144"/>
            <a:ext cx="2325865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1AB39F">
                    <a:lumMod val="60000"/>
                    <a:lumOff val="40000"/>
                  </a:srgbClr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Leadership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0980" y="4625896"/>
            <a:ext cx="3469790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38A0CC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Challenging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59" y="1944859"/>
            <a:ext cx="4646990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578EC9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Career Advancement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4DFAB7-4B72-44F6-832C-8F658F21276A}"/>
              </a:ext>
            </a:extLst>
          </p:cNvPr>
          <p:cNvGrpSpPr/>
          <p:nvPr/>
        </p:nvGrpSpPr>
        <p:grpSpPr>
          <a:xfrm>
            <a:off x="5889201" y="3117358"/>
            <a:ext cx="609441" cy="707702"/>
            <a:chOff x="4343400" y="3124200"/>
            <a:chExt cx="609600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FAFC1C-BE2B-4D17-B242-C369D78C5B5C}"/>
                </a:ext>
              </a:extLst>
            </p:cNvPr>
            <p:cNvSpPr/>
            <p:nvPr/>
          </p:nvSpPr>
          <p:spPr>
            <a:xfrm>
              <a:off x="4343400" y="3200400"/>
              <a:ext cx="609600" cy="609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A3B967-3E6F-41B3-B0C1-AE76CA7B6C1D}"/>
                </a:ext>
              </a:extLst>
            </p:cNvPr>
            <p:cNvSpPr txBox="1"/>
            <p:nvPr/>
          </p:nvSpPr>
          <p:spPr>
            <a:xfrm>
              <a:off x="4343400" y="31242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sz="3999" dirty="0">
                  <a:solidFill>
                    <a:prstClr val="white"/>
                  </a:solidFill>
                  <a:latin typeface="Arial"/>
                </a:rPr>
                <a:t>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4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" y="144431"/>
            <a:ext cx="5628010" cy="199860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Tekton Pro" panose="020F0603020208020904" pitchFamily="34" charset="0"/>
              </a:rPr>
              <a:t>Best Perk of Being a Banker: </a:t>
            </a:r>
            <a:br>
              <a:rPr lang="en-US" dirty="0">
                <a:solidFill>
                  <a:schemeClr val="accent4"/>
                </a:solidFill>
                <a:latin typeface="Tekton Pro" panose="020F0603020208020904" pitchFamily="34" charset="0"/>
              </a:rPr>
            </a:br>
            <a:r>
              <a:rPr lang="en-US" b="1" i="1" dirty="0">
                <a:solidFill>
                  <a:schemeClr val="accent4"/>
                </a:solidFill>
                <a:latin typeface="Tekton Pro" panose="020F0603020208020904" pitchFamily="34" charset="0"/>
              </a:rPr>
              <a:t>Giving Back to Your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555" y="2143033"/>
            <a:ext cx="4917487" cy="433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Working on community events through sponsorships and volunteerism</a:t>
            </a:r>
          </a:p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Providing loans and opportunity to small businesses </a:t>
            </a:r>
          </a:p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Being a resource to your customers</a:t>
            </a:r>
          </a:p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Connecting people</a:t>
            </a:r>
          </a:p>
          <a:p>
            <a:pPr marL="285664" indent="-285664" defTabSz="914126">
              <a:spcAft>
                <a:spcPts val="2399"/>
              </a:spcAft>
              <a:buFont typeface="Wingdings" panose="05000000000000000000" pitchFamily="2" charset="2"/>
              <a:buChar char="§"/>
            </a:pPr>
            <a:endParaRPr lang="en-US" sz="2799" dirty="0">
              <a:solidFill>
                <a:prstClr val="white"/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3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799" spc="-20" dirty="0">
                <a:solidFill>
                  <a:schemeClr val="accent4"/>
                </a:solidFill>
                <a:latin typeface="Tekton Pro" panose="020F0603020208020904" pitchFamily="34" charset="0"/>
              </a:rPr>
              <a:t>The Outlook: </a:t>
            </a:r>
            <a:r>
              <a:rPr lang="en-US" sz="4799" b="1" i="1" spc="-20" dirty="0">
                <a:solidFill>
                  <a:schemeClr val="accent4"/>
                </a:solidFill>
                <a:latin typeface="Tekton Pro" panose="020F0603020208020904" pitchFamily="34" charset="0"/>
              </a:rPr>
              <a:t>We’re Hiring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3734" y="1815589"/>
            <a:ext cx="5460485" cy="298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According to the Bureau of Labor Statistics, bank employment is projected to grow through the remainder of this decade.</a:t>
            </a:r>
          </a:p>
          <a:p>
            <a:pPr marL="457063" indent="-457063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One major growth area is</a:t>
            </a:r>
            <a:b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</a:br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compliance </a:t>
            </a:r>
          </a:p>
        </p:txBody>
      </p:sp>
      <p:sp>
        <p:nvSpPr>
          <p:cNvPr id="5" name="Up Arrow 4"/>
          <p:cNvSpPr/>
          <p:nvPr/>
        </p:nvSpPr>
        <p:spPr>
          <a:xfrm>
            <a:off x="7105411" y="2819560"/>
            <a:ext cx="2951960" cy="396136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07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2" y="29464"/>
            <a:ext cx="10363200" cy="9144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Tekton Pro" panose="020F0603020208020904" pitchFamily="34" charset="0"/>
              </a:rPr>
              <a:t>Career Opportunities at America’s Banks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9CFD7-786C-499C-9FAD-6CB184915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6" t="3067" r="6677"/>
          <a:stretch/>
        </p:blipFill>
        <p:spPr>
          <a:xfrm>
            <a:off x="2216511" y="698500"/>
            <a:ext cx="7758978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Tekton Pro" panose="020F0603020208020904" pitchFamily="34" charset="0"/>
              </a:rPr>
              <a:t>Diverse Job Opportunities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1724" y="1894969"/>
            <a:ext cx="3869603" cy="461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2399" dirty="0">
                <a:solidFill>
                  <a:srgbClr val="7FD13B">
                    <a:lumMod val="60000"/>
                    <a:lumOff val="40000"/>
                  </a:srgbClr>
                </a:solidFill>
                <a:latin typeface="Tekton Pro" panose="020F06030202080209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network technician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3491" y="3218156"/>
            <a:ext cx="2138234" cy="769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4399" dirty="0">
                <a:solidFill>
                  <a:srgbClr val="CCCCFF"/>
                </a:solidFill>
                <a:latin typeface="Tekton Pro" panose="020F06030202080209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attorney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5539423" y="4565656"/>
            <a:ext cx="3210372" cy="4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399" dirty="0">
                <a:solidFill>
                  <a:srgbClr val="D6ECFF">
                    <a:lumMod val="90000"/>
                  </a:srgbClr>
                </a:solidFill>
                <a:latin typeface="Tekton Pro" panose="020F06030202080209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1470" y="2547990"/>
            <a:ext cx="4416021" cy="584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3199" dirty="0">
                <a:solidFill>
                  <a:srgbClr val="0070C0"/>
                </a:solidFill>
                <a:latin typeface="Tekton Pro" panose="020F0603020208020904" pitchFamily="34" charset="0"/>
              </a:rPr>
              <a:t>electronic banking officer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5179" y="4319742"/>
            <a:ext cx="2747537" cy="769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4399" dirty="0">
                <a:solidFill>
                  <a:srgbClr val="1AB39F"/>
                </a:solidFill>
                <a:latin typeface="Tekton Pro" panose="020F0603020208020904" pitchFamily="34" charset="0"/>
              </a:rPr>
              <a:t>accountant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2254" y="3195257"/>
            <a:ext cx="1844244" cy="1015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en-US" sz="1999" dirty="0">
                <a:solidFill>
                  <a:srgbClr val="00ADDC">
                    <a:lumMod val="40000"/>
                    <a:lumOff val="60000"/>
                  </a:srgbClr>
                </a:solidFill>
                <a:latin typeface="Tekton Pro" panose="020F0603020208020904" pitchFamily="34" charset="0"/>
              </a:rPr>
              <a:t>human </a:t>
            </a:r>
            <a:br>
              <a:rPr lang="en-US" sz="1999" dirty="0">
                <a:solidFill>
                  <a:srgbClr val="00ADDC">
                    <a:lumMod val="40000"/>
                    <a:lumOff val="60000"/>
                  </a:srgbClr>
                </a:solidFill>
                <a:latin typeface="Tekton Pro" panose="020F0603020208020904" pitchFamily="34" charset="0"/>
              </a:rPr>
            </a:br>
            <a:r>
              <a:rPr lang="en-US" sz="1999" dirty="0">
                <a:solidFill>
                  <a:srgbClr val="00ADDC">
                    <a:lumMod val="40000"/>
                    <a:lumOff val="60000"/>
                  </a:srgbClr>
                </a:solidFill>
                <a:latin typeface="Tekton Pro" panose="020F0603020208020904" pitchFamily="34" charset="0"/>
              </a:rPr>
              <a:t>resources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9376" y="3795265"/>
            <a:ext cx="1768830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126"/>
            <a:r>
              <a:rPr lang="en-US" sz="2399" dirty="0">
                <a:solidFill>
                  <a:srgbClr val="FEB80A">
                    <a:lumMod val="60000"/>
                    <a:lumOff val="40000"/>
                  </a:srgbClr>
                </a:solidFill>
                <a:latin typeface="Tekton Pro" panose="020F0603020208020904" pitchFamily="34" charset="0"/>
              </a:rPr>
              <a:t>agricultural lender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3572" y="2640474"/>
            <a:ext cx="1950539" cy="584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3199" dirty="0">
                <a:solidFill>
                  <a:srgbClr val="27B5C2"/>
                </a:solidFill>
                <a:latin typeface="Tekton Pro" panose="020F0603020208020904" pitchFamily="34" charset="0"/>
              </a:rPr>
              <a:t>economist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9190" y="1697970"/>
            <a:ext cx="1878487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799" dirty="0">
                <a:solidFill>
                  <a:srgbClr val="D6ECFF">
                    <a:lumMod val="75000"/>
                  </a:srgbClr>
                </a:solidFill>
                <a:latin typeface="Tekton Pro" panose="020F0603020208020904" pitchFamily="34" charset="0"/>
              </a:rPr>
              <a:t>customer sales representative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9610" y="5208176"/>
            <a:ext cx="4256339" cy="584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3199" dirty="0">
                <a:solidFill>
                  <a:srgbClr val="99CC00"/>
                </a:solidFill>
                <a:latin typeface="Tekton Pro" panose="020F0603020208020904" pitchFamily="34" charset="0"/>
              </a:rPr>
              <a:t>Commercial loan officer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0" b="73093"/>
          <a:stretch/>
        </p:blipFill>
        <p:spPr>
          <a:xfrm>
            <a:off x="1902550" y="4464650"/>
            <a:ext cx="536802" cy="5485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3589" r="56132" b="75784"/>
          <a:stretch/>
        </p:blipFill>
        <p:spPr>
          <a:xfrm>
            <a:off x="6476905" y="4215074"/>
            <a:ext cx="643081" cy="4820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7906" b="74169"/>
          <a:stretch/>
        </p:blipFill>
        <p:spPr>
          <a:xfrm>
            <a:off x="7255455" y="3345292"/>
            <a:ext cx="628413" cy="535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r="84383" b="39583"/>
          <a:stretch/>
        </p:blipFill>
        <p:spPr>
          <a:xfrm>
            <a:off x="9454569" y="1823919"/>
            <a:ext cx="372418" cy="5325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64394" r="80809" b="4126"/>
          <a:stretch/>
        </p:blipFill>
        <p:spPr>
          <a:xfrm>
            <a:off x="3962956" y="3279491"/>
            <a:ext cx="751104" cy="9008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70492" r="31828"/>
          <a:stretch/>
        </p:blipFill>
        <p:spPr>
          <a:xfrm>
            <a:off x="2137710" y="2402352"/>
            <a:ext cx="453758" cy="7042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0" t="34081" r="4635" b="35201"/>
          <a:stretch/>
        </p:blipFill>
        <p:spPr>
          <a:xfrm>
            <a:off x="9658207" y="3878044"/>
            <a:ext cx="370608" cy="6716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30315" r="51438" b="42823"/>
          <a:stretch/>
        </p:blipFill>
        <p:spPr>
          <a:xfrm>
            <a:off x="9537847" y="2640473"/>
            <a:ext cx="837982" cy="662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5" t="1795" r="4373" b="74170"/>
          <a:stretch/>
        </p:blipFill>
        <p:spPr>
          <a:xfrm>
            <a:off x="3917167" y="1676859"/>
            <a:ext cx="807853" cy="6646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1" t="78069" b="5918"/>
          <a:stretch/>
        </p:blipFill>
        <p:spPr>
          <a:xfrm>
            <a:off x="6172180" y="5251035"/>
            <a:ext cx="868004" cy="5075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834152" y="5048327"/>
            <a:ext cx="1428994" cy="769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en-US" sz="4399" dirty="0">
                <a:solidFill>
                  <a:srgbClr val="1AB39F">
                    <a:lumMod val="60000"/>
                    <a:lumOff val="40000"/>
                  </a:srgbClr>
                </a:solidFill>
                <a:latin typeface="Tekton Pro" panose="020F0603020208020904" pitchFamily="34" charset="0"/>
              </a:rPr>
              <a:t>teller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6" t="26656" r="26059" b="41926"/>
          <a:stretch/>
        </p:blipFill>
        <p:spPr>
          <a:xfrm>
            <a:off x="8305227" y="5070199"/>
            <a:ext cx="578152" cy="64928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621144" y="5881937"/>
            <a:ext cx="4121711" cy="58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3199" dirty="0">
                <a:solidFill>
                  <a:srgbClr val="38A0CC"/>
                </a:solidFill>
                <a:latin typeface="Tekton Pro" panose="020F06030202080209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officer</a:t>
            </a:r>
          </a:p>
        </p:txBody>
      </p:sp>
      <p:pic>
        <p:nvPicPr>
          <p:cNvPr id="1027" name="Picture 3" descr="D:\ABA\Government Relations\2014 Careers in Banking PPT\magnifyingglas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9139" y="5851672"/>
            <a:ext cx="623833" cy="6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3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366" y="3464408"/>
            <a:ext cx="8151277" cy="609441"/>
          </a:xfrm>
        </p:spPr>
        <p:txBody>
          <a:bodyPr/>
          <a:lstStyle/>
          <a:p>
            <a:pPr algn="ctr"/>
            <a:r>
              <a:rPr lang="en-US" sz="4399" i="1" spc="0" dirty="0">
                <a:solidFill>
                  <a:schemeClr val="accent1"/>
                </a:solidFill>
                <a:latin typeface="Tekton Pro" panose="020F0603020208020904" pitchFamily="34" charset="0"/>
              </a:rPr>
              <a:t>Explore the Opportunities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0275" y="2245528"/>
            <a:ext cx="8391458" cy="1015399"/>
            <a:chOff x="375182" y="2967335"/>
            <a:chExt cx="8393644" cy="1015663"/>
          </a:xfrm>
        </p:grpSpPr>
        <p:sp>
          <p:nvSpPr>
            <p:cNvPr id="7" name="Rectangle 6"/>
            <p:cNvSpPr/>
            <p:nvPr/>
          </p:nvSpPr>
          <p:spPr>
            <a:xfrm>
              <a:off x="375182" y="2967335"/>
              <a:ext cx="8393644" cy="1015663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 defTabSz="914126"/>
              <a:r>
                <a:rPr lang="en-US" sz="5998" b="1" cap="all" dirty="0">
                  <a:ln w="9000" cmpd="sng">
                    <a:solidFill>
                      <a:srgbClr val="00ADDC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ADDC">
                          <a:shade val="20000"/>
                          <a:satMod val="245000"/>
                        </a:srgbClr>
                      </a:gs>
                      <a:gs pos="43000">
                        <a:srgbClr val="00ADDC">
                          <a:satMod val="255000"/>
                        </a:srgbClr>
                      </a:gs>
                      <a:gs pos="48000">
                        <a:srgbClr val="00ADDC">
                          <a:shade val="85000"/>
                          <a:satMod val="255000"/>
                        </a:srgbClr>
                      </a:gs>
                      <a:gs pos="100000">
                        <a:srgbClr val="00ADDC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/>
                </a:rPr>
                <a:t>Careers    banking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400" y="3200400"/>
              <a:ext cx="609600" cy="609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31242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sz="3999" dirty="0">
                  <a:solidFill>
                    <a:prstClr val="white"/>
                  </a:solidFill>
                  <a:latin typeface="Arial"/>
                </a:rPr>
                <a:t>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88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2896433" y="1676857"/>
          <a:ext cx="5637332" cy="37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399"/>
              </a:lnSpc>
            </a:pPr>
            <a:r>
              <a:rPr lang="en-US" sz="4399" spc="0" dirty="0">
                <a:solidFill>
                  <a:schemeClr val="accent4"/>
                </a:solidFill>
                <a:latin typeface="Tekton Pro" panose="020F0603020208020904" pitchFamily="34" charset="0"/>
              </a:rPr>
              <a:t>Banks Employ Two Million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876" y="6224609"/>
            <a:ext cx="5484971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26"/>
            <a:r>
              <a:rPr lang="en-US" sz="1000" dirty="0">
                <a:solidFill>
                  <a:prstClr val="white"/>
                </a:solidFill>
                <a:latin typeface="Arial"/>
              </a:rPr>
              <a:t>Source: Bureau of Labor Statistics,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4074" y="1868990"/>
            <a:ext cx="1599783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4399" dirty="0">
                <a:solidFill>
                  <a:srgbClr val="7FD13B"/>
                </a:solidFill>
                <a:latin typeface="Tekton Pro" panose="020F0603020208020904" pitchFamily="34" charset="0"/>
              </a:rPr>
              <a:t>25%</a:t>
            </a:r>
          </a:p>
          <a:p>
            <a:pPr defTabSz="914126"/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Tellers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424" y="2822847"/>
            <a:ext cx="3428107" cy="163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4399" dirty="0">
                <a:solidFill>
                  <a:srgbClr val="00ADDC"/>
                </a:solidFill>
                <a:latin typeface="Tekton Pro" panose="020F0603020208020904" pitchFamily="34" charset="0"/>
              </a:rPr>
              <a:t>41%</a:t>
            </a:r>
          </a:p>
          <a:p>
            <a:pPr defTabSz="914126"/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Administrative and</a:t>
            </a:r>
          </a:p>
          <a:p>
            <a:pPr defTabSz="914126"/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Branch Operations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894" y="4393357"/>
            <a:ext cx="2285405" cy="1630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4399" dirty="0">
                <a:solidFill>
                  <a:srgbClr val="CC99FF"/>
                </a:solidFill>
                <a:latin typeface="Tekton Pro" panose="020F0603020208020904" pitchFamily="34" charset="0"/>
              </a:rPr>
              <a:t>34%</a:t>
            </a:r>
          </a:p>
          <a:p>
            <a:pPr defTabSz="914126"/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Corporate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3268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50" y="468898"/>
            <a:ext cx="10360501" cy="914162"/>
          </a:xfrm>
        </p:spPr>
        <p:txBody>
          <a:bodyPr/>
          <a:lstStyle/>
          <a:p>
            <a:r>
              <a:rPr lang="en-US" sz="4800" spc="0" dirty="0">
                <a:solidFill>
                  <a:schemeClr val="accent4"/>
                </a:solidFill>
                <a:latin typeface="Tekton Pro" panose="020F0603020208020904" pitchFamily="34" charset="0"/>
              </a:rPr>
              <a:t>Banker Name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850" y="1787783"/>
            <a:ext cx="10134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ts val="2999"/>
              </a:lnSpc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Background</a:t>
            </a:r>
          </a:p>
          <a:p>
            <a:pPr marL="571500" indent="-571500" defTabSz="914126">
              <a:lnSpc>
                <a:spcPts val="2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[insert info]</a:t>
            </a:r>
          </a:p>
          <a:p>
            <a:pPr defTabSz="914126">
              <a:lnSpc>
                <a:spcPts val="2999"/>
              </a:lnSpc>
            </a:pPr>
            <a:endParaRPr lang="en-US" sz="3200" dirty="0">
              <a:solidFill>
                <a:prstClr val="white"/>
              </a:solidFill>
              <a:latin typeface="Tekton Pro" panose="020F0603020208020904" pitchFamily="34" charset="0"/>
            </a:endParaRPr>
          </a:p>
          <a:p>
            <a:pPr defTabSz="914126">
              <a:lnSpc>
                <a:spcPts val="2999"/>
              </a:lnSpc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What I Look for in an Employer</a:t>
            </a:r>
          </a:p>
          <a:p>
            <a:pPr marL="457200" indent="-457200" defTabSz="914126">
              <a:lnSpc>
                <a:spcPts val="2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[insert info]</a:t>
            </a:r>
          </a:p>
        </p:txBody>
      </p:sp>
    </p:spTree>
    <p:extLst>
      <p:ext uri="{BB962C8B-B14F-4D97-AF65-F5344CB8AC3E}">
        <p14:creationId xmlns:p14="http://schemas.microsoft.com/office/powerpoint/2010/main" val="33738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3" y="546068"/>
            <a:ext cx="7770376" cy="719635"/>
          </a:xfrm>
        </p:spPr>
        <p:txBody>
          <a:bodyPr/>
          <a:lstStyle/>
          <a:p>
            <a:r>
              <a:rPr lang="en-US" sz="4399" spc="0" dirty="0">
                <a:solidFill>
                  <a:schemeClr val="accent4"/>
                </a:solidFill>
                <a:latin typeface="Tekton Pro" panose="020F0603020208020904" pitchFamily="34" charset="0"/>
              </a:rPr>
              <a:t>About My </a:t>
            </a:r>
            <a:r>
              <a:rPr lang="en-US" sz="4800" spc="0" dirty="0">
                <a:solidFill>
                  <a:schemeClr val="accent4"/>
                </a:solidFill>
                <a:latin typeface="Tekton Pro" panose="020F0603020208020904" pitchFamily="34" charset="0"/>
              </a:rPr>
              <a:t>Bank</a:t>
            </a:r>
            <a:endParaRPr lang="en-US" sz="4399" spc="0" dirty="0">
              <a:solidFill>
                <a:schemeClr val="accent4"/>
              </a:solidFill>
              <a:latin typeface="Tekton Pro" panose="020F06030202080209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144E8-7BD0-4D7C-8A46-6F800F9EFA17}"/>
              </a:ext>
            </a:extLst>
          </p:cNvPr>
          <p:cNvSpPr txBox="1"/>
          <p:nvPr/>
        </p:nvSpPr>
        <p:spPr>
          <a:xfrm>
            <a:off x="146613" y="2417202"/>
            <a:ext cx="1147388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ts val="2999"/>
              </a:lnSpc>
            </a:pPr>
            <a:r>
              <a:rPr lang="en-US" sz="3599" dirty="0">
                <a:solidFill>
                  <a:prstClr val="white"/>
                </a:solidFill>
                <a:latin typeface="Tekton Pro" panose="020F0603020208020904" pitchFamily="34" charset="0"/>
              </a:rPr>
              <a:t>When? </a:t>
            </a:r>
          </a:p>
          <a:p>
            <a:pPr marL="571500" indent="-571500" defTabSz="914126">
              <a:lnSpc>
                <a:spcPts val="299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ekton Pro" panose="020F0603020208020904" pitchFamily="34" charset="0"/>
              </a:rPr>
              <a:t>[insert info about background/history of your bank]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41D858-C5DB-4EC1-B17E-9DC5DCCC88EA}"/>
              </a:ext>
            </a:extLst>
          </p:cNvPr>
          <p:cNvSpPr txBox="1"/>
          <p:nvPr/>
        </p:nvSpPr>
        <p:spPr>
          <a:xfrm>
            <a:off x="146613" y="3911601"/>
            <a:ext cx="110738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ts val="2999"/>
              </a:lnSpc>
            </a:pPr>
            <a:r>
              <a:rPr lang="en-US" sz="3599" dirty="0">
                <a:solidFill>
                  <a:prstClr val="white"/>
                </a:solidFill>
                <a:latin typeface="Tekton Pro" panose="020F0603020208020904" pitchFamily="34" charset="0"/>
              </a:rPr>
              <a:t>Who? </a:t>
            </a:r>
          </a:p>
          <a:p>
            <a:pPr marL="571500" indent="-571500" defTabSz="914126">
              <a:lnSpc>
                <a:spcPts val="299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ekton Pro" panose="020F0603020208020904" pitchFamily="34" charset="0"/>
              </a:rPr>
              <a:t>[insert info about bank leadership, president/CEO, board, etc.]</a:t>
            </a:r>
          </a:p>
        </p:txBody>
      </p:sp>
    </p:spTree>
    <p:extLst>
      <p:ext uri="{BB962C8B-B14F-4D97-AF65-F5344CB8AC3E}">
        <p14:creationId xmlns:p14="http://schemas.microsoft.com/office/powerpoint/2010/main" val="161219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59" y="397719"/>
            <a:ext cx="7770376" cy="914162"/>
          </a:xfrm>
        </p:spPr>
        <p:txBody>
          <a:bodyPr/>
          <a:lstStyle/>
          <a:p>
            <a:r>
              <a:rPr lang="en-US" sz="4399" spc="0" dirty="0">
                <a:solidFill>
                  <a:schemeClr val="accent4"/>
                </a:solidFill>
                <a:latin typeface="Tekton Pro" panose="020F0603020208020904" pitchFamily="34" charset="0"/>
              </a:rPr>
              <a:t>Banker </a:t>
            </a:r>
            <a:r>
              <a:rPr lang="en-US" sz="4800" spc="0" dirty="0">
                <a:solidFill>
                  <a:schemeClr val="accent4"/>
                </a:solidFill>
                <a:latin typeface="Tekton Pro" panose="020F0603020208020904" pitchFamily="34" charset="0"/>
              </a:rPr>
              <a:t>Name</a:t>
            </a:r>
            <a:endParaRPr lang="en-US" sz="4399" spc="0" dirty="0">
              <a:solidFill>
                <a:schemeClr val="accent4"/>
              </a:solidFill>
              <a:latin typeface="Tekton Pro" panose="020F06030202080209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859" y="1413064"/>
            <a:ext cx="116933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ts val="2999"/>
              </a:lnSpc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Banking Experience</a:t>
            </a:r>
          </a:p>
          <a:p>
            <a:pPr marL="457200" indent="-457200" defTabSz="914126">
              <a:lnSpc>
                <a:spcPts val="2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[insert info]</a:t>
            </a:r>
          </a:p>
          <a:p>
            <a:pPr defTabSz="914126">
              <a:lnSpc>
                <a:spcPts val="2999"/>
              </a:lnSpc>
            </a:pPr>
            <a:endParaRPr lang="en-US" sz="2800" dirty="0">
              <a:solidFill>
                <a:prstClr val="white"/>
              </a:solidFill>
              <a:latin typeface="Tekton Pro" panose="020F0603020208020904" pitchFamily="34" charset="0"/>
            </a:endParaRPr>
          </a:p>
          <a:p>
            <a:pPr defTabSz="914126">
              <a:lnSpc>
                <a:spcPts val="2999"/>
              </a:lnSpc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Experiences as a Result of my Career in Banking</a:t>
            </a:r>
          </a:p>
          <a:p>
            <a:pPr marL="457200" indent="-457200" defTabSz="914126">
              <a:lnSpc>
                <a:spcPts val="29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Tekton Pro" panose="020F0603020208020904" pitchFamily="34" charset="0"/>
              </a:rPr>
              <a:t>[insert info]</a:t>
            </a:r>
          </a:p>
        </p:txBody>
      </p:sp>
    </p:spTree>
    <p:extLst>
      <p:ext uri="{BB962C8B-B14F-4D97-AF65-F5344CB8AC3E}">
        <p14:creationId xmlns:p14="http://schemas.microsoft.com/office/powerpoint/2010/main" val="284268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9550" y="4836968"/>
            <a:ext cx="5332611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738AC8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Educational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0223" y="2057758"/>
            <a:ext cx="8338573" cy="230772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 defTabSz="914126"/>
            <a:r>
              <a:rPr lang="en-US" sz="7198" b="1" cap="all" dirty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Perks of Being </a:t>
            </a:r>
            <a:br>
              <a:rPr lang="en-US" sz="7198" b="1" cap="all" dirty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</a:br>
            <a:r>
              <a:rPr lang="en-US" sz="7198" b="1" cap="all" dirty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</a:rPr>
              <a:t>a banker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43" y="5668450"/>
            <a:ext cx="3799025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CCFF66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Community Service</a:t>
            </a:r>
            <a:endParaRPr lang="en-US" sz="3599" dirty="0">
              <a:solidFill>
                <a:srgbClr val="D6ECFF"/>
              </a:solidFill>
              <a:latin typeface="Tekton Pro" panose="020F06030202080209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7178" y="457977"/>
            <a:ext cx="2138234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1AB39F">
                    <a:lumMod val="60000"/>
                    <a:lumOff val="40000"/>
                  </a:srgbClr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Innovative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9881" y="940110"/>
            <a:ext cx="3246646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>
              <a:spcAft>
                <a:spcPts val="2399"/>
              </a:spcAft>
            </a:pPr>
            <a:r>
              <a:rPr lang="en-US" sz="3599" dirty="0">
                <a:solidFill>
                  <a:srgbClr val="38A0CC"/>
                </a:solidFill>
                <a:latin typeface="Tekton Pro" panose="020F0603020208020904" pitchFamily="34" charset="0"/>
                <a:cs typeface="Arial" panose="020B0604020202020204" pitchFamily="34" charset="0"/>
              </a:rPr>
              <a:t>Service Business</a:t>
            </a:r>
          </a:p>
        </p:txBody>
      </p:sp>
    </p:spTree>
    <p:extLst>
      <p:ext uri="{BB962C8B-B14F-4D97-AF65-F5344CB8AC3E}">
        <p14:creationId xmlns:p14="http://schemas.microsoft.com/office/powerpoint/2010/main" val="429380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12916" y="404800"/>
            <a:ext cx="5765803" cy="914162"/>
          </a:xfrm>
        </p:spPr>
        <p:txBody>
          <a:bodyPr/>
          <a:lstStyle/>
          <a:p>
            <a:pPr>
              <a:lnSpc>
                <a:spcPts val="4399"/>
              </a:lnSpc>
            </a:pPr>
            <a:r>
              <a:rPr lang="en-US" sz="4799" dirty="0">
                <a:solidFill>
                  <a:schemeClr val="accent4"/>
                </a:solidFill>
                <a:latin typeface="Tekton Pro" panose="020F0603020208020904" pitchFamily="34" charset="0"/>
              </a:rPr>
              <a:t>Banking is Educational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6F39A8-D586-4CD3-B196-5461D1FC33E1}"/>
              </a:ext>
            </a:extLst>
          </p:cNvPr>
          <p:cNvGrpSpPr/>
          <p:nvPr/>
        </p:nvGrpSpPr>
        <p:grpSpPr>
          <a:xfrm>
            <a:off x="4078062" y="4358903"/>
            <a:ext cx="4035507" cy="2151245"/>
            <a:chOff x="3928009" y="4053942"/>
            <a:chExt cx="4035507" cy="21512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8009" y="4791244"/>
              <a:ext cx="4035507" cy="14139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3928009" y="4053942"/>
              <a:ext cx="4035507" cy="605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999"/>
                </a:lnSpc>
              </a:pPr>
              <a:r>
                <a:rPr lang="en-US" sz="1799" dirty="0">
                  <a:solidFill>
                    <a:prstClr val="white"/>
                  </a:solidFill>
                  <a:latin typeface="Tekton Pro" panose="020F0603020208020904" pitchFamily="34" charset="0"/>
                </a:rPr>
                <a:t>VBA Management </a:t>
              </a:r>
            </a:p>
            <a:p>
              <a:pPr algn="ctr" defTabSz="914126">
                <a:lnSpc>
                  <a:spcPts val="1999"/>
                </a:lnSpc>
              </a:pPr>
              <a:r>
                <a:rPr lang="en-US" sz="1799" dirty="0">
                  <a:solidFill>
                    <a:prstClr val="white"/>
                  </a:solidFill>
                  <a:latin typeface="Tekton Pro" panose="020F0603020208020904" pitchFamily="34" charset="0"/>
                </a:rPr>
                <a:t>Development Program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04B442-3CA4-4EBB-9F71-A4ACC6B34522}"/>
              </a:ext>
            </a:extLst>
          </p:cNvPr>
          <p:cNvGrpSpPr/>
          <p:nvPr/>
        </p:nvGrpSpPr>
        <p:grpSpPr>
          <a:xfrm>
            <a:off x="8840166" y="3777704"/>
            <a:ext cx="3020845" cy="2372669"/>
            <a:chOff x="8482979" y="3463747"/>
            <a:chExt cx="3020845" cy="23726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18"/>
            <a:stretch/>
          </p:blipFill>
          <p:spPr>
            <a:xfrm>
              <a:off x="8482979" y="3463747"/>
              <a:ext cx="3020845" cy="16309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482979" y="5231280"/>
              <a:ext cx="3020845" cy="605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999"/>
                </a:lnSpc>
              </a:pPr>
              <a:r>
                <a:rPr lang="en-US" sz="1799" dirty="0">
                  <a:solidFill>
                    <a:prstClr val="white"/>
                  </a:solidFill>
                  <a:latin typeface="Tekton Pro" panose="020F0603020208020904" pitchFamily="34" charset="0"/>
                </a:rPr>
                <a:t>VBA School of Bank Management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D2B9AE-20B4-4E14-A21A-70A3B11C37B0}"/>
              </a:ext>
            </a:extLst>
          </p:cNvPr>
          <p:cNvGrpSpPr/>
          <p:nvPr/>
        </p:nvGrpSpPr>
        <p:grpSpPr>
          <a:xfrm>
            <a:off x="909244" y="3969458"/>
            <a:ext cx="2034362" cy="1989161"/>
            <a:chOff x="1374184" y="3593626"/>
            <a:chExt cx="2034362" cy="19891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980069-8E50-4224-91A5-562900DB7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184" y="3593626"/>
              <a:ext cx="2034361" cy="15257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9926C5-0BE2-4889-BC48-89BF8964B85E}"/>
                </a:ext>
              </a:extLst>
            </p:cNvPr>
            <p:cNvSpPr/>
            <p:nvPr/>
          </p:nvSpPr>
          <p:spPr>
            <a:xfrm>
              <a:off x="1374184" y="5234065"/>
              <a:ext cx="2034362" cy="348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999"/>
                </a:lnSpc>
              </a:pPr>
              <a:r>
                <a:rPr lang="en-US" sz="1799" dirty="0">
                  <a:solidFill>
                    <a:prstClr val="white"/>
                  </a:solidFill>
                  <a:latin typeface="Tekton Pro" panose="020F0603020208020904" pitchFamily="34" charset="0"/>
                </a:rPr>
                <a:t>VBAConnect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9C0095-C7CA-4E26-B640-D87F7C3A6459}"/>
              </a:ext>
            </a:extLst>
          </p:cNvPr>
          <p:cNvSpPr txBox="1"/>
          <p:nvPr/>
        </p:nvSpPr>
        <p:spPr>
          <a:xfrm>
            <a:off x="7358092" y="2447371"/>
            <a:ext cx="3949257" cy="80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dirty="0">
                <a:solidFill>
                  <a:srgbClr val="738AC8"/>
                </a:solidFill>
                <a:latin typeface="Tekton Pro" panose="020F0603020208020904" pitchFamily="34" charset="0"/>
              </a:rPr>
              <a:t>Continuing Education</a:t>
            </a:r>
          </a:p>
          <a:p>
            <a:pPr defTabSz="914126"/>
            <a:endParaRPr lang="en-US" sz="1799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4A7E9-F089-427E-A2D0-65D26F889331}"/>
              </a:ext>
            </a:extLst>
          </p:cNvPr>
          <p:cNvSpPr txBox="1"/>
          <p:nvPr/>
        </p:nvSpPr>
        <p:spPr>
          <a:xfrm>
            <a:off x="6571336" y="1747760"/>
            <a:ext cx="4116763" cy="80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dirty="0">
                <a:solidFill>
                  <a:srgbClr val="1AB39F"/>
                </a:solidFill>
                <a:latin typeface="Tekton Pro" panose="020F0603020208020904" pitchFamily="34" charset="0"/>
              </a:rPr>
              <a:t>Professional Certifications</a:t>
            </a:r>
          </a:p>
          <a:p>
            <a:pPr defTabSz="914126"/>
            <a:endParaRPr lang="en-US" sz="1799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B7631-870D-48FA-9A48-FFFEAF7A2DB3}"/>
              </a:ext>
            </a:extLst>
          </p:cNvPr>
          <p:cNvSpPr txBox="1"/>
          <p:nvPr/>
        </p:nvSpPr>
        <p:spPr>
          <a:xfrm>
            <a:off x="1926425" y="1423474"/>
            <a:ext cx="3520018" cy="80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dirty="0">
                <a:solidFill>
                  <a:srgbClr val="00ADDC"/>
                </a:solidFill>
                <a:latin typeface="Tekton Pro" panose="020F0603020208020904" pitchFamily="34" charset="0"/>
              </a:rPr>
              <a:t>Multiple Career Paths</a:t>
            </a:r>
          </a:p>
          <a:p>
            <a:pPr defTabSz="914126"/>
            <a:endParaRPr lang="en-US" sz="1799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1FE23-664A-4C16-B1DA-3262D72D3CB0}"/>
              </a:ext>
            </a:extLst>
          </p:cNvPr>
          <p:cNvSpPr txBox="1"/>
          <p:nvPr/>
        </p:nvSpPr>
        <p:spPr>
          <a:xfrm>
            <a:off x="626954" y="2343910"/>
            <a:ext cx="5468862" cy="123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799" dirty="0">
                <a:solidFill>
                  <a:srgbClr val="FEB80A"/>
                </a:solidFill>
                <a:latin typeface="Tekton Pro" panose="020F0603020208020904" pitchFamily="34" charset="0"/>
              </a:rPr>
              <a:t>Extensive Trade Association Support and Resources Available to You</a:t>
            </a:r>
          </a:p>
          <a:p>
            <a:pPr algn="ctr" defTabSz="914126"/>
            <a:endParaRPr lang="en-US" sz="1799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55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10812" y="616794"/>
            <a:ext cx="7770376" cy="914162"/>
          </a:xfrm>
        </p:spPr>
        <p:txBody>
          <a:bodyPr/>
          <a:lstStyle/>
          <a:p>
            <a:pPr>
              <a:lnSpc>
                <a:spcPts val="4399"/>
              </a:lnSpc>
            </a:pPr>
            <a:r>
              <a:rPr lang="en-US" sz="4399" dirty="0">
                <a:solidFill>
                  <a:schemeClr val="accent4"/>
                </a:solidFill>
                <a:latin typeface="Tekton Pro" panose="020F0603020208020904" pitchFamily="34" charset="0"/>
              </a:rPr>
              <a:t>Banking is Innovative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6092" y="1753040"/>
            <a:ext cx="5256431" cy="470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Banking has a history of innovation – mobile banking, ATMs, online bill pay, credit and debit cards</a:t>
            </a:r>
          </a:p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These inventions have helped make consumers’ lives simpler and safer</a:t>
            </a:r>
          </a:p>
          <a:p>
            <a:pPr marL="342797" indent="-342797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prstClr val="white"/>
                </a:solidFill>
                <a:latin typeface="Tekton Pro" panose="020F0603020208020904" pitchFamily="34" charset="0"/>
              </a:rPr>
              <a:t>New technology requires banks to add jobs to create and support mobile banking platforms, ATMs, and secure computer networks</a:t>
            </a:r>
          </a:p>
          <a:p>
            <a:pPr marL="285664" indent="-285664" defTabSz="914126">
              <a:spcAft>
                <a:spcPts val="2399"/>
              </a:spcAft>
              <a:buFont typeface="Wingdings" panose="05000000000000000000" pitchFamily="2" charset="2"/>
              <a:buChar char="§"/>
            </a:pPr>
            <a:endParaRPr lang="en-US" sz="2399" dirty="0">
              <a:solidFill>
                <a:prstClr val="white"/>
              </a:solidFill>
              <a:latin typeface="Tekton Pro" panose="020F06030202080209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57693" y="1753039"/>
            <a:ext cx="3047206" cy="2100863"/>
            <a:chOff x="4876800" y="1655064"/>
            <a:chExt cx="3505200" cy="2416622"/>
          </a:xfrm>
        </p:grpSpPr>
        <p:sp>
          <p:nvSpPr>
            <p:cNvPr id="2" name="Rectangle 1"/>
            <p:cNvSpPr/>
            <p:nvPr/>
          </p:nvSpPr>
          <p:spPr>
            <a:xfrm>
              <a:off x="4876800" y="1655064"/>
              <a:ext cx="3505200" cy="22311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026" name="Picture 2" descr="Image result for mobile banki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6" r="4646"/>
            <a:stretch/>
          </p:blipFill>
          <p:spPr bwMode="auto">
            <a:xfrm>
              <a:off x="4876800" y="1683924"/>
              <a:ext cx="3505200" cy="2387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credit &amp; debit cards, c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93" y="4106916"/>
            <a:ext cx="3047206" cy="16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0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4"/>
          <a:stretch/>
        </p:blipFill>
        <p:spPr>
          <a:xfrm>
            <a:off x="1525763" y="3657543"/>
            <a:ext cx="9140477" cy="31991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9352" y="512824"/>
            <a:ext cx="7770376" cy="914162"/>
          </a:xfrm>
        </p:spPr>
        <p:txBody>
          <a:bodyPr/>
          <a:lstStyle/>
          <a:p>
            <a:pPr>
              <a:lnSpc>
                <a:spcPts val="4399"/>
              </a:lnSpc>
            </a:pPr>
            <a:r>
              <a:rPr lang="en-US" dirty="0">
                <a:solidFill>
                  <a:schemeClr val="accent4"/>
                </a:solidFill>
                <a:latin typeface="Tekton Pro" panose="020F0603020208020904" pitchFamily="34" charset="0"/>
              </a:rPr>
              <a:t>Banking is a Service Business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1713" y="1150561"/>
            <a:ext cx="7618016" cy="243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We help people and businesses manage their money and use credit carefully</a:t>
            </a:r>
          </a:p>
          <a:p>
            <a:pPr marL="457063" indent="-457063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We help people buy a home or start a business</a:t>
            </a:r>
          </a:p>
          <a:p>
            <a:pPr marL="457063" indent="-457063" defTabSz="914126">
              <a:spcAft>
                <a:spcPts val="2399"/>
              </a:spcAft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prstClr val="white"/>
                </a:solidFill>
                <a:latin typeface="Tekton Pro" panose="020F0603020208020904" pitchFamily="34" charset="0"/>
              </a:rPr>
              <a:t>We help our community grow</a:t>
            </a:r>
          </a:p>
        </p:txBody>
      </p:sp>
    </p:spTree>
    <p:extLst>
      <p:ext uri="{BB962C8B-B14F-4D97-AF65-F5344CB8AC3E}">
        <p14:creationId xmlns:p14="http://schemas.microsoft.com/office/powerpoint/2010/main" val="3048397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1107</Words>
  <Application>Microsoft Office PowerPoint</Application>
  <PresentationFormat>Widescreen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Tekton Pro</vt:lpstr>
      <vt:lpstr>Wingdings</vt:lpstr>
      <vt:lpstr>Wingdings 2</vt:lpstr>
      <vt:lpstr>Wingdings 3</vt:lpstr>
      <vt:lpstr>Metro</vt:lpstr>
      <vt:lpstr>PowerPoint Presentation</vt:lpstr>
      <vt:lpstr>Banks Employ Two Million People</vt:lpstr>
      <vt:lpstr>Banker Name</vt:lpstr>
      <vt:lpstr>About My Bank</vt:lpstr>
      <vt:lpstr>Banker Name</vt:lpstr>
      <vt:lpstr>PowerPoint Presentation</vt:lpstr>
      <vt:lpstr>Banking is Educational</vt:lpstr>
      <vt:lpstr>Banking is Innovative</vt:lpstr>
      <vt:lpstr>Banking is a Service Business</vt:lpstr>
      <vt:lpstr>Best Perk of Being a Banker:  Giving Back to Your Community</vt:lpstr>
      <vt:lpstr>The Outlook: We’re Hiring</vt:lpstr>
      <vt:lpstr>Career Opportunities at America’s Banks</vt:lpstr>
      <vt:lpstr>Diverse Job Opportunities</vt:lpstr>
      <vt:lpstr>Explore the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McDearmon</dc:creator>
  <cp:lastModifiedBy>Monica McDearmon</cp:lastModifiedBy>
  <cp:revision>36</cp:revision>
  <cp:lastPrinted>2020-06-17T14:37:55Z</cp:lastPrinted>
  <dcterms:created xsi:type="dcterms:W3CDTF">2019-02-25T20:40:13Z</dcterms:created>
  <dcterms:modified xsi:type="dcterms:W3CDTF">2021-03-18T14:07:42Z</dcterms:modified>
</cp:coreProperties>
</file>