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8"/>
  </p:notesMasterIdLst>
  <p:sldIdLst>
    <p:sldId id="652" r:id="rId5"/>
    <p:sldId id="284" r:id="rId6"/>
    <p:sldId id="654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AAC4E9"/>
    <a:srgbClr val="F5CDCE"/>
    <a:srgbClr val="FDFBF6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5002B-7521-4E46-8E4D-9DE9F6AED3C6}" v="234" dt="2024-02-05T14:50:34.51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nead" userId="9130ada5-bca2-45d3-9bbd-f4ae5035c493" providerId="ADAL" clId="{E1F5002B-7521-4E46-8E4D-9DE9F6AED3C6}"/>
    <pc:docChg chg="undo custSel modSld">
      <pc:chgData name="John Snead" userId="9130ada5-bca2-45d3-9bbd-f4ae5035c493" providerId="ADAL" clId="{E1F5002B-7521-4E46-8E4D-9DE9F6AED3C6}" dt="2024-02-05T14:50:34.511" v="398" actId="20577"/>
      <pc:docMkLst>
        <pc:docMk/>
      </pc:docMkLst>
      <pc:sldChg chg="modSp mod">
        <pc:chgData name="John Snead" userId="9130ada5-bca2-45d3-9bbd-f4ae5035c493" providerId="ADAL" clId="{E1F5002B-7521-4E46-8E4D-9DE9F6AED3C6}" dt="2024-02-05T14:49:56.481" v="379" actId="20577"/>
        <pc:sldMkLst>
          <pc:docMk/>
          <pc:sldMk cId="3500438907" sldId="284"/>
        </pc:sldMkLst>
        <pc:spChg chg="mod">
          <ac:chgData name="John Snead" userId="9130ada5-bca2-45d3-9bbd-f4ae5035c493" providerId="ADAL" clId="{E1F5002B-7521-4E46-8E4D-9DE9F6AED3C6}" dt="2024-02-05T14:49:56.481" v="379" actId="20577"/>
          <ac:spMkLst>
            <pc:docMk/>
            <pc:sldMk cId="3500438907" sldId="284"/>
            <ac:spMk id="24" creationId="{F96EA29D-EFC6-1507-6DDC-7F0BC0E166C9}"/>
          </ac:spMkLst>
        </pc:spChg>
        <pc:spChg chg="mod">
          <ac:chgData name="John Snead" userId="9130ada5-bca2-45d3-9bbd-f4ae5035c493" providerId="ADAL" clId="{E1F5002B-7521-4E46-8E4D-9DE9F6AED3C6}" dt="2024-02-05T14:47:15.854" v="378" actId="1076"/>
          <ac:spMkLst>
            <pc:docMk/>
            <pc:sldMk cId="3500438907" sldId="284"/>
            <ac:spMk id="31" creationId="{1C881E09-1B4D-3869-65F7-B08E4A766363}"/>
          </ac:spMkLst>
        </pc:spChg>
      </pc:sldChg>
      <pc:sldChg chg="addSp modSp mod">
        <pc:chgData name="John Snead" userId="9130ada5-bca2-45d3-9bbd-f4ae5035c493" providerId="ADAL" clId="{E1F5002B-7521-4E46-8E4D-9DE9F6AED3C6}" dt="2024-02-05T14:50:34.511" v="398" actId="20577"/>
        <pc:sldMkLst>
          <pc:docMk/>
          <pc:sldMk cId="1431451383" sldId="654"/>
        </pc:sldMkLst>
        <pc:spChg chg="mod">
          <ac:chgData name="John Snead" userId="9130ada5-bca2-45d3-9bbd-f4ae5035c493" providerId="ADAL" clId="{E1F5002B-7521-4E46-8E4D-9DE9F6AED3C6}" dt="2024-02-05T14:36:31.185" v="226"/>
          <ac:spMkLst>
            <pc:docMk/>
            <pc:sldMk cId="1431451383" sldId="654"/>
            <ac:spMk id="17" creationId="{9FFAEDFD-F561-8C1E-C4A5-A59D29BA0A81}"/>
          </ac:spMkLst>
        </pc:spChg>
        <pc:graphicFrameChg chg="add mod modGraphic">
          <ac:chgData name="John Snead" userId="9130ada5-bca2-45d3-9bbd-f4ae5035c493" providerId="ADAL" clId="{E1F5002B-7521-4E46-8E4D-9DE9F6AED3C6}" dt="2024-02-05T14:50:34.511" v="398" actId="20577"/>
          <ac:graphicFrameMkLst>
            <pc:docMk/>
            <pc:sldMk cId="1431451383" sldId="654"/>
            <ac:graphicFrameMk id="4" creationId="{075774F4-39EF-C011-C5C7-A1C90473F01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2C454-827C-4F07-B7C9-FD46196C1612}" type="doc">
      <dgm:prSet loTypeId="urn:microsoft.com/office/officeart/2005/8/layout/radial6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1B99484-8B8D-431C-995F-F6490CD200B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Employee’s Financial Wellness</a:t>
          </a:r>
        </a:p>
      </dgm:t>
    </dgm:pt>
    <dgm:pt modelId="{B08661C2-F778-4793-9F9A-D0C8F66D336F}" type="parTrans" cxnId="{FF6F837A-B901-4A90-8419-1F61FDCCACBD}">
      <dgm:prSet/>
      <dgm:spPr/>
      <dgm:t>
        <a:bodyPr/>
        <a:lstStyle/>
        <a:p>
          <a:endParaRPr lang="en-US"/>
        </a:p>
      </dgm:t>
    </dgm:pt>
    <dgm:pt modelId="{51EEE5FA-53A0-4056-AB66-9F1B23243AD5}" type="sibTrans" cxnId="{FF6F837A-B901-4A90-8419-1F61FDCCACBD}">
      <dgm:prSet/>
      <dgm:spPr/>
      <dgm:t>
        <a:bodyPr/>
        <a:lstStyle/>
        <a:p>
          <a:endParaRPr lang="en-US"/>
        </a:p>
      </dgm:t>
    </dgm:pt>
    <dgm:pt modelId="{EF462971-E6C9-4E69-9585-20C3BC9BABF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Dedicated SBA Resource</a:t>
          </a:r>
        </a:p>
      </dgm:t>
    </dgm:pt>
    <dgm:pt modelId="{837ACC20-BC37-4B5A-A46E-F655A14310F1}" type="parTrans" cxnId="{64AEC8D5-B465-4B2A-A630-91F79F161111}">
      <dgm:prSet/>
      <dgm:spPr/>
      <dgm:t>
        <a:bodyPr/>
        <a:lstStyle/>
        <a:p>
          <a:endParaRPr lang="en-US"/>
        </a:p>
      </dgm:t>
    </dgm:pt>
    <dgm:pt modelId="{1550239E-4958-4B6C-865F-E4A2BFBE2EA2}" type="sibTrans" cxnId="{64AEC8D5-B465-4B2A-A630-91F79F161111}">
      <dgm:prSet/>
      <dgm:spPr/>
      <dgm:t>
        <a:bodyPr/>
        <a:lstStyle/>
        <a:p>
          <a:endParaRPr lang="en-US"/>
        </a:p>
      </dgm:t>
    </dgm:pt>
    <dgm:pt modelId="{74F859E0-205B-4DE7-82A2-A550D88B9FF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Participant Transition Services</a:t>
          </a:r>
        </a:p>
      </dgm:t>
    </dgm:pt>
    <dgm:pt modelId="{E95317A1-DE1A-4B39-9600-56DDEC0DDFB7}" type="parTrans" cxnId="{CC96D2D1-20B3-4916-AEEC-ECC592B8EA3B}">
      <dgm:prSet/>
      <dgm:spPr/>
      <dgm:t>
        <a:bodyPr/>
        <a:lstStyle/>
        <a:p>
          <a:endParaRPr lang="en-US"/>
        </a:p>
      </dgm:t>
    </dgm:pt>
    <dgm:pt modelId="{AFB3CEBE-5A3D-4681-BE3D-48305ADCB896}" type="sibTrans" cxnId="{CC96D2D1-20B3-4916-AEEC-ECC592B8EA3B}">
      <dgm:prSet/>
      <dgm:spPr/>
      <dgm:t>
        <a:bodyPr/>
        <a:lstStyle/>
        <a:p>
          <a:endParaRPr lang="en-US"/>
        </a:p>
      </dgm:t>
    </dgm:pt>
    <dgm:pt modelId="{379CF28A-8E06-409B-A8A2-83B463C2582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Tools to combine H&amp;W and Retirement decision making (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evaluating</a:t>
          </a:r>
          <a:r>
            <a:rPr lang="en-US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4EFD9D-524B-4AF7-9F91-B7EB24194620}" type="parTrans" cxnId="{4F05056F-9993-46DA-8BB0-1E4D59E5934D}">
      <dgm:prSet/>
      <dgm:spPr/>
      <dgm:t>
        <a:bodyPr/>
        <a:lstStyle/>
        <a:p>
          <a:endParaRPr lang="en-US"/>
        </a:p>
      </dgm:t>
    </dgm:pt>
    <dgm:pt modelId="{9E7FAF06-709A-4B25-979A-FD78F1A46AE3}" type="sibTrans" cxnId="{4F05056F-9993-46DA-8BB0-1E4D59E5934D}">
      <dgm:prSet/>
      <dgm:spPr/>
      <dgm:t>
        <a:bodyPr/>
        <a:lstStyle/>
        <a:p>
          <a:endParaRPr lang="en-US"/>
        </a:p>
      </dgm:t>
    </dgm:pt>
    <dgm:pt modelId="{9D07A08F-61BF-433B-985F-6869C244385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Tailored Education Programs</a:t>
          </a:r>
        </a:p>
      </dgm:t>
    </dgm:pt>
    <dgm:pt modelId="{EBE63673-9726-4790-A8B5-F431EA09BD5A}" type="parTrans" cxnId="{8C551B6B-C28F-4AD6-9DAC-367E0C125AF9}">
      <dgm:prSet/>
      <dgm:spPr/>
      <dgm:t>
        <a:bodyPr/>
        <a:lstStyle/>
        <a:p>
          <a:endParaRPr lang="en-US"/>
        </a:p>
      </dgm:t>
    </dgm:pt>
    <dgm:pt modelId="{CA82D79F-72C7-4257-8E0A-539A99491B0E}" type="sibTrans" cxnId="{8C551B6B-C28F-4AD6-9DAC-367E0C125AF9}">
      <dgm:prSet/>
      <dgm:spPr/>
      <dgm:t>
        <a:bodyPr/>
        <a:lstStyle/>
        <a:p>
          <a:endParaRPr lang="en-US"/>
        </a:p>
      </dgm:t>
    </dgm:pt>
    <dgm:pt modelId="{F7656C1C-F3E9-4879-8DC2-46CF07995A99}" type="pres">
      <dgm:prSet presAssocID="{A8D2C454-827C-4F07-B7C9-FD46196C16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AF94E0-8B10-44DB-AD26-A31F08F47B43}" type="pres">
      <dgm:prSet presAssocID="{81B99484-8B8D-431C-995F-F6490CD200B1}" presName="centerShape" presStyleLbl="node0" presStyleIdx="0" presStyleCnt="1"/>
      <dgm:spPr/>
    </dgm:pt>
    <dgm:pt modelId="{5E57E285-20EE-4611-AA85-6321368EFF4E}" type="pres">
      <dgm:prSet presAssocID="{EF462971-E6C9-4E69-9585-20C3BC9BABF7}" presName="node" presStyleLbl="node1" presStyleIdx="0" presStyleCnt="4">
        <dgm:presLayoutVars>
          <dgm:bulletEnabled val="1"/>
        </dgm:presLayoutVars>
      </dgm:prSet>
      <dgm:spPr/>
    </dgm:pt>
    <dgm:pt modelId="{D75D0BFC-5148-4B9C-8CCB-597A18492F10}" type="pres">
      <dgm:prSet presAssocID="{EF462971-E6C9-4E69-9585-20C3BC9BABF7}" presName="dummy" presStyleCnt="0"/>
      <dgm:spPr/>
    </dgm:pt>
    <dgm:pt modelId="{2B4AF9C1-8FC1-4206-9AFE-9562CADBAB41}" type="pres">
      <dgm:prSet presAssocID="{1550239E-4958-4B6C-865F-E4A2BFBE2EA2}" presName="sibTrans" presStyleLbl="sibTrans2D1" presStyleIdx="0" presStyleCnt="4"/>
      <dgm:spPr/>
    </dgm:pt>
    <dgm:pt modelId="{1D4EAC12-1CEC-4BBF-87C6-BBAC73F954B7}" type="pres">
      <dgm:prSet presAssocID="{74F859E0-205B-4DE7-82A2-A550D88B9FF0}" presName="node" presStyleLbl="node1" presStyleIdx="1" presStyleCnt="4">
        <dgm:presLayoutVars>
          <dgm:bulletEnabled val="1"/>
        </dgm:presLayoutVars>
      </dgm:prSet>
      <dgm:spPr/>
    </dgm:pt>
    <dgm:pt modelId="{F703FE9F-48A1-4B12-BF93-388CEA6D9D76}" type="pres">
      <dgm:prSet presAssocID="{74F859E0-205B-4DE7-82A2-A550D88B9FF0}" presName="dummy" presStyleCnt="0"/>
      <dgm:spPr/>
    </dgm:pt>
    <dgm:pt modelId="{667A9EA8-87A6-4A3F-B948-141F6306AF2D}" type="pres">
      <dgm:prSet presAssocID="{AFB3CEBE-5A3D-4681-BE3D-48305ADCB896}" presName="sibTrans" presStyleLbl="sibTrans2D1" presStyleIdx="1" presStyleCnt="4"/>
      <dgm:spPr/>
    </dgm:pt>
    <dgm:pt modelId="{74F9B274-B1A8-4716-869B-000D31ED6790}" type="pres">
      <dgm:prSet presAssocID="{379CF28A-8E06-409B-A8A2-83B463C25826}" presName="node" presStyleLbl="node1" presStyleIdx="2" presStyleCnt="4">
        <dgm:presLayoutVars>
          <dgm:bulletEnabled val="1"/>
        </dgm:presLayoutVars>
      </dgm:prSet>
      <dgm:spPr/>
    </dgm:pt>
    <dgm:pt modelId="{414E895D-E919-4A6A-A2EF-CE560FE8A93C}" type="pres">
      <dgm:prSet presAssocID="{379CF28A-8E06-409B-A8A2-83B463C25826}" presName="dummy" presStyleCnt="0"/>
      <dgm:spPr/>
    </dgm:pt>
    <dgm:pt modelId="{7B126059-4AE3-419D-AEE0-236CA3E03B22}" type="pres">
      <dgm:prSet presAssocID="{9E7FAF06-709A-4B25-979A-FD78F1A46AE3}" presName="sibTrans" presStyleLbl="sibTrans2D1" presStyleIdx="2" presStyleCnt="4"/>
      <dgm:spPr/>
    </dgm:pt>
    <dgm:pt modelId="{5FA72364-CA3E-4CFC-9CCA-E826E05E271A}" type="pres">
      <dgm:prSet presAssocID="{9D07A08F-61BF-433B-985F-6869C2443850}" presName="node" presStyleLbl="node1" presStyleIdx="3" presStyleCnt="4">
        <dgm:presLayoutVars>
          <dgm:bulletEnabled val="1"/>
        </dgm:presLayoutVars>
      </dgm:prSet>
      <dgm:spPr/>
    </dgm:pt>
    <dgm:pt modelId="{B23C9BCE-68C7-4F0B-88F2-051B92002851}" type="pres">
      <dgm:prSet presAssocID="{9D07A08F-61BF-433B-985F-6869C2443850}" presName="dummy" presStyleCnt="0"/>
      <dgm:spPr/>
    </dgm:pt>
    <dgm:pt modelId="{77374584-B2C5-4D58-97F9-32987DF64068}" type="pres">
      <dgm:prSet presAssocID="{CA82D79F-72C7-4257-8E0A-539A99491B0E}" presName="sibTrans" presStyleLbl="sibTrans2D1" presStyleIdx="3" presStyleCnt="4"/>
      <dgm:spPr/>
    </dgm:pt>
  </dgm:ptLst>
  <dgm:cxnLst>
    <dgm:cxn modelId="{A91F8B0F-C493-49C1-B8AD-43425905C26B}" type="presOf" srcId="{9E7FAF06-709A-4B25-979A-FD78F1A46AE3}" destId="{7B126059-4AE3-419D-AEE0-236CA3E03B22}" srcOrd="0" destOrd="0" presId="urn:microsoft.com/office/officeart/2005/8/layout/radial6"/>
    <dgm:cxn modelId="{49BAEC30-4518-4AB2-8E31-D4551B725DFD}" type="presOf" srcId="{CA82D79F-72C7-4257-8E0A-539A99491B0E}" destId="{77374584-B2C5-4D58-97F9-32987DF64068}" srcOrd="0" destOrd="0" presId="urn:microsoft.com/office/officeart/2005/8/layout/radial6"/>
    <dgm:cxn modelId="{7777D23D-1D20-45CF-825C-B3AECA9872CA}" type="presOf" srcId="{81B99484-8B8D-431C-995F-F6490CD200B1}" destId="{69AF94E0-8B10-44DB-AD26-A31F08F47B43}" srcOrd="0" destOrd="0" presId="urn:microsoft.com/office/officeart/2005/8/layout/radial6"/>
    <dgm:cxn modelId="{9413205C-BFEC-4A86-B1C3-B3E370AE6CA4}" type="presOf" srcId="{74F859E0-205B-4DE7-82A2-A550D88B9FF0}" destId="{1D4EAC12-1CEC-4BBF-87C6-BBAC73F954B7}" srcOrd="0" destOrd="0" presId="urn:microsoft.com/office/officeart/2005/8/layout/radial6"/>
    <dgm:cxn modelId="{EF86E163-C037-4850-86EC-FA4880B30D50}" type="presOf" srcId="{EF462971-E6C9-4E69-9585-20C3BC9BABF7}" destId="{5E57E285-20EE-4611-AA85-6321368EFF4E}" srcOrd="0" destOrd="0" presId="urn:microsoft.com/office/officeart/2005/8/layout/radial6"/>
    <dgm:cxn modelId="{8C551B6B-C28F-4AD6-9DAC-367E0C125AF9}" srcId="{81B99484-8B8D-431C-995F-F6490CD200B1}" destId="{9D07A08F-61BF-433B-985F-6869C2443850}" srcOrd="3" destOrd="0" parTransId="{EBE63673-9726-4790-A8B5-F431EA09BD5A}" sibTransId="{CA82D79F-72C7-4257-8E0A-539A99491B0E}"/>
    <dgm:cxn modelId="{4319974D-E74D-4F62-89CA-4D8F1957DDE2}" type="presOf" srcId="{379CF28A-8E06-409B-A8A2-83B463C25826}" destId="{74F9B274-B1A8-4716-869B-000D31ED6790}" srcOrd="0" destOrd="0" presId="urn:microsoft.com/office/officeart/2005/8/layout/radial6"/>
    <dgm:cxn modelId="{4F05056F-9993-46DA-8BB0-1E4D59E5934D}" srcId="{81B99484-8B8D-431C-995F-F6490CD200B1}" destId="{379CF28A-8E06-409B-A8A2-83B463C25826}" srcOrd="2" destOrd="0" parTransId="{AF4EFD9D-524B-4AF7-9F91-B7EB24194620}" sibTransId="{9E7FAF06-709A-4B25-979A-FD78F1A46AE3}"/>
    <dgm:cxn modelId="{C98BDB54-C4DE-43B2-AE20-F761E5EF1491}" type="presOf" srcId="{AFB3CEBE-5A3D-4681-BE3D-48305ADCB896}" destId="{667A9EA8-87A6-4A3F-B948-141F6306AF2D}" srcOrd="0" destOrd="0" presId="urn:microsoft.com/office/officeart/2005/8/layout/radial6"/>
    <dgm:cxn modelId="{27F24477-85B7-4219-BB0D-2BC1B82E83A0}" type="presOf" srcId="{A8D2C454-827C-4F07-B7C9-FD46196C1612}" destId="{F7656C1C-F3E9-4879-8DC2-46CF07995A99}" srcOrd="0" destOrd="0" presId="urn:microsoft.com/office/officeart/2005/8/layout/radial6"/>
    <dgm:cxn modelId="{FF6F837A-B901-4A90-8419-1F61FDCCACBD}" srcId="{A8D2C454-827C-4F07-B7C9-FD46196C1612}" destId="{81B99484-8B8D-431C-995F-F6490CD200B1}" srcOrd="0" destOrd="0" parTransId="{B08661C2-F778-4793-9F9A-D0C8F66D336F}" sibTransId="{51EEE5FA-53A0-4056-AB66-9F1B23243AD5}"/>
    <dgm:cxn modelId="{987A53B8-71EE-4E22-B1CE-52793FFC178D}" type="presOf" srcId="{9D07A08F-61BF-433B-985F-6869C2443850}" destId="{5FA72364-CA3E-4CFC-9CCA-E826E05E271A}" srcOrd="0" destOrd="0" presId="urn:microsoft.com/office/officeart/2005/8/layout/radial6"/>
    <dgm:cxn modelId="{CC96D2D1-20B3-4916-AEEC-ECC592B8EA3B}" srcId="{81B99484-8B8D-431C-995F-F6490CD200B1}" destId="{74F859E0-205B-4DE7-82A2-A550D88B9FF0}" srcOrd="1" destOrd="0" parTransId="{E95317A1-DE1A-4B39-9600-56DDEC0DDFB7}" sibTransId="{AFB3CEBE-5A3D-4681-BE3D-48305ADCB896}"/>
    <dgm:cxn modelId="{64AEC8D5-B465-4B2A-A630-91F79F161111}" srcId="{81B99484-8B8D-431C-995F-F6490CD200B1}" destId="{EF462971-E6C9-4E69-9585-20C3BC9BABF7}" srcOrd="0" destOrd="0" parTransId="{837ACC20-BC37-4B5A-A46E-F655A14310F1}" sibTransId="{1550239E-4958-4B6C-865F-E4A2BFBE2EA2}"/>
    <dgm:cxn modelId="{F9C3ABF2-2EF6-40D7-BDCD-B1B998A0FA48}" type="presOf" srcId="{1550239E-4958-4B6C-865F-E4A2BFBE2EA2}" destId="{2B4AF9C1-8FC1-4206-9AFE-9562CADBAB41}" srcOrd="0" destOrd="0" presId="urn:microsoft.com/office/officeart/2005/8/layout/radial6"/>
    <dgm:cxn modelId="{37DDFF75-73F5-4FA7-B320-3FF1C52F953E}" type="presParOf" srcId="{F7656C1C-F3E9-4879-8DC2-46CF07995A99}" destId="{69AF94E0-8B10-44DB-AD26-A31F08F47B43}" srcOrd="0" destOrd="0" presId="urn:microsoft.com/office/officeart/2005/8/layout/radial6"/>
    <dgm:cxn modelId="{AC21C005-1E16-4D47-951B-E772189C2CF9}" type="presParOf" srcId="{F7656C1C-F3E9-4879-8DC2-46CF07995A99}" destId="{5E57E285-20EE-4611-AA85-6321368EFF4E}" srcOrd="1" destOrd="0" presId="urn:microsoft.com/office/officeart/2005/8/layout/radial6"/>
    <dgm:cxn modelId="{A77A7319-66C9-4D70-95C4-DD3350F9B4DE}" type="presParOf" srcId="{F7656C1C-F3E9-4879-8DC2-46CF07995A99}" destId="{D75D0BFC-5148-4B9C-8CCB-597A18492F10}" srcOrd="2" destOrd="0" presId="urn:microsoft.com/office/officeart/2005/8/layout/radial6"/>
    <dgm:cxn modelId="{3886BA44-383B-4922-B1C2-1695710D0CA3}" type="presParOf" srcId="{F7656C1C-F3E9-4879-8DC2-46CF07995A99}" destId="{2B4AF9C1-8FC1-4206-9AFE-9562CADBAB41}" srcOrd="3" destOrd="0" presId="urn:microsoft.com/office/officeart/2005/8/layout/radial6"/>
    <dgm:cxn modelId="{37447D48-E906-4A52-85FD-C852759D6CD6}" type="presParOf" srcId="{F7656C1C-F3E9-4879-8DC2-46CF07995A99}" destId="{1D4EAC12-1CEC-4BBF-87C6-BBAC73F954B7}" srcOrd="4" destOrd="0" presId="urn:microsoft.com/office/officeart/2005/8/layout/radial6"/>
    <dgm:cxn modelId="{EDB5B69C-0C5A-4208-8DDD-2D2C9B161C63}" type="presParOf" srcId="{F7656C1C-F3E9-4879-8DC2-46CF07995A99}" destId="{F703FE9F-48A1-4B12-BF93-388CEA6D9D76}" srcOrd="5" destOrd="0" presId="urn:microsoft.com/office/officeart/2005/8/layout/radial6"/>
    <dgm:cxn modelId="{DBDACA82-5EA2-4DA4-9005-1E479CE5DFBB}" type="presParOf" srcId="{F7656C1C-F3E9-4879-8DC2-46CF07995A99}" destId="{667A9EA8-87A6-4A3F-B948-141F6306AF2D}" srcOrd="6" destOrd="0" presId="urn:microsoft.com/office/officeart/2005/8/layout/radial6"/>
    <dgm:cxn modelId="{0EE8500F-1C2F-44C2-AD18-90048EBC34C8}" type="presParOf" srcId="{F7656C1C-F3E9-4879-8DC2-46CF07995A99}" destId="{74F9B274-B1A8-4716-869B-000D31ED6790}" srcOrd="7" destOrd="0" presId="urn:microsoft.com/office/officeart/2005/8/layout/radial6"/>
    <dgm:cxn modelId="{2A1691FD-F626-4890-8AB8-106B45EC5609}" type="presParOf" srcId="{F7656C1C-F3E9-4879-8DC2-46CF07995A99}" destId="{414E895D-E919-4A6A-A2EF-CE560FE8A93C}" srcOrd="8" destOrd="0" presId="urn:microsoft.com/office/officeart/2005/8/layout/radial6"/>
    <dgm:cxn modelId="{FF5730F5-2B3F-4789-B8E9-AA9C94F38553}" type="presParOf" srcId="{F7656C1C-F3E9-4879-8DC2-46CF07995A99}" destId="{7B126059-4AE3-419D-AEE0-236CA3E03B22}" srcOrd="9" destOrd="0" presId="urn:microsoft.com/office/officeart/2005/8/layout/radial6"/>
    <dgm:cxn modelId="{14BCC1EC-16F6-4F60-83D9-EDD5D65FA0F9}" type="presParOf" srcId="{F7656C1C-F3E9-4879-8DC2-46CF07995A99}" destId="{5FA72364-CA3E-4CFC-9CCA-E826E05E271A}" srcOrd="10" destOrd="0" presId="urn:microsoft.com/office/officeart/2005/8/layout/radial6"/>
    <dgm:cxn modelId="{6B197914-FDE4-49E2-A976-61346A29112C}" type="presParOf" srcId="{F7656C1C-F3E9-4879-8DC2-46CF07995A99}" destId="{B23C9BCE-68C7-4F0B-88F2-051B92002851}" srcOrd="11" destOrd="0" presId="urn:microsoft.com/office/officeart/2005/8/layout/radial6"/>
    <dgm:cxn modelId="{97E0100F-D53A-4B9A-A11D-FEAC190B45F1}" type="presParOf" srcId="{F7656C1C-F3E9-4879-8DC2-46CF07995A99}" destId="{77374584-B2C5-4D58-97F9-32987DF640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74584-B2C5-4D58-97F9-32987DF64068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26059-4AE3-419D-AEE0-236CA3E03B22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A9EA8-87A6-4A3F-B948-141F6306AF2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AF9C1-8FC1-4206-9AFE-9562CADBAB4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F94E0-8B10-44DB-AD26-A31F08F47B43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Employee’s Financial Wellness</a:t>
          </a:r>
        </a:p>
      </dsp:txBody>
      <dsp:txXfrm>
        <a:off x="3385569" y="2030903"/>
        <a:ext cx="1356860" cy="1356860"/>
      </dsp:txXfrm>
    </dsp:sp>
    <dsp:sp modelId="{5E57E285-20EE-4611-AA85-6321368EFF4E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Dedicated SBA Resource</a:t>
          </a:r>
        </a:p>
      </dsp:txBody>
      <dsp:txXfrm>
        <a:off x="3589098" y="199168"/>
        <a:ext cx="949803" cy="949803"/>
      </dsp:txXfrm>
    </dsp:sp>
    <dsp:sp modelId="{1D4EAC12-1CEC-4BBF-87C6-BBAC73F954B7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Participant Transition Services</a:t>
          </a:r>
        </a:p>
      </dsp:txBody>
      <dsp:txXfrm>
        <a:off x="5624361" y="2234431"/>
        <a:ext cx="949803" cy="949803"/>
      </dsp:txXfrm>
    </dsp:sp>
    <dsp:sp modelId="{74F9B274-B1A8-4716-869B-000D31ED6790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Tools to combine H&amp;W and Retirement decision making (</a:t>
          </a:r>
          <a:r>
            <a:rPr lang="en-US" sz="11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evaluating</a:t>
          </a:r>
          <a:r>
            <a:rPr lang="en-US" sz="110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9098" y="4269695"/>
        <a:ext cx="949803" cy="949803"/>
      </dsp:txXfrm>
    </dsp:sp>
    <dsp:sp modelId="{5FA72364-CA3E-4CFC-9CCA-E826E05E271A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Tailored Education Programs</a:t>
          </a:r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6AC15A-9475-B88F-6C7B-742C393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17917"/>
            <a:ext cx="11219688" cy="76809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included in a Comprehensive Wellness Program?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03BAE74-E593-0C7B-5C74-436AA7C1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64008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26" name="Picture 2" descr="How Conscious Business Leaders are Rethinking Wellness At Work - SOCAP  Global SOCAP Global">
            <a:extLst>
              <a:ext uri="{FF2B5EF4-FFF2-40B4-BE49-F238E27FC236}">
                <a16:creationId xmlns:a16="http://schemas.microsoft.com/office/drawing/2014/main" id="{2DEE17F8-CD85-8848-E24F-163C47A2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13" y="1828338"/>
            <a:ext cx="614757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1C881E09-1B4D-3869-65F7-B08E4A76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043" y="271319"/>
            <a:ext cx="8278276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 are Looking to Employer to be epicenter of Financial Life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D86C4A1-8049-1D09-8D96-C49839C34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740" y="1429607"/>
            <a:ext cx="3741928" cy="64608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Financial Stats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5D0487B-7803-C338-A378-F68F12C02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0181" y="1429607"/>
            <a:ext cx="3822192" cy="646081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Retirement Industry Response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F96EA29D-EFC6-1507-6DDC-7F0BC0E16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0181" y="2087976"/>
            <a:ext cx="3822192" cy="4221384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Act 1.0 &amp; 2.0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Shift from plan design focus to participant education focus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in behavior finance and creating customizable financial wellness solutions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a financial advisor for personalized retirement planning and coaching</a:t>
            </a:r>
          </a:p>
          <a:p>
            <a:endParaRPr lang="en-US" sz="1800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597" y="6385212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42470F2-9591-4153-04D3-C3CC05095300}"/>
              </a:ext>
            </a:extLst>
          </p:cNvPr>
          <p:cNvSpPr txBox="1">
            <a:spLocks/>
          </p:cNvSpPr>
          <p:nvPr/>
        </p:nvSpPr>
        <p:spPr>
          <a:xfrm>
            <a:off x="3890418" y="2087976"/>
            <a:ext cx="3741928" cy="42213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62% of Americans want access to financial planning tools, but don’t know where to start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 want a concrete plan to address spending in their retirement years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66% of Americans feel distracted at work due to financial pressures at home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77% of Americans want a more personalized 401(k) experience (advice)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401(k) balance - $66,000</a:t>
            </a:r>
          </a:p>
        </p:txBody>
      </p:sp>
    </p:spTree>
    <p:extLst>
      <p:ext uri="{BB962C8B-B14F-4D97-AF65-F5344CB8AC3E}">
        <p14:creationId xmlns:p14="http://schemas.microsoft.com/office/powerpoint/2010/main" val="350043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FFAEDFD-F561-8C1E-C4A5-A59D29BA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161544"/>
            <a:ext cx="10802112" cy="76809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VBA Benefits Corporation’s 2024 Retirement (Financial Wellness) Initiatives  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C96795A-ADC6-A4A7-F3E0-2554529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832" y="6519672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5774F4-39EF-C011-C5C7-A1C90473F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037558"/>
              </p:ext>
            </p:extLst>
          </p:nvPr>
        </p:nvGraphicFramePr>
        <p:xfrm>
          <a:off x="2032000" y="12777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45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46c018-320c-458e-b7a0-53d043bd7b7a" xsi:nil="true"/>
    <lcf76f155ced4ddcb4097134ff3c332f xmlns="37b66e81-9f02-4ca2-9b1b-3bff3179a4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275E8ED9ED1408330D9719D08F5F5" ma:contentTypeVersion="12" ma:contentTypeDescription="Create a new document." ma:contentTypeScope="" ma:versionID="33e3562e349002b4e887a1b1a600b502">
  <xsd:schema xmlns:xsd="http://www.w3.org/2001/XMLSchema" xmlns:xs="http://www.w3.org/2001/XMLSchema" xmlns:p="http://schemas.microsoft.com/office/2006/metadata/properties" xmlns:ns2="37b66e81-9f02-4ca2-9b1b-3bff3179a4d3" xmlns:ns3="ed46c018-320c-458e-b7a0-53d043bd7b7a" targetNamespace="http://schemas.microsoft.com/office/2006/metadata/properties" ma:root="true" ma:fieldsID="b0a1adec7ba5b8942e2f22310384d9c4" ns2:_="" ns3:_="">
    <xsd:import namespace="37b66e81-9f02-4ca2-9b1b-3bff3179a4d3"/>
    <xsd:import namespace="ed46c018-320c-458e-b7a0-53d043bd7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66e81-9f02-4ca2-9b1b-3bff3179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c018-320c-458e-b7a0-53d043bd7b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87500b-2882-4256-87a0-2acc362c28ad}" ma:internalName="TaxCatchAll" ma:showField="CatchAllData" ma:web="ed46c018-320c-458e-b7a0-53d043bd7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5FEF8-1733-4347-95CE-3BB62B2B8DD7}">
  <ds:schemaRefs>
    <ds:schemaRef ds:uri="37b66e81-9f02-4ca2-9b1b-3bff3179a4d3"/>
    <ds:schemaRef ds:uri="ed46c018-320c-458e-b7a0-53d043bd7b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C893-019E-4056-8ACF-2611A8C14E81}">
  <ds:schemaRefs>
    <ds:schemaRef ds:uri="37b66e81-9f02-4ca2-9b1b-3bff3179a4d3"/>
    <ds:schemaRef ds:uri="ed46c018-320c-458e-b7a0-53d043bd7b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{18CF9C36-59FA-45F4-946C-17DE1F17B3AD}tf78438558_win32</Template>
  <TotalTime>62</TotalTime>
  <Words>167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Sabon Next LT</vt:lpstr>
      <vt:lpstr>Office Theme</vt:lpstr>
      <vt:lpstr>What’s included in a Comprehensive Wellness Program?</vt:lpstr>
      <vt:lpstr>Employees are Looking to Employer to be epicenter of Financial Life</vt:lpstr>
      <vt:lpstr>VBA Benefits Corporation’s 2024 Retirement (Financial Wellness) Initiatives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Pamela Connelly</dc:creator>
  <cp:lastModifiedBy>John Snead</cp:lastModifiedBy>
  <cp:revision>3</cp:revision>
  <cp:lastPrinted>2024-01-23T13:24:38Z</cp:lastPrinted>
  <dcterms:created xsi:type="dcterms:W3CDTF">2024-01-16T20:32:59Z</dcterms:created>
  <dcterms:modified xsi:type="dcterms:W3CDTF">2024-02-05T14:50:42Z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0x010100ED3275E8ED9ED1408330D9719D08F5F5</vt:lpwstr>
  </property>
  <property fmtid="{D5CDD505-2E9C-101B-9397-08002B2CF9AE}" pid="3" name="MediaServiceImageTags">
    <vt:lpwstr/>
  </property>
</Properties>
</file>