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2" r:id="rId4"/>
    <p:sldId id="280" r:id="rId5"/>
    <p:sldId id="281" r:id="rId6"/>
    <p:sldId id="282" r:id="rId7"/>
    <p:sldId id="283" r:id="rId8"/>
    <p:sldId id="284" r:id="rId9"/>
    <p:sldId id="285" r:id="rId10"/>
    <p:sldId id="278" r:id="rId11"/>
    <p:sldId id="279" r:id="rId12"/>
    <p:sldId id="263" r:id="rId13"/>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794336-FE74-7ED0-C60A-ACA7CA407CDD}" name="Dee Spivey" initials="DS" userId="S::dspivey@sageviewadvisory.com::edc47ba2-6c47-49f1-865b-e0d3e640f1e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328" autoAdjust="0"/>
  </p:normalViewPr>
  <p:slideViewPr>
    <p:cSldViewPr snapToGrid="0">
      <p:cViewPr varScale="1">
        <p:scale>
          <a:sx n="108" d="100"/>
          <a:sy n="108" d="100"/>
        </p:scale>
        <p:origin x="1626"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2200" b="0" i="0">
                <a:solidFill>
                  <a:schemeClr val="bg1"/>
                </a:solidFill>
                <a:latin typeface="Franklin Gothic Book"/>
                <a:cs typeface="Franklin Gothic Book"/>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5/5/2023</a:t>
            </a:fld>
            <a:endParaRPr lang="en-US"/>
          </a:p>
        </p:txBody>
      </p:sp>
      <p:sp>
        <p:nvSpPr>
          <p:cNvPr id="6" name="Holder 6"/>
          <p:cNvSpPr>
            <a:spLocks noGrp="1"/>
          </p:cNvSpPr>
          <p:nvPr>
            <p:ph type="sldNum" sz="quarter" idx="7"/>
          </p:nvPr>
        </p:nvSpPr>
        <p:spPr/>
        <p:txBody>
          <a:bodyPr lIns="0" tIns="0" rIns="0" bIns="0"/>
          <a:lstStyle>
            <a:lvl1pPr>
              <a:defRPr sz="1000" b="0" i="0">
                <a:solidFill>
                  <a:srgbClr val="404040"/>
                </a:solidFill>
                <a:latin typeface="Franklin Gothic Book"/>
                <a:cs typeface="Franklin Gothic Book"/>
              </a:defRPr>
            </a:lvl1pPr>
          </a:lstStyle>
          <a:p>
            <a:pPr marL="38100">
              <a:lnSpc>
                <a:spcPct val="100000"/>
              </a:lnSpc>
              <a:spcBef>
                <a:spcPts val="10"/>
              </a:spcBef>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chemeClr val="bg1"/>
                </a:solidFill>
                <a:latin typeface="Franklin Gothic Book"/>
                <a:cs typeface="Franklin Gothic Boo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5/5/2023</a:t>
            </a:fld>
            <a:endParaRPr lang="en-US"/>
          </a:p>
        </p:txBody>
      </p:sp>
      <p:sp>
        <p:nvSpPr>
          <p:cNvPr id="6" name="Holder 6"/>
          <p:cNvSpPr>
            <a:spLocks noGrp="1"/>
          </p:cNvSpPr>
          <p:nvPr>
            <p:ph type="sldNum" sz="quarter" idx="7"/>
          </p:nvPr>
        </p:nvSpPr>
        <p:spPr/>
        <p:txBody>
          <a:bodyPr lIns="0" tIns="0" rIns="0" bIns="0"/>
          <a:lstStyle>
            <a:lvl1pPr>
              <a:defRPr sz="1000" b="0" i="0">
                <a:solidFill>
                  <a:srgbClr val="404040"/>
                </a:solidFill>
                <a:latin typeface="Franklin Gothic Book"/>
                <a:cs typeface="Franklin Gothic Book"/>
              </a:defRPr>
            </a:lvl1pPr>
          </a:lstStyle>
          <a:p>
            <a:pPr marL="38100">
              <a:lnSpc>
                <a:spcPct val="100000"/>
              </a:lnSpc>
              <a:spcBef>
                <a:spcPts val="10"/>
              </a:spcBef>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chemeClr val="bg1"/>
                </a:solidFill>
                <a:latin typeface="Franklin Gothic Book"/>
                <a:cs typeface="Franklin Gothic Book"/>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5/5/2023</a:t>
            </a:fld>
            <a:endParaRPr lang="en-US"/>
          </a:p>
        </p:txBody>
      </p:sp>
      <p:sp>
        <p:nvSpPr>
          <p:cNvPr id="7" name="Holder 7"/>
          <p:cNvSpPr>
            <a:spLocks noGrp="1"/>
          </p:cNvSpPr>
          <p:nvPr>
            <p:ph type="sldNum" sz="quarter" idx="7"/>
          </p:nvPr>
        </p:nvSpPr>
        <p:spPr/>
        <p:txBody>
          <a:bodyPr lIns="0" tIns="0" rIns="0" bIns="0"/>
          <a:lstStyle>
            <a:lvl1pPr>
              <a:defRPr sz="1000" b="0" i="0">
                <a:solidFill>
                  <a:srgbClr val="404040"/>
                </a:solidFill>
                <a:latin typeface="Franklin Gothic Book"/>
                <a:cs typeface="Franklin Gothic Book"/>
              </a:defRPr>
            </a:lvl1pPr>
          </a:lstStyle>
          <a:p>
            <a:pPr marL="38100">
              <a:lnSpc>
                <a:spcPct val="100000"/>
              </a:lnSpc>
              <a:spcBef>
                <a:spcPts val="10"/>
              </a:spcBef>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0" i="0">
                <a:solidFill>
                  <a:schemeClr val="bg1"/>
                </a:solidFill>
                <a:latin typeface="Franklin Gothic Book"/>
                <a:cs typeface="Franklin Gothic Boo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5/5/2023</a:t>
            </a:fld>
            <a:endParaRPr lang="en-US"/>
          </a:p>
        </p:txBody>
      </p:sp>
      <p:sp>
        <p:nvSpPr>
          <p:cNvPr id="5" name="Holder 5"/>
          <p:cNvSpPr>
            <a:spLocks noGrp="1"/>
          </p:cNvSpPr>
          <p:nvPr>
            <p:ph type="sldNum" sz="quarter" idx="7"/>
          </p:nvPr>
        </p:nvSpPr>
        <p:spPr/>
        <p:txBody>
          <a:bodyPr lIns="0" tIns="0" rIns="0" bIns="0"/>
          <a:lstStyle>
            <a:lvl1pPr>
              <a:defRPr sz="1000" b="0" i="0">
                <a:solidFill>
                  <a:srgbClr val="404040"/>
                </a:solidFill>
                <a:latin typeface="Franklin Gothic Book"/>
                <a:cs typeface="Franklin Gothic Book"/>
              </a:defRPr>
            </a:lvl1pPr>
          </a:lstStyle>
          <a:p>
            <a:pPr marL="38100">
              <a:lnSpc>
                <a:spcPct val="100000"/>
              </a:lnSpc>
              <a:spcBef>
                <a:spcPts val="10"/>
              </a:spcBef>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6857999"/>
          </a:xfrm>
          <a:prstGeom prst="rect">
            <a:avLst/>
          </a:prstGeom>
        </p:spPr>
      </p:pic>
      <p:pic>
        <p:nvPicPr>
          <p:cNvPr id="17" name="bg object 17"/>
          <p:cNvPicPr/>
          <p:nvPr/>
        </p:nvPicPr>
        <p:blipFill rotWithShape="1">
          <a:blip r:embed="rId3" cstate="print"/>
          <a:srcRect r="51445"/>
          <a:stretch/>
        </p:blipFill>
        <p:spPr>
          <a:xfrm>
            <a:off x="3254523" y="2595726"/>
            <a:ext cx="2634955" cy="1666548"/>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5/5/2023</a:t>
            </a:fld>
            <a:endParaRPr lang="en-US"/>
          </a:p>
        </p:txBody>
      </p:sp>
      <p:sp>
        <p:nvSpPr>
          <p:cNvPr id="4" name="Holder 4"/>
          <p:cNvSpPr>
            <a:spLocks noGrp="1"/>
          </p:cNvSpPr>
          <p:nvPr>
            <p:ph type="sldNum" sz="quarter" idx="7"/>
          </p:nvPr>
        </p:nvSpPr>
        <p:spPr/>
        <p:txBody>
          <a:bodyPr lIns="0" tIns="0" rIns="0" bIns="0"/>
          <a:lstStyle>
            <a:lvl1pPr>
              <a:defRPr sz="1000" b="0" i="0">
                <a:solidFill>
                  <a:srgbClr val="404040"/>
                </a:solidFill>
                <a:latin typeface="Franklin Gothic Book"/>
                <a:cs typeface="Franklin Gothic Book"/>
              </a:defRPr>
            </a:lvl1pPr>
          </a:lstStyle>
          <a:p>
            <a:pPr marL="38100">
              <a:lnSpc>
                <a:spcPct val="100000"/>
              </a:lnSpc>
              <a:spcBef>
                <a:spcPts val="10"/>
              </a:spcBef>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3047" y="47243"/>
            <a:ext cx="9140951" cy="824483"/>
          </a:xfrm>
          <a:prstGeom prst="rect">
            <a:avLst/>
          </a:prstGeom>
        </p:spPr>
      </p:pic>
      <p:sp>
        <p:nvSpPr>
          <p:cNvPr id="17" name="bg object 17"/>
          <p:cNvSpPr/>
          <p:nvPr/>
        </p:nvSpPr>
        <p:spPr>
          <a:xfrm>
            <a:off x="164579" y="38531"/>
            <a:ext cx="537845" cy="852169"/>
          </a:xfrm>
          <a:custGeom>
            <a:avLst/>
            <a:gdLst/>
            <a:ahLst/>
            <a:cxnLst/>
            <a:rect l="l" t="t" r="r" b="b"/>
            <a:pathLst>
              <a:path w="537845" h="852169">
                <a:moveTo>
                  <a:pt x="408241" y="207378"/>
                </a:moveTo>
                <a:lnTo>
                  <a:pt x="405853" y="196075"/>
                </a:lnTo>
                <a:lnTo>
                  <a:pt x="403631" y="185356"/>
                </a:lnTo>
                <a:lnTo>
                  <a:pt x="401612" y="175272"/>
                </a:lnTo>
                <a:lnTo>
                  <a:pt x="399834" y="165823"/>
                </a:lnTo>
                <a:lnTo>
                  <a:pt x="250723" y="169138"/>
                </a:lnTo>
                <a:lnTo>
                  <a:pt x="0" y="339013"/>
                </a:lnTo>
                <a:lnTo>
                  <a:pt x="0" y="388289"/>
                </a:lnTo>
                <a:lnTo>
                  <a:pt x="266801" y="212153"/>
                </a:lnTo>
                <a:lnTo>
                  <a:pt x="408241" y="207378"/>
                </a:lnTo>
                <a:close/>
              </a:path>
              <a:path w="537845" h="852169">
                <a:moveTo>
                  <a:pt x="537616" y="0"/>
                </a:moveTo>
                <a:lnTo>
                  <a:pt x="225501" y="1104"/>
                </a:lnTo>
                <a:lnTo>
                  <a:pt x="0" y="216573"/>
                </a:lnTo>
                <a:lnTo>
                  <a:pt x="0" y="309232"/>
                </a:lnTo>
                <a:lnTo>
                  <a:pt x="248894" y="130530"/>
                </a:lnTo>
                <a:lnTo>
                  <a:pt x="451002" y="132740"/>
                </a:lnTo>
                <a:lnTo>
                  <a:pt x="461137" y="195986"/>
                </a:lnTo>
                <a:lnTo>
                  <a:pt x="467639" y="234721"/>
                </a:lnTo>
                <a:lnTo>
                  <a:pt x="473316" y="264845"/>
                </a:lnTo>
                <a:lnTo>
                  <a:pt x="480974" y="302247"/>
                </a:lnTo>
                <a:lnTo>
                  <a:pt x="479310" y="311531"/>
                </a:lnTo>
                <a:lnTo>
                  <a:pt x="473163" y="319760"/>
                </a:lnTo>
                <a:lnTo>
                  <a:pt x="466534" y="327215"/>
                </a:lnTo>
                <a:lnTo>
                  <a:pt x="463435" y="334238"/>
                </a:lnTo>
                <a:lnTo>
                  <a:pt x="464553" y="352882"/>
                </a:lnTo>
                <a:lnTo>
                  <a:pt x="467728" y="386905"/>
                </a:lnTo>
                <a:lnTo>
                  <a:pt x="471855" y="427405"/>
                </a:lnTo>
                <a:lnTo>
                  <a:pt x="475856" y="465505"/>
                </a:lnTo>
                <a:lnTo>
                  <a:pt x="471525" y="472008"/>
                </a:lnTo>
                <a:lnTo>
                  <a:pt x="461187" y="478688"/>
                </a:lnTo>
                <a:lnTo>
                  <a:pt x="450519" y="485305"/>
                </a:lnTo>
                <a:lnTo>
                  <a:pt x="445160" y="491604"/>
                </a:lnTo>
                <a:lnTo>
                  <a:pt x="442150" y="534149"/>
                </a:lnTo>
                <a:lnTo>
                  <a:pt x="441782" y="563308"/>
                </a:lnTo>
                <a:lnTo>
                  <a:pt x="441769" y="596887"/>
                </a:lnTo>
                <a:lnTo>
                  <a:pt x="440410" y="609638"/>
                </a:lnTo>
                <a:lnTo>
                  <a:pt x="414578" y="622820"/>
                </a:lnTo>
                <a:lnTo>
                  <a:pt x="365036" y="632040"/>
                </a:lnTo>
                <a:lnTo>
                  <a:pt x="306044" y="637514"/>
                </a:lnTo>
                <a:lnTo>
                  <a:pt x="251853" y="639419"/>
                </a:lnTo>
                <a:lnTo>
                  <a:pt x="216738" y="637946"/>
                </a:lnTo>
                <a:lnTo>
                  <a:pt x="195135" y="628751"/>
                </a:lnTo>
                <a:lnTo>
                  <a:pt x="181825" y="613181"/>
                </a:lnTo>
                <a:lnTo>
                  <a:pt x="175107" y="598500"/>
                </a:lnTo>
                <a:lnTo>
                  <a:pt x="173240" y="591985"/>
                </a:lnTo>
                <a:lnTo>
                  <a:pt x="197370" y="606856"/>
                </a:lnTo>
                <a:lnTo>
                  <a:pt x="211429" y="614413"/>
                </a:lnTo>
                <a:lnTo>
                  <a:pt x="220840" y="617016"/>
                </a:lnTo>
                <a:lnTo>
                  <a:pt x="230987" y="616991"/>
                </a:lnTo>
                <a:lnTo>
                  <a:pt x="281266" y="615010"/>
                </a:lnTo>
                <a:lnTo>
                  <a:pt x="340169" y="611657"/>
                </a:lnTo>
                <a:lnTo>
                  <a:pt x="390728" y="604989"/>
                </a:lnTo>
                <a:lnTo>
                  <a:pt x="415925" y="593090"/>
                </a:lnTo>
                <a:lnTo>
                  <a:pt x="416064" y="591985"/>
                </a:lnTo>
                <a:lnTo>
                  <a:pt x="416725" y="586930"/>
                </a:lnTo>
                <a:lnTo>
                  <a:pt x="394817" y="550811"/>
                </a:lnTo>
                <a:lnTo>
                  <a:pt x="384187" y="548043"/>
                </a:lnTo>
                <a:lnTo>
                  <a:pt x="379742" y="543090"/>
                </a:lnTo>
                <a:lnTo>
                  <a:pt x="385826" y="539534"/>
                </a:lnTo>
                <a:lnTo>
                  <a:pt x="411708" y="534339"/>
                </a:lnTo>
                <a:lnTo>
                  <a:pt x="417385" y="530580"/>
                </a:lnTo>
                <a:lnTo>
                  <a:pt x="418236" y="489305"/>
                </a:lnTo>
                <a:lnTo>
                  <a:pt x="433184" y="469493"/>
                </a:lnTo>
                <a:lnTo>
                  <a:pt x="442544" y="467156"/>
                </a:lnTo>
                <a:lnTo>
                  <a:pt x="446620" y="462927"/>
                </a:lnTo>
                <a:lnTo>
                  <a:pt x="444525" y="434454"/>
                </a:lnTo>
                <a:lnTo>
                  <a:pt x="441642" y="407822"/>
                </a:lnTo>
                <a:lnTo>
                  <a:pt x="441134" y="403123"/>
                </a:lnTo>
                <a:lnTo>
                  <a:pt x="437603" y="376885"/>
                </a:lnTo>
                <a:lnTo>
                  <a:pt x="436651" y="369798"/>
                </a:lnTo>
                <a:lnTo>
                  <a:pt x="434022" y="352983"/>
                </a:lnTo>
                <a:lnTo>
                  <a:pt x="431266" y="335330"/>
                </a:lnTo>
                <a:lnTo>
                  <a:pt x="392442" y="331266"/>
                </a:lnTo>
                <a:lnTo>
                  <a:pt x="392442" y="389978"/>
                </a:lnTo>
                <a:lnTo>
                  <a:pt x="392163" y="394309"/>
                </a:lnTo>
                <a:lnTo>
                  <a:pt x="389966" y="400050"/>
                </a:lnTo>
                <a:lnTo>
                  <a:pt x="379882" y="405638"/>
                </a:lnTo>
                <a:lnTo>
                  <a:pt x="361099" y="407822"/>
                </a:lnTo>
                <a:lnTo>
                  <a:pt x="340944" y="405371"/>
                </a:lnTo>
                <a:lnTo>
                  <a:pt x="326745" y="397103"/>
                </a:lnTo>
                <a:lnTo>
                  <a:pt x="344932" y="390855"/>
                </a:lnTo>
                <a:lnTo>
                  <a:pt x="385584" y="376885"/>
                </a:lnTo>
                <a:lnTo>
                  <a:pt x="390385" y="384898"/>
                </a:lnTo>
                <a:lnTo>
                  <a:pt x="392442" y="389978"/>
                </a:lnTo>
                <a:lnTo>
                  <a:pt x="392442" y="331266"/>
                </a:lnTo>
                <a:lnTo>
                  <a:pt x="326009" y="324307"/>
                </a:lnTo>
                <a:lnTo>
                  <a:pt x="230619" y="352983"/>
                </a:lnTo>
                <a:lnTo>
                  <a:pt x="221957" y="349389"/>
                </a:lnTo>
                <a:lnTo>
                  <a:pt x="211988" y="345262"/>
                </a:lnTo>
                <a:lnTo>
                  <a:pt x="238747" y="332867"/>
                </a:lnTo>
                <a:lnTo>
                  <a:pt x="267347" y="317271"/>
                </a:lnTo>
                <a:lnTo>
                  <a:pt x="291033" y="303530"/>
                </a:lnTo>
                <a:lnTo>
                  <a:pt x="302983" y="296722"/>
                </a:lnTo>
                <a:lnTo>
                  <a:pt x="319963" y="296011"/>
                </a:lnTo>
                <a:lnTo>
                  <a:pt x="353060" y="297649"/>
                </a:lnTo>
                <a:lnTo>
                  <a:pt x="391896" y="300659"/>
                </a:lnTo>
                <a:lnTo>
                  <a:pt x="426148" y="304076"/>
                </a:lnTo>
                <a:lnTo>
                  <a:pt x="424751" y="296011"/>
                </a:lnTo>
                <a:lnTo>
                  <a:pt x="423633" y="289547"/>
                </a:lnTo>
                <a:lnTo>
                  <a:pt x="421030" y="275221"/>
                </a:lnTo>
                <a:lnTo>
                  <a:pt x="415925" y="247459"/>
                </a:lnTo>
                <a:lnTo>
                  <a:pt x="268630" y="250761"/>
                </a:lnTo>
                <a:lnTo>
                  <a:pt x="0" y="419176"/>
                </a:lnTo>
                <a:lnTo>
                  <a:pt x="0" y="473951"/>
                </a:lnTo>
                <a:lnTo>
                  <a:pt x="134505" y="379463"/>
                </a:lnTo>
                <a:lnTo>
                  <a:pt x="137058" y="372478"/>
                </a:lnTo>
                <a:lnTo>
                  <a:pt x="141084" y="365480"/>
                </a:lnTo>
                <a:lnTo>
                  <a:pt x="147294" y="358863"/>
                </a:lnTo>
                <a:lnTo>
                  <a:pt x="170789" y="349389"/>
                </a:lnTo>
                <a:lnTo>
                  <a:pt x="192201" y="359740"/>
                </a:lnTo>
                <a:lnTo>
                  <a:pt x="207784" y="376085"/>
                </a:lnTo>
                <a:lnTo>
                  <a:pt x="213804" y="384606"/>
                </a:lnTo>
                <a:lnTo>
                  <a:pt x="201752" y="390855"/>
                </a:lnTo>
                <a:lnTo>
                  <a:pt x="191198" y="384606"/>
                </a:lnTo>
                <a:lnTo>
                  <a:pt x="184391" y="380746"/>
                </a:lnTo>
                <a:lnTo>
                  <a:pt x="178422" y="377723"/>
                </a:lnTo>
                <a:lnTo>
                  <a:pt x="170319" y="373938"/>
                </a:lnTo>
                <a:lnTo>
                  <a:pt x="161836" y="380530"/>
                </a:lnTo>
                <a:lnTo>
                  <a:pt x="157251" y="402894"/>
                </a:lnTo>
                <a:lnTo>
                  <a:pt x="158292" y="431749"/>
                </a:lnTo>
                <a:lnTo>
                  <a:pt x="181584" y="476364"/>
                </a:lnTo>
                <a:lnTo>
                  <a:pt x="216738" y="499325"/>
                </a:lnTo>
                <a:lnTo>
                  <a:pt x="193890" y="512381"/>
                </a:lnTo>
                <a:lnTo>
                  <a:pt x="152857" y="468807"/>
                </a:lnTo>
                <a:lnTo>
                  <a:pt x="136321" y="429704"/>
                </a:lnTo>
                <a:lnTo>
                  <a:pt x="133045" y="417703"/>
                </a:lnTo>
                <a:lnTo>
                  <a:pt x="0" y="504113"/>
                </a:lnTo>
                <a:lnTo>
                  <a:pt x="0" y="566623"/>
                </a:lnTo>
                <a:lnTo>
                  <a:pt x="144005" y="468807"/>
                </a:lnTo>
                <a:lnTo>
                  <a:pt x="156794" y="492709"/>
                </a:lnTo>
                <a:lnTo>
                  <a:pt x="0" y="593458"/>
                </a:lnTo>
                <a:lnTo>
                  <a:pt x="0" y="851585"/>
                </a:lnTo>
                <a:lnTo>
                  <a:pt x="308470" y="851585"/>
                </a:lnTo>
                <a:lnTo>
                  <a:pt x="338797" y="797902"/>
                </a:lnTo>
                <a:lnTo>
                  <a:pt x="376110" y="740092"/>
                </a:lnTo>
                <a:lnTo>
                  <a:pt x="377609" y="737590"/>
                </a:lnTo>
                <a:lnTo>
                  <a:pt x="394665" y="709168"/>
                </a:lnTo>
                <a:lnTo>
                  <a:pt x="395465" y="706983"/>
                </a:lnTo>
                <a:lnTo>
                  <a:pt x="400011" y="694537"/>
                </a:lnTo>
                <a:lnTo>
                  <a:pt x="397649" y="685749"/>
                </a:lnTo>
                <a:lnTo>
                  <a:pt x="378561" y="680478"/>
                </a:lnTo>
                <a:lnTo>
                  <a:pt x="342277" y="681062"/>
                </a:lnTo>
                <a:lnTo>
                  <a:pt x="307086" y="683996"/>
                </a:lnTo>
                <a:lnTo>
                  <a:pt x="291287" y="685749"/>
                </a:lnTo>
                <a:lnTo>
                  <a:pt x="308470" y="714794"/>
                </a:lnTo>
                <a:lnTo>
                  <a:pt x="329501" y="709168"/>
                </a:lnTo>
                <a:lnTo>
                  <a:pt x="341045" y="706983"/>
                </a:lnTo>
                <a:lnTo>
                  <a:pt x="347167" y="707974"/>
                </a:lnTo>
                <a:lnTo>
                  <a:pt x="351955" y="711860"/>
                </a:lnTo>
                <a:lnTo>
                  <a:pt x="358178" y="718477"/>
                </a:lnTo>
                <a:lnTo>
                  <a:pt x="354520" y="728408"/>
                </a:lnTo>
                <a:lnTo>
                  <a:pt x="298602" y="737590"/>
                </a:lnTo>
                <a:lnTo>
                  <a:pt x="262051" y="685012"/>
                </a:lnTo>
                <a:lnTo>
                  <a:pt x="251460" y="672147"/>
                </a:lnTo>
                <a:lnTo>
                  <a:pt x="253644" y="667004"/>
                </a:lnTo>
                <a:lnTo>
                  <a:pt x="254749" y="664794"/>
                </a:lnTo>
                <a:lnTo>
                  <a:pt x="266801" y="664425"/>
                </a:lnTo>
                <a:lnTo>
                  <a:pt x="425792" y="653021"/>
                </a:lnTo>
                <a:lnTo>
                  <a:pt x="440042" y="655599"/>
                </a:lnTo>
                <a:lnTo>
                  <a:pt x="441871" y="661479"/>
                </a:lnTo>
                <a:lnTo>
                  <a:pt x="442480" y="672045"/>
                </a:lnTo>
                <a:lnTo>
                  <a:pt x="439902" y="682028"/>
                </a:lnTo>
                <a:lnTo>
                  <a:pt x="436575" y="689457"/>
                </a:lnTo>
                <a:lnTo>
                  <a:pt x="434924" y="692365"/>
                </a:lnTo>
                <a:lnTo>
                  <a:pt x="363296" y="800468"/>
                </a:lnTo>
                <a:lnTo>
                  <a:pt x="335876" y="850849"/>
                </a:lnTo>
                <a:lnTo>
                  <a:pt x="390334" y="850849"/>
                </a:lnTo>
                <a:lnTo>
                  <a:pt x="537616" y="701192"/>
                </a:lnTo>
                <a:lnTo>
                  <a:pt x="537616" y="653021"/>
                </a:lnTo>
                <a:lnTo>
                  <a:pt x="537616" y="639419"/>
                </a:lnTo>
                <a:lnTo>
                  <a:pt x="537616" y="130530"/>
                </a:lnTo>
                <a:lnTo>
                  <a:pt x="537616" y="0"/>
                </a:lnTo>
                <a:close/>
              </a:path>
            </a:pathLst>
          </a:custGeom>
          <a:solidFill>
            <a:srgbClr val="FFFFFF"/>
          </a:solidFill>
        </p:spPr>
        <p:txBody>
          <a:bodyPr wrap="square" lIns="0" tIns="0" rIns="0" bIns="0" rtlCol="0"/>
          <a:lstStyle/>
          <a:p>
            <a:endParaRPr/>
          </a:p>
        </p:txBody>
      </p:sp>
      <p:pic>
        <p:nvPicPr>
          <p:cNvPr id="18" name="bg object 18"/>
          <p:cNvPicPr/>
          <p:nvPr/>
        </p:nvPicPr>
        <p:blipFill>
          <a:blip r:embed="rId8" cstate="print"/>
          <a:stretch>
            <a:fillRect/>
          </a:stretch>
        </p:blipFill>
        <p:spPr>
          <a:xfrm>
            <a:off x="8409431" y="6355079"/>
            <a:ext cx="475486" cy="303275"/>
          </a:xfrm>
          <a:prstGeom prst="rect">
            <a:avLst/>
          </a:prstGeom>
        </p:spPr>
      </p:pic>
      <p:sp>
        <p:nvSpPr>
          <p:cNvPr id="2" name="Holder 2"/>
          <p:cNvSpPr>
            <a:spLocks noGrp="1"/>
          </p:cNvSpPr>
          <p:nvPr>
            <p:ph type="title"/>
          </p:nvPr>
        </p:nvSpPr>
        <p:spPr>
          <a:xfrm>
            <a:off x="869313" y="171553"/>
            <a:ext cx="6416675" cy="605790"/>
          </a:xfrm>
          <a:prstGeom prst="rect">
            <a:avLst/>
          </a:prstGeom>
        </p:spPr>
        <p:txBody>
          <a:bodyPr wrap="square" lIns="0" tIns="0" rIns="0" bIns="0">
            <a:spAutoFit/>
          </a:bodyPr>
          <a:lstStyle>
            <a:lvl1pPr>
              <a:defRPr sz="2200" b="0" i="0">
                <a:solidFill>
                  <a:schemeClr val="bg1"/>
                </a:solidFill>
                <a:latin typeface="Franklin Gothic Book"/>
                <a:cs typeface="Franklin Gothic Book"/>
              </a:defRPr>
            </a:lvl1pPr>
          </a:lstStyle>
          <a:p>
            <a:endParaRPr/>
          </a:p>
        </p:txBody>
      </p:sp>
      <p:sp>
        <p:nvSpPr>
          <p:cNvPr id="3" name="Holder 3"/>
          <p:cNvSpPr>
            <a:spLocks noGrp="1"/>
          </p:cNvSpPr>
          <p:nvPr>
            <p:ph type="body" idx="1"/>
          </p:nvPr>
        </p:nvSpPr>
        <p:spPr>
          <a:xfrm>
            <a:off x="232064" y="1071664"/>
            <a:ext cx="8659495" cy="427863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5/5/2023</a:t>
            </a:fld>
            <a:endParaRPr lang="en-US"/>
          </a:p>
        </p:txBody>
      </p:sp>
      <p:sp>
        <p:nvSpPr>
          <p:cNvPr id="6" name="Holder 6"/>
          <p:cNvSpPr>
            <a:spLocks noGrp="1"/>
          </p:cNvSpPr>
          <p:nvPr>
            <p:ph type="sldNum" sz="quarter" idx="7"/>
          </p:nvPr>
        </p:nvSpPr>
        <p:spPr>
          <a:xfrm>
            <a:off x="4495300" y="6448643"/>
            <a:ext cx="163195" cy="168909"/>
          </a:xfrm>
          <a:prstGeom prst="rect">
            <a:avLst/>
          </a:prstGeom>
        </p:spPr>
        <p:txBody>
          <a:bodyPr wrap="square" lIns="0" tIns="0" rIns="0" bIns="0">
            <a:spAutoFit/>
          </a:bodyPr>
          <a:lstStyle>
            <a:lvl1pPr>
              <a:defRPr sz="1000" b="0" i="0">
                <a:solidFill>
                  <a:srgbClr val="404040"/>
                </a:solidFill>
                <a:latin typeface="Franklin Gothic Book"/>
                <a:cs typeface="Franklin Gothic Book"/>
              </a:defRPr>
            </a:lvl1pPr>
          </a:lstStyle>
          <a:p>
            <a:pPr marL="38100">
              <a:lnSpc>
                <a:spcPct val="100000"/>
              </a:lnSpc>
              <a:spcBef>
                <a:spcPts val="10"/>
              </a:spcBef>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6251447"/>
            <a:ext cx="9143999" cy="606552"/>
          </a:xfrm>
          <a:prstGeom prst="rect">
            <a:avLst/>
          </a:prstGeom>
        </p:spPr>
      </p:pic>
      <p:sp>
        <p:nvSpPr>
          <p:cNvPr id="3" name="object 3"/>
          <p:cNvSpPr txBox="1">
            <a:spLocks noGrp="1"/>
          </p:cNvSpPr>
          <p:nvPr>
            <p:ph type="title"/>
          </p:nvPr>
        </p:nvSpPr>
        <p:spPr>
          <a:xfrm>
            <a:off x="545782" y="2010448"/>
            <a:ext cx="4123054" cy="726440"/>
          </a:xfrm>
          <a:prstGeom prst="rect">
            <a:avLst/>
          </a:prstGeom>
        </p:spPr>
        <p:txBody>
          <a:bodyPr vert="horz" wrap="square" lIns="0" tIns="12065" rIns="0" bIns="0" rtlCol="0">
            <a:spAutoFit/>
          </a:bodyPr>
          <a:lstStyle/>
          <a:p>
            <a:pPr marL="12700">
              <a:lnSpc>
                <a:spcPct val="100000"/>
              </a:lnSpc>
              <a:spcBef>
                <a:spcPts val="95"/>
              </a:spcBef>
            </a:pPr>
            <a:r>
              <a:rPr sz="4600" dirty="0">
                <a:solidFill>
                  <a:srgbClr val="0E6C88"/>
                </a:solidFill>
                <a:latin typeface="Franklin Gothic Medium"/>
                <a:cs typeface="Franklin Gothic Medium"/>
              </a:rPr>
              <a:t>SECURE</a:t>
            </a:r>
            <a:r>
              <a:rPr sz="4600" spc="-190" dirty="0">
                <a:solidFill>
                  <a:srgbClr val="0E6C88"/>
                </a:solidFill>
                <a:latin typeface="Franklin Gothic Medium"/>
                <a:cs typeface="Franklin Gothic Medium"/>
              </a:rPr>
              <a:t> </a:t>
            </a:r>
            <a:r>
              <a:rPr sz="4600" dirty="0">
                <a:solidFill>
                  <a:srgbClr val="0E6C88"/>
                </a:solidFill>
                <a:latin typeface="Franklin Gothic Medium"/>
                <a:cs typeface="Franklin Gothic Medium"/>
              </a:rPr>
              <a:t>ACT</a:t>
            </a:r>
            <a:r>
              <a:rPr sz="4600" spc="-170" dirty="0">
                <a:solidFill>
                  <a:srgbClr val="0E6C88"/>
                </a:solidFill>
                <a:latin typeface="Franklin Gothic Medium"/>
                <a:cs typeface="Franklin Gothic Medium"/>
              </a:rPr>
              <a:t> </a:t>
            </a:r>
            <a:r>
              <a:rPr sz="4600" spc="-25" dirty="0">
                <a:solidFill>
                  <a:srgbClr val="0E6C88"/>
                </a:solidFill>
                <a:latin typeface="Franklin Gothic Medium"/>
                <a:cs typeface="Franklin Gothic Medium"/>
              </a:rPr>
              <a:t>2.0</a:t>
            </a:r>
            <a:endParaRPr sz="4600" dirty="0">
              <a:latin typeface="Franklin Gothic Medium"/>
              <a:cs typeface="Franklin Gothic Medium"/>
            </a:endParaRPr>
          </a:p>
        </p:txBody>
      </p:sp>
      <p:sp>
        <p:nvSpPr>
          <p:cNvPr id="4" name="object 4"/>
          <p:cNvSpPr txBox="1"/>
          <p:nvPr/>
        </p:nvSpPr>
        <p:spPr>
          <a:xfrm>
            <a:off x="545782" y="2687104"/>
            <a:ext cx="5397818" cy="3092513"/>
          </a:xfrm>
          <a:prstGeom prst="rect">
            <a:avLst/>
          </a:prstGeom>
        </p:spPr>
        <p:txBody>
          <a:bodyPr vert="horz" wrap="square" lIns="0" tIns="12065" rIns="0" bIns="0" rtlCol="0">
            <a:spAutoFit/>
          </a:bodyPr>
          <a:lstStyle/>
          <a:p>
            <a:pPr marL="12700">
              <a:lnSpc>
                <a:spcPct val="100000"/>
              </a:lnSpc>
              <a:spcBef>
                <a:spcPts val="95"/>
              </a:spcBef>
            </a:pPr>
            <a:r>
              <a:rPr lang="en-US" sz="2200" dirty="0">
                <a:solidFill>
                  <a:srgbClr val="585858"/>
                </a:solidFill>
                <a:latin typeface="Franklin Gothic Book"/>
                <a:cs typeface="Franklin Gothic Book"/>
              </a:rPr>
              <a:t>Key Provisions &amp; </a:t>
            </a:r>
            <a:r>
              <a:rPr sz="2200" dirty="0">
                <a:solidFill>
                  <a:srgbClr val="585858"/>
                </a:solidFill>
                <a:latin typeface="Franklin Gothic Book"/>
                <a:cs typeface="Franklin Gothic Book"/>
              </a:rPr>
              <a:t>What</a:t>
            </a:r>
            <a:r>
              <a:rPr sz="2200" spc="-70" dirty="0">
                <a:solidFill>
                  <a:srgbClr val="585858"/>
                </a:solidFill>
                <a:latin typeface="Franklin Gothic Book"/>
                <a:cs typeface="Franklin Gothic Book"/>
              </a:rPr>
              <a:t> </a:t>
            </a:r>
            <a:r>
              <a:rPr sz="2200" spc="-30" dirty="0">
                <a:solidFill>
                  <a:srgbClr val="585858"/>
                </a:solidFill>
                <a:latin typeface="Franklin Gothic Book"/>
                <a:cs typeface="Franklin Gothic Book"/>
              </a:rPr>
              <a:t>You</a:t>
            </a:r>
            <a:r>
              <a:rPr sz="2200" spc="-70" dirty="0">
                <a:solidFill>
                  <a:srgbClr val="585858"/>
                </a:solidFill>
                <a:latin typeface="Franklin Gothic Book"/>
                <a:cs typeface="Franklin Gothic Book"/>
              </a:rPr>
              <a:t> </a:t>
            </a:r>
            <a:r>
              <a:rPr sz="2200" dirty="0">
                <a:solidFill>
                  <a:srgbClr val="585858"/>
                </a:solidFill>
                <a:latin typeface="Franklin Gothic Book"/>
                <a:cs typeface="Franklin Gothic Book"/>
              </a:rPr>
              <a:t>Need</a:t>
            </a:r>
            <a:r>
              <a:rPr sz="2200" spc="-30" dirty="0">
                <a:solidFill>
                  <a:srgbClr val="585858"/>
                </a:solidFill>
                <a:latin typeface="Franklin Gothic Book"/>
                <a:cs typeface="Franklin Gothic Book"/>
              </a:rPr>
              <a:t> </a:t>
            </a:r>
            <a:r>
              <a:rPr sz="2200" spc="-50" dirty="0">
                <a:solidFill>
                  <a:srgbClr val="585858"/>
                </a:solidFill>
                <a:latin typeface="Franklin Gothic Book"/>
                <a:cs typeface="Franklin Gothic Book"/>
              </a:rPr>
              <a:t>To</a:t>
            </a:r>
            <a:r>
              <a:rPr sz="2200" spc="-75" dirty="0">
                <a:solidFill>
                  <a:srgbClr val="585858"/>
                </a:solidFill>
                <a:latin typeface="Franklin Gothic Book"/>
                <a:cs typeface="Franklin Gothic Book"/>
              </a:rPr>
              <a:t> </a:t>
            </a:r>
            <a:r>
              <a:rPr sz="2200" spc="-20" dirty="0">
                <a:solidFill>
                  <a:srgbClr val="585858"/>
                </a:solidFill>
                <a:latin typeface="Franklin Gothic Book"/>
                <a:cs typeface="Franklin Gothic Book"/>
              </a:rPr>
              <a:t>Know</a:t>
            </a:r>
            <a:r>
              <a:rPr lang="en-US" sz="2200" spc="-20" dirty="0">
                <a:solidFill>
                  <a:srgbClr val="585858"/>
                </a:solidFill>
                <a:latin typeface="Franklin Gothic Book"/>
                <a:cs typeface="Franklin Gothic Book"/>
              </a:rPr>
              <a:t> </a:t>
            </a:r>
            <a:endParaRPr sz="2200" dirty="0">
              <a:latin typeface="Franklin Gothic Book"/>
              <a:cs typeface="Franklin Gothic Book"/>
            </a:endParaRPr>
          </a:p>
          <a:p>
            <a:pPr>
              <a:lnSpc>
                <a:spcPct val="100000"/>
              </a:lnSpc>
              <a:spcBef>
                <a:spcPts val="10"/>
              </a:spcBef>
            </a:pPr>
            <a:endParaRPr lang="en-US" sz="1700" dirty="0">
              <a:latin typeface="Franklin Gothic Book"/>
              <a:cs typeface="Franklin Gothic Book"/>
            </a:endParaRPr>
          </a:p>
          <a:p>
            <a:pPr>
              <a:lnSpc>
                <a:spcPct val="100000"/>
              </a:lnSpc>
              <a:spcBef>
                <a:spcPts val="10"/>
              </a:spcBef>
            </a:pPr>
            <a:endParaRPr lang="en-US" sz="1700" dirty="0">
              <a:latin typeface="Franklin Gothic Book"/>
              <a:cs typeface="Franklin Gothic Book"/>
            </a:endParaRPr>
          </a:p>
          <a:p>
            <a:pPr>
              <a:lnSpc>
                <a:spcPct val="100000"/>
              </a:lnSpc>
              <a:spcBef>
                <a:spcPts val="10"/>
              </a:spcBef>
            </a:pPr>
            <a:endParaRPr sz="1700" dirty="0">
              <a:latin typeface="Franklin Gothic Book"/>
              <a:cs typeface="Franklin Gothic Book"/>
            </a:endParaRPr>
          </a:p>
          <a:p>
            <a:pPr marL="41910">
              <a:lnSpc>
                <a:spcPts val="1430"/>
              </a:lnSpc>
            </a:pPr>
            <a:r>
              <a:rPr sz="1200" dirty="0">
                <a:solidFill>
                  <a:srgbClr val="404040"/>
                </a:solidFill>
                <a:latin typeface="Franklin Gothic Book"/>
                <a:cs typeface="Franklin Gothic Book"/>
              </a:rPr>
              <a:t>Presented</a:t>
            </a:r>
            <a:r>
              <a:rPr sz="1200" spc="-15" dirty="0">
                <a:solidFill>
                  <a:srgbClr val="404040"/>
                </a:solidFill>
                <a:latin typeface="Franklin Gothic Book"/>
                <a:cs typeface="Franklin Gothic Book"/>
              </a:rPr>
              <a:t> </a:t>
            </a:r>
            <a:r>
              <a:rPr sz="1200" spc="-25" dirty="0">
                <a:solidFill>
                  <a:srgbClr val="404040"/>
                </a:solidFill>
                <a:latin typeface="Franklin Gothic Book"/>
                <a:cs typeface="Franklin Gothic Book"/>
              </a:rPr>
              <a:t>by:</a:t>
            </a:r>
            <a:endParaRPr lang="en-US" sz="1200" spc="-25" dirty="0">
              <a:solidFill>
                <a:srgbClr val="404040"/>
              </a:solidFill>
              <a:latin typeface="Franklin Gothic Book"/>
              <a:cs typeface="Franklin Gothic Book"/>
            </a:endParaRPr>
          </a:p>
          <a:p>
            <a:pPr marL="41910">
              <a:lnSpc>
                <a:spcPts val="1430"/>
              </a:lnSpc>
            </a:pPr>
            <a:endParaRPr sz="1200" dirty="0">
              <a:latin typeface="Franklin Gothic Book"/>
              <a:cs typeface="Franklin Gothic Book"/>
            </a:endParaRPr>
          </a:p>
          <a:p>
            <a:pPr marL="41910">
              <a:lnSpc>
                <a:spcPts val="1910"/>
              </a:lnSpc>
            </a:pPr>
            <a:r>
              <a:rPr sz="1600" dirty="0">
                <a:solidFill>
                  <a:schemeClr val="tx1"/>
                </a:solidFill>
                <a:latin typeface="Franklin Gothic Medium"/>
                <a:cs typeface="Franklin Gothic Medium"/>
              </a:rPr>
              <a:t>Dee</a:t>
            </a:r>
            <a:r>
              <a:rPr sz="1600" spc="-70" dirty="0">
                <a:solidFill>
                  <a:schemeClr val="tx1"/>
                </a:solidFill>
                <a:latin typeface="Franklin Gothic Medium"/>
                <a:cs typeface="Franklin Gothic Medium"/>
              </a:rPr>
              <a:t> </a:t>
            </a:r>
            <a:r>
              <a:rPr sz="1600" spc="-10" dirty="0">
                <a:solidFill>
                  <a:schemeClr val="tx1"/>
                </a:solidFill>
                <a:latin typeface="Franklin Gothic Medium"/>
                <a:cs typeface="Franklin Gothic Medium"/>
              </a:rPr>
              <a:t>Spivey,</a:t>
            </a:r>
            <a:r>
              <a:rPr sz="1600" spc="-65" dirty="0">
                <a:solidFill>
                  <a:schemeClr val="tx1"/>
                </a:solidFill>
                <a:latin typeface="Franklin Gothic Medium"/>
                <a:cs typeface="Franklin Gothic Medium"/>
              </a:rPr>
              <a:t> </a:t>
            </a:r>
            <a:r>
              <a:rPr sz="1600" spc="-20" dirty="0">
                <a:solidFill>
                  <a:schemeClr val="tx1"/>
                </a:solidFill>
                <a:latin typeface="Franklin Gothic Medium"/>
                <a:cs typeface="Franklin Gothic Medium"/>
              </a:rPr>
              <a:t>AIF,</a:t>
            </a:r>
            <a:r>
              <a:rPr sz="1600" spc="-45" dirty="0">
                <a:solidFill>
                  <a:schemeClr val="tx1"/>
                </a:solidFill>
                <a:latin typeface="Franklin Gothic Medium"/>
                <a:cs typeface="Franklin Gothic Medium"/>
              </a:rPr>
              <a:t> </a:t>
            </a:r>
            <a:r>
              <a:rPr sz="1600" spc="-20" dirty="0">
                <a:solidFill>
                  <a:schemeClr val="tx1"/>
                </a:solidFill>
                <a:latin typeface="Franklin Gothic Medium"/>
                <a:cs typeface="Franklin Gothic Medium"/>
              </a:rPr>
              <a:t>CPFA</a:t>
            </a:r>
            <a:endParaRPr sz="1600" dirty="0">
              <a:solidFill>
                <a:schemeClr val="tx1"/>
              </a:solidFill>
              <a:latin typeface="Franklin Gothic Medium"/>
              <a:cs typeface="Franklin Gothic Medium"/>
            </a:endParaRPr>
          </a:p>
          <a:p>
            <a:pPr marL="41910">
              <a:lnSpc>
                <a:spcPct val="100000"/>
              </a:lnSpc>
              <a:spcBef>
                <a:spcPts val="15"/>
              </a:spcBef>
            </a:pPr>
            <a:r>
              <a:rPr lang="en-US" sz="1200" spc="-10" dirty="0">
                <a:solidFill>
                  <a:srgbClr val="404040"/>
                </a:solidFill>
                <a:latin typeface="Franklin Gothic Book"/>
                <a:cs typeface="Franklin Gothic Book"/>
              </a:rPr>
              <a:t>SageView Advisory Group, Retirement Plan Consultant</a:t>
            </a:r>
          </a:p>
          <a:p>
            <a:pPr marL="41910">
              <a:lnSpc>
                <a:spcPct val="100000"/>
              </a:lnSpc>
              <a:spcBef>
                <a:spcPts val="15"/>
              </a:spcBef>
            </a:pPr>
            <a:endParaRPr lang="en-US" sz="1200" spc="-10" dirty="0">
              <a:solidFill>
                <a:srgbClr val="404040"/>
              </a:solidFill>
              <a:latin typeface="Franklin Gothic Book"/>
              <a:cs typeface="Franklin Gothic Book"/>
            </a:endParaRPr>
          </a:p>
          <a:p>
            <a:pPr marL="41910">
              <a:lnSpc>
                <a:spcPct val="100000"/>
              </a:lnSpc>
              <a:spcBef>
                <a:spcPts val="15"/>
              </a:spcBef>
            </a:pPr>
            <a:r>
              <a:rPr lang="en-US" sz="1600" dirty="0">
                <a:latin typeface="Franklin Gothic Medium" panose="020B0603020102020204" pitchFamily="34" charset="0"/>
                <a:cs typeface="Franklin Gothic Book"/>
              </a:rPr>
              <a:t>Angie Zouhar, APR, CFS</a:t>
            </a:r>
          </a:p>
          <a:p>
            <a:pPr marL="41910">
              <a:lnSpc>
                <a:spcPct val="100000"/>
              </a:lnSpc>
              <a:spcBef>
                <a:spcPts val="15"/>
              </a:spcBef>
            </a:pPr>
            <a:r>
              <a:rPr lang="en-US" sz="1200" dirty="0">
                <a:latin typeface="Franklin Gothic Book"/>
                <a:cs typeface="Franklin Gothic Book"/>
              </a:rPr>
              <a:t>Voya, Vice President, Client Relations</a:t>
            </a:r>
          </a:p>
          <a:p>
            <a:pPr marL="41910">
              <a:lnSpc>
                <a:spcPct val="100000"/>
              </a:lnSpc>
              <a:spcBef>
                <a:spcPts val="15"/>
              </a:spcBef>
            </a:pPr>
            <a:endParaRPr lang="en-US" sz="1200" dirty="0">
              <a:latin typeface="Franklin Gothic Book"/>
              <a:cs typeface="Franklin Gothic Book"/>
            </a:endParaRPr>
          </a:p>
          <a:p>
            <a:pPr marL="41910">
              <a:lnSpc>
                <a:spcPct val="100000"/>
              </a:lnSpc>
              <a:spcBef>
                <a:spcPts val="15"/>
              </a:spcBef>
            </a:pPr>
            <a:endParaRPr lang="en-US" sz="1200" dirty="0">
              <a:latin typeface="Franklin Gothic Book"/>
              <a:cs typeface="Franklin Gothic Book"/>
            </a:endParaRPr>
          </a:p>
          <a:p>
            <a:pPr marL="41910">
              <a:lnSpc>
                <a:spcPct val="100000"/>
              </a:lnSpc>
              <a:spcBef>
                <a:spcPts val="15"/>
              </a:spcBef>
            </a:pPr>
            <a:endParaRPr sz="1200" dirty="0">
              <a:latin typeface="Franklin Gothic Book"/>
              <a:cs typeface="Franklin Gothic Book"/>
            </a:endParaRPr>
          </a:p>
        </p:txBody>
      </p:sp>
      <p:sp>
        <p:nvSpPr>
          <p:cNvPr id="7" name="object 7"/>
          <p:cNvSpPr txBox="1"/>
          <p:nvPr/>
        </p:nvSpPr>
        <p:spPr>
          <a:xfrm>
            <a:off x="579442" y="5451148"/>
            <a:ext cx="1446530" cy="177800"/>
          </a:xfrm>
          <a:prstGeom prst="rect">
            <a:avLst/>
          </a:prstGeom>
        </p:spPr>
        <p:txBody>
          <a:bodyPr vert="horz" wrap="square" lIns="0" tIns="12065" rIns="0" bIns="0" rtlCol="0">
            <a:spAutoFit/>
          </a:bodyPr>
          <a:lstStyle/>
          <a:p>
            <a:pPr marL="12700">
              <a:lnSpc>
                <a:spcPct val="100000"/>
              </a:lnSpc>
              <a:spcBef>
                <a:spcPts val="95"/>
              </a:spcBef>
            </a:pPr>
            <a:r>
              <a:rPr sz="1000" i="1" dirty="0">
                <a:solidFill>
                  <a:srgbClr val="404040"/>
                </a:solidFill>
                <a:latin typeface="Franklin Gothic Book"/>
                <a:cs typeface="Franklin Gothic Book"/>
              </a:rPr>
              <a:t>For</a:t>
            </a:r>
            <a:r>
              <a:rPr sz="1000" i="1" spc="-30" dirty="0">
                <a:solidFill>
                  <a:srgbClr val="404040"/>
                </a:solidFill>
                <a:latin typeface="Franklin Gothic Book"/>
                <a:cs typeface="Franklin Gothic Book"/>
              </a:rPr>
              <a:t> </a:t>
            </a:r>
            <a:r>
              <a:rPr sz="1000" i="1" dirty="0">
                <a:solidFill>
                  <a:srgbClr val="404040"/>
                </a:solidFill>
                <a:latin typeface="Franklin Gothic Book"/>
                <a:cs typeface="Franklin Gothic Book"/>
              </a:rPr>
              <a:t>Plan</a:t>
            </a:r>
            <a:r>
              <a:rPr sz="1000" i="1" spc="-20" dirty="0">
                <a:solidFill>
                  <a:srgbClr val="404040"/>
                </a:solidFill>
                <a:latin typeface="Franklin Gothic Book"/>
                <a:cs typeface="Franklin Gothic Book"/>
              </a:rPr>
              <a:t> </a:t>
            </a:r>
            <a:r>
              <a:rPr sz="1000" i="1" dirty="0">
                <a:solidFill>
                  <a:srgbClr val="404040"/>
                </a:solidFill>
                <a:latin typeface="Franklin Gothic Book"/>
                <a:cs typeface="Franklin Gothic Book"/>
              </a:rPr>
              <a:t>Sponsor</a:t>
            </a:r>
            <a:r>
              <a:rPr sz="1000" i="1" spc="15" dirty="0">
                <a:solidFill>
                  <a:srgbClr val="404040"/>
                </a:solidFill>
                <a:latin typeface="Franklin Gothic Book"/>
                <a:cs typeface="Franklin Gothic Book"/>
              </a:rPr>
              <a:t> </a:t>
            </a:r>
            <a:r>
              <a:rPr sz="1000" i="1" dirty="0">
                <a:solidFill>
                  <a:srgbClr val="404040"/>
                </a:solidFill>
                <a:latin typeface="Franklin Gothic Book"/>
                <a:cs typeface="Franklin Gothic Book"/>
              </a:rPr>
              <a:t>Use</a:t>
            </a:r>
            <a:r>
              <a:rPr sz="1000" i="1" spc="-30" dirty="0">
                <a:solidFill>
                  <a:srgbClr val="404040"/>
                </a:solidFill>
                <a:latin typeface="Franklin Gothic Book"/>
                <a:cs typeface="Franklin Gothic Book"/>
              </a:rPr>
              <a:t> </a:t>
            </a:r>
            <a:r>
              <a:rPr sz="1000" i="1" spc="-20" dirty="0">
                <a:solidFill>
                  <a:srgbClr val="404040"/>
                </a:solidFill>
                <a:latin typeface="Franklin Gothic Book"/>
                <a:cs typeface="Franklin Gothic Book"/>
              </a:rPr>
              <a:t>Only</a:t>
            </a:r>
            <a:endParaRPr sz="1000" dirty="0">
              <a:latin typeface="Franklin Gothic Book"/>
              <a:cs typeface="Franklin Gothic Book"/>
            </a:endParaRPr>
          </a:p>
        </p:txBody>
      </p:sp>
      <p:sp>
        <p:nvSpPr>
          <p:cNvPr id="9" name="object 9"/>
          <p:cNvSpPr txBox="1"/>
          <p:nvPr/>
        </p:nvSpPr>
        <p:spPr>
          <a:xfrm>
            <a:off x="224752" y="5705849"/>
            <a:ext cx="8549640" cy="391795"/>
          </a:xfrm>
          <a:prstGeom prst="rect">
            <a:avLst/>
          </a:prstGeom>
        </p:spPr>
        <p:txBody>
          <a:bodyPr vert="horz" wrap="square" lIns="0" tIns="12700" rIns="0" bIns="0" rtlCol="0">
            <a:spAutoFit/>
          </a:bodyPr>
          <a:lstStyle/>
          <a:p>
            <a:pPr marL="12700" marR="5080">
              <a:lnSpc>
                <a:spcPct val="100000"/>
              </a:lnSpc>
              <a:spcBef>
                <a:spcPts val="100"/>
              </a:spcBef>
            </a:pPr>
            <a:r>
              <a:rPr sz="800" dirty="0">
                <a:solidFill>
                  <a:srgbClr val="404040"/>
                </a:solidFill>
                <a:latin typeface="Franklin Gothic Book"/>
                <a:cs typeface="Franklin Gothic Book"/>
              </a:rPr>
              <a:t>SageView</a:t>
            </a:r>
            <a:r>
              <a:rPr sz="800" spc="-60" dirty="0">
                <a:solidFill>
                  <a:srgbClr val="404040"/>
                </a:solidFill>
                <a:latin typeface="Franklin Gothic Book"/>
                <a:cs typeface="Franklin Gothic Book"/>
              </a:rPr>
              <a:t> </a:t>
            </a:r>
            <a:r>
              <a:rPr sz="800" dirty="0">
                <a:solidFill>
                  <a:srgbClr val="404040"/>
                </a:solidFill>
                <a:latin typeface="Franklin Gothic Book"/>
                <a:cs typeface="Franklin Gothic Book"/>
              </a:rPr>
              <a:t>Advisory</a:t>
            </a:r>
            <a:r>
              <a:rPr sz="800" spc="-15" dirty="0">
                <a:solidFill>
                  <a:srgbClr val="404040"/>
                </a:solidFill>
                <a:latin typeface="Franklin Gothic Book"/>
                <a:cs typeface="Franklin Gothic Book"/>
              </a:rPr>
              <a:t> </a:t>
            </a:r>
            <a:r>
              <a:rPr sz="800" dirty="0">
                <a:solidFill>
                  <a:srgbClr val="404040"/>
                </a:solidFill>
                <a:latin typeface="Franklin Gothic Book"/>
                <a:cs typeface="Franklin Gothic Book"/>
              </a:rPr>
              <a:t>Group,</a:t>
            </a:r>
            <a:r>
              <a:rPr sz="800" spc="-15" dirty="0">
                <a:solidFill>
                  <a:srgbClr val="404040"/>
                </a:solidFill>
                <a:latin typeface="Franklin Gothic Book"/>
                <a:cs typeface="Franklin Gothic Book"/>
              </a:rPr>
              <a:t> </a:t>
            </a:r>
            <a:r>
              <a:rPr sz="800" dirty="0">
                <a:solidFill>
                  <a:srgbClr val="404040"/>
                </a:solidFill>
                <a:latin typeface="Franklin Gothic Book"/>
                <a:cs typeface="Franklin Gothic Book"/>
              </a:rPr>
              <a:t>LLC</a:t>
            </a:r>
            <a:r>
              <a:rPr sz="800" spc="-35" dirty="0">
                <a:solidFill>
                  <a:srgbClr val="404040"/>
                </a:solidFill>
                <a:latin typeface="Franklin Gothic Book"/>
                <a:cs typeface="Franklin Gothic Book"/>
              </a:rPr>
              <a:t> </a:t>
            </a:r>
            <a:r>
              <a:rPr sz="800" dirty="0">
                <a:solidFill>
                  <a:srgbClr val="404040"/>
                </a:solidFill>
                <a:latin typeface="Franklin Gothic Book"/>
                <a:cs typeface="Franklin Gothic Book"/>
              </a:rPr>
              <a:t>is</a:t>
            </a:r>
            <a:r>
              <a:rPr sz="800" spc="5" dirty="0">
                <a:solidFill>
                  <a:srgbClr val="404040"/>
                </a:solidFill>
                <a:latin typeface="Franklin Gothic Book"/>
                <a:cs typeface="Franklin Gothic Book"/>
              </a:rPr>
              <a:t> </a:t>
            </a:r>
            <a:r>
              <a:rPr sz="800" dirty="0">
                <a:solidFill>
                  <a:srgbClr val="404040"/>
                </a:solidFill>
                <a:latin typeface="Franklin Gothic Book"/>
                <a:cs typeface="Franklin Gothic Book"/>
              </a:rPr>
              <a:t>a</a:t>
            </a:r>
            <a:r>
              <a:rPr sz="800" spc="-15" dirty="0">
                <a:solidFill>
                  <a:srgbClr val="404040"/>
                </a:solidFill>
                <a:latin typeface="Franklin Gothic Book"/>
                <a:cs typeface="Franklin Gothic Book"/>
              </a:rPr>
              <a:t> </a:t>
            </a:r>
            <a:r>
              <a:rPr sz="800" spc="-10" dirty="0">
                <a:solidFill>
                  <a:srgbClr val="404040"/>
                </a:solidFill>
                <a:latin typeface="Franklin Gothic Book"/>
                <a:cs typeface="Franklin Gothic Book"/>
              </a:rPr>
              <a:t>Registered</a:t>
            </a:r>
            <a:r>
              <a:rPr sz="800" spc="-40" dirty="0">
                <a:solidFill>
                  <a:srgbClr val="404040"/>
                </a:solidFill>
                <a:latin typeface="Franklin Gothic Book"/>
                <a:cs typeface="Franklin Gothic Book"/>
              </a:rPr>
              <a:t> </a:t>
            </a:r>
            <a:r>
              <a:rPr sz="800" dirty="0">
                <a:solidFill>
                  <a:srgbClr val="404040"/>
                </a:solidFill>
                <a:latin typeface="Franklin Gothic Book"/>
                <a:cs typeface="Franklin Gothic Book"/>
              </a:rPr>
              <a:t>Investment</a:t>
            </a:r>
            <a:r>
              <a:rPr sz="800" spc="-25" dirty="0">
                <a:solidFill>
                  <a:srgbClr val="404040"/>
                </a:solidFill>
                <a:latin typeface="Franklin Gothic Book"/>
                <a:cs typeface="Franklin Gothic Book"/>
              </a:rPr>
              <a:t> </a:t>
            </a:r>
            <a:r>
              <a:rPr sz="800" dirty="0">
                <a:solidFill>
                  <a:srgbClr val="404040"/>
                </a:solidFill>
                <a:latin typeface="Franklin Gothic Book"/>
                <a:cs typeface="Franklin Gothic Book"/>
              </a:rPr>
              <a:t>Adviser.</a:t>
            </a:r>
            <a:r>
              <a:rPr sz="800" spc="-15" dirty="0">
                <a:solidFill>
                  <a:srgbClr val="404040"/>
                </a:solidFill>
                <a:latin typeface="Franklin Gothic Book"/>
                <a:cs typeface="Franklin Gothic Book"/>
              </a:rPr>
              <a:t> </a:t>
            </a:r>
            <a:r>
              <a:rPr sz="800" dirty="0">
                <a:solidFill>
                  <a:srgbClr val="404040"/>
                </a:solidFill>
                <a:latin typeface="Franklin Gothic Book"/>
                <a:cs typeface="Franklin Gothic Book"/>
              </a:rPr>
              <a:t>This</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report</a:t>
            </a:r>
            <a:r>
              <a:rPr sz="800" spc="-35" dirty="0">
                <a:solidFill>
                  <a:srgbClr val="404040"/>
                </a:solidFill>
                <a:latin typeface="Franklin Gothic Book"/>
                <a:cs typeface="Franklin Gothic Book"/>
              </a:rPr>
              <a:t> </a:t>
            </a:r>
            <a:r>
              <a:rPr sz="800" dirty="0">
                <a:solidFill>
                  <a:srgbClr val="404040"/>
                </a:solidFill>
                <a:latin typeface="Franklin Gothic Book"/>
                <a:cs typeface="Franklin Gothic Book"/>
              </a:rPr>
              <a:t>is</a:t>
            </a:r>
            <a:r>
              <a:rPr sz="800" spc="5" dirty="0">
                <a:solidFill>
                  <a:srgbClr val="404040"/>
                </a:solidFill>
                <a:latin typeface="Franklin Gothic Book"/>
                <a:cs typeface="Franklin Gothic Book"/>
              </a:rPr>
              <a:t> </a:t>
            </a:r>
            <a:r>
              <a:rPr sz="800" dirty="0">
                <a:solidFill>
                  <a:srgbClr val="404040"/>
                </a:solidFill>
                <a:latin typeface="Franklin Gothic Book"/>
                <a:cs typeface="Franklin Gothic Book"/>
              </a:rPr>
              <a:t>for</a:t>
            </a:r>
            <a:r>
              <a:rPr sz="800" spc="-30" dirty="0">
                <a:solidFill>
                  <a:srgbClr val="404040"/>
                </a:solidFill>
                <a:latin typeface="Franklin Gothic Book"/>
                <a:cs typeface="Franklin Gothic Book"/>
              </a:rPr>
              <a:t> </a:t>
            </a:r>
            <a:r>
              <a:rPr sz="800" dirty="0">
                <a:solidFill>
                  <a:srgbClr val="404040"/>
                </a:solidFill>
                <a:latin typeface="Franklin Gothic Book"/>
                <a:cs typeface="Franklin Gothic Book"/>
              </a:rPr>
              <a:t>informational purposes</a:t>
            </a:r>
            <a:r>
              <a:rPr sz="800" spc="-35" dirty="0">
                <a:solidFill>
                  <a:srgbClr val="404040"/>
                </a:solidFill>
                <a:latin typeface="Franklin Gothic Book"/>
                <a:cs typeface="Franklin Gothic Book"/>
              </a:rPr>
              <a:t> </a:t>
            </a:r>
            <a:r>
              <a:rPr sz="800" dirty="0">
                <a:solidFill>
                  <a:srgbClr val="404040"/>
                </a:solidFill>
                <a:latin typeface="Franklin Gothic Book"/>
                <a:cs typeface="Franklin Gothic Book"/>
              </a:rPr>
              <a:t>only</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and</a:t>
            </a:r>
            <a:r>
              <a:rPr sz="800" spc="-20" dirty="0">
                <a:solidFill>
                  <a:srgbClr val="404040"/>
                </a:solidFill>
                <a:latin typeface="Franklin Gothic Book"/>
                <a:cs typeface="Franklin Gothic Book"/>
              </a:rPr>
              <a:t> </a:t>
            </a:r>
            <a:r>
              <a:rPr sz="800" dirty="0">
                <a:solidFill>
                  <a:srgbClr val="404040"/>
                </a:solidFill>
                <a:latin typeface="Franklin Gothic Book"/>
                <a:cs typeface="Franklin Gothic Book"/>
              </a:rPr>
              <a:t>is</a:t>
            </a:r>
            <a:r>
              <a:rPr sz="800" spc="5" dirty="0">
                <a:solidFill>
                  <a:srgbClr val="404040"/>
                </a:solidFill>
                <a:latin typeface="Franklin Gothic Book"/>
                <a:cs typeface="Franklin Gothic Book"/>
              </a:rPr>
              <a:t> </a:t>
            </a:r>
            <a:r>
              <a:rPr sz="800" dirty="0">
                <a:solidFill>
                  <a:srgbClr val="404040"/>
                </a:solidFill>
                <a:latin typeface="Franklin Gothic Book"/>
                <a:cs typeface="Franklin Gothic Book"/>
              </a:rPr>
              <a:t>not</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a</a:t>
            </a:r>
            <a:r>
              <a:rPr sz="800" spc="-15" dirty="0">
                <a:solidFill>
                  <a:srgbClr val="404040"/>
                </a:solidFill>
                <a:latin typeface="Franklin Gothic Book"/>
                <a:cs typeface="Franklin Gothic Book"/>
              </a:rPr>
              <a:t> </a:t>
            </a:r>
            <a:r>
              <a:rPr sz="800" dirty="0">
                <a:solidFill>
                  <a:srgbClr val="404040"/>
                </a:solidFill>
                <a:latin typeface="Franklin Gothic Book"/>
                <a:cs typeface="Franklin Gothic Book"/>
              </a:rPr>
              <a:t>solicitation</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to</a:t>
            </a:r>
            <a:r>
              <a:rPr sz="800" spc="-20" dirty="0">
                <a:solidFill>
                  <a:srgbClr val="404040"/>
                </a:solidFill>
                <a:latin typeface="Franklin Gothic Book"/>
                <a:cs typeface="Franklin Gothic Book"/>
              </a:rPr>
              <a:t> </a:t>
            </a:r>
            <a:r>
              <a:rPr sz="800" dirty="0">
                <a:solidFill>
                  <a:srgbClr val="404040"/>
                </a:solidFill>
                <a:latin typeface="Franklin Gothic Book"/>
                <a:cs typeface="Franklin Gothic Book"/>
              </a:rPr>
              <a:t>invest. Advisory</a:t>
            </a:r>
            <a:r>
              <a:rPr sz="800" spc="-20" dirty="0">
                <a:solidFill>
                  <a:srgbClr val="404040"/>
                </a:solidFill>
                <a:latin typeface="Franklin Gothic Book"/>
                <a:cs typeface="Franklin Gothic Book"/>
              </a:rPr>
              <a:t> </a:t>
            </a:r>
            <a:r>
              <a:rPr sz="800" dirty="0">
                <a:solidFill>
                  <a:srgbClr val="404040"/>
                </a:solidFill>
                <a:latin typeface="Franklin Gothic Book"/>
                <a:cs typeface="Franklin Gothic Book"/>
              </a:rPr>
              <a:t>services</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are only</a:t>
            </a:r>
            <a:r>
              <a:rPr sz="800" spc="-5" dirty="0">
                <a:solidFill>
                  <a:srgbClr val="404040"/>
                </a:solidFill>
                <a:latin typeface="Franklin Gothic Book"/>
                <a:cs typeface="Franklin Gothic Book"/>
              </a:rPr>
              <a:t> </a:t>
            </a:r>
            <a:r>
              <a:rPr sz="800" spc="-10" dirty="0">
                <a:solidFill>
                  <a:srgbClr val="404040"/>
                </a:solidFill>
                <a:latin typeface="Franklin Gothic Book"/>
                <a:cs typeface="Franklin Gothic Book"/>
              </a:rPr>
              <a:t>offered</a:t>
            </a:r>
            <a:r>
              <a:rPr sz="800" spc="-45" dirty="0">
                <a:solidFill>
                  <a:srgbClr val="404040"/>
                </a:solidFill>
                <a:latin typeface="Franklin Gothic Book"/>
                <a:cs typeface="Franklin Gothic Book"/>
              </a:rPr>
              <a:t> </a:t>
            </a:r>
            <a:r>
              <a:rPr sz="800" dirty="0">
                <a:solidFill>
                  <a:srgbClr val="404040"/>
                </a:solidFill>
                <a:latin typeface="Franklin Gothic Book"/>
                <a:cs typeface="Franklin Gothic Book"/>
              </a:rPr>
              <a:t>to</a:t>
            </a:r>
            <a:r>
              <a:rPr sz="800" spc="-20" dirty="0">
                <a:solidFill>
                  <a:srgbClr val="404040"/>
                </a:solidFill>
                <a:latin typeface="Franklin Gothic Book"/>
                <a:cs typeface="Franklin Gothic Book"/>
              </a:rPr>
              <a:t> </a:t>
            </a:r>
            <a:r>
              <a:rPr sz="800" dirty="0">
                <a:solidFill>
                  <a:srgbClr val="404040"/>
                </a:solidFill>
                <a:latin typeface="Franklin Gothic Book"/>
                <a:cs typeface="Franklin Gothic Book"/>
              </a:rPr>
              <a:t>clients</a:t>
            </a:r>
            <a:r>
              <a:rPr sz="800" spc="10" dirty="0">
                <a:solidFill>
                  <a:srgbClr val="404040"/>
                </a:solidFill>
                <a:latin typeface="Franklin Gothic Book"/>
                <a:cs typeface="Franklin Gothic Book"/>
              </a:rPr>
              <a:t> </a:t>
            </a:r>
            <a:r>
              <a:rPr sz="800" spc="-25" dirty="0">
                <a:solidFill>
                  <a:srgbClr val="404040"/>
                </a:solidFill>
                <a:latin typeface="Franklin Gothic Book"/>
                <a:cs typeface="Franklin Gothic Book"/>
              </a:rPr>
              <a:t>or</a:t>
            </a:r>
            <a:r>
              <a:rPr sz="800" spc="500" dirty="0">
                <a:solidFill>
                  <a:srgbClr val="404040"/>
                </a:solidFill>
                <a:latin typeface="Franklin Gothic Book"/>
                <a:cs typeface="Franklin Gothic Book"/>
              </a:rPr>
              <a:t> </a:t>
            </a:r>
            <a:r>
              <a:rPr sz="800" dirty="0">
                <a:solidFill>
                  <a:srgbClr val="404040"/>
                </a:solidFill>
                <a:latin typeface="Franklin Gothic Book"/>
                <a:cs typeface="Franklin Gothic Book"/>
              </a:rPr>
              <a:t>prospective</a:t>
            </a:r>
            <a:r>
              <a:rPr sz="800" spc="-40" dirty="0">
                <a:solidFill>
                  <a:srgbClr val="404040"/>
                </a:solidFill>
                <a:latin typeface="Franklin Gothic Book"/>
                <a:cs typeface="Franklin Gothic Book"/>
              </a:rPr>
              <a:t> </a:t>
            </a:r>
            <a:r>
              <a:rPr sz="800" dirty="0">
                <a:solidFill>
                  <a:srgbClr val="404040"/>
                </a:solidFill>
                <a:latin typeface="Franklin Gothic Book"/>
                <a:cs typeface="Franklin Gothic Book"/>
              </a:rPr>
              <a:t>clients</a:t>
            </a:r>
            <a:r>
              <a:rPr sz="800" spc="5" dirty="0">
                <a:solidFill>
                  <a:srgbClr val="404040"/>
                </a:solidFill>
                <a:latin typeface="Franklin Gothic Book"/>
                <a:cs typeface="Franklin Gothic Book"/>
              </a:rPr>
              <a:t> </a:t>
            </a:r>
            <a:r>
              <a:rPr sz="800" dirty="0">
                <a:solidFill>
                  <a:srgbClr val="404040"/>
                </a:solidFill>
                <a:latin typeface="Franklin Gothic Book"/>
                <a:cs typeface="Franklin Gothic Book"/>
              </a:rPr>
              <a:t>where</a:t>
            </a:r>
            <a:r>
              <a:rPr sz="800" spc="-25" dirty="0">
                <a:solidFill>
                  <a:srgbClr val="404040"/>
                </a:solidFill>
                <a:latin typeface="Franklin Gothic Book"/>
                <a:cs typeface="Franklin Gothic Book"/>
              </a:rPr>
              <a:t> </a:t>
            </a:r>
            <a:r>
              <a:rPr sz="800" dirty="0">
                <a:solidFill>
                  <a:srgbClr val="404040"/>
                </a:solidFill>
                <a:latin typeface="Franklin Gothic Book"/>
                <a:cs typeface="Franklin Gothic Book"/>
              </a:rPr>
              <a:t>SageView</a:t>
            </a:r>
            <a:r>
              <a:rPr sz="800" spc="-25" dirty="0">
                <a:solidFill>
                  <a:srgbClr val="404040"/>
                </a:solidFill>
                <a:latin typeface="Franklin Gothic Book"/>
                <a:cs typeface="Franklin Gothic Book"/>
              </a:rPr>
              <a:t> </a:t>
            </a:r>
            <a:r>
              <a:rPr sz="800" dirty="0">
                <a:solidFill>
                  <a:srgbClr val="404040"/>
                </a:solidFill>
                <a:latin typeface="Franklin Gothic Book"/>
                <a:cs typeface="Franklin Gothic Book"/>
              </a:rPr>
              <a:t>Advisory</a:t>
            </a:r>
            <a:r>
              <a:rPr sz="800" spc="-15" dirty="0">
                <a:solidFill>
                  <a:srgbClr val="404040"/>
                </a:solidFill>
                <a:latin typeface="Franklin Gothic Book"/>
                <a:cs typeface="Franklin Gothic Book"/>
              </a:rPr>
              <a:t> </a:t>
            </a:r>
            <a:r>
              <a:rPr sz="800" dirty="0">
                <a:solidFill>
                  <a:srgbClr val="404040"/>
                </a:solidFill>
                <a:latin typeface="Franklin Gothic Book"/>
                <a:cs typeface="Franklin Gothic Book"/>
              </a:rPr>
              <a:t>Group,</a:t>
            </a:r>
            <a:r>
              <a:rPr sz="800" spc="-30" dirty="0">
                <a:solidFill>
                  <a:srgbClr val="404040"/>
                </a:solidFill>
                <a:latin typeface="Franklin Gothic Book"/>
                <a:cs typeface="Franklin Gothic Book"/>
              </a:rPr>
              <a:t> </a:t>
            </a:r>
            <a:r>
              <a:rPr sz="800" dirty="0">
                <a:solidFill>
                  <a:srgbClr val="404040"/>
                </a:solidFill>
                <a:latin typeface="Franklin Gothic Book"/>
                <a:cs typeface="Franklin Gothic Book"/>
              </a:rPr>
              <a:t>LLC</a:t>
            </a:r>
            <a:r>
              <a:rPr sz="800" spc="-25" dirty="0">
                <a:solidFill>
                  <a:srgbClr val="404040"/>
                </a:solidFill>
                <a:latin typeface="Franklin Gothic Book"/>
                <a:cs typeface="Franklin Gothic Book"/>
              </a:rPr>
              <a:t> </a:t>
            </a:r>
            <a:r>
              <a:rPr sz="800" dirty="0">
                <a:solidFill>
                  <a:srgbClr val="404040"/>
                </a:solidFill>
                <a:latin typeface="Franklin Gothic Book"/>
                <a:cs typeface="Franklin Gothic Book"/>
              </a:rPr>
              <a:t>and</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its</a:t>
            </a:r>
            <a:r>
              <a:rPr sz="800" spc="-5" dirty="0">
                <a:solidFill>
                  <a:srgbClr val="404040"/>
                </a:solidFill>
                <a:latin typeface="Franklin Gothic Book"/>
                <a:cs typeface="Franklin Gothic Book"/>
              </a:rPr>
              <a:t> </a:t>
            </a:r>
            <a:r>
              <a:rPr sz="800" spc="-10" dirty="0">
                <a:solidFill>
                  <a:srgbClr val="404040"/>
                </a:solidFill>
                <a:latin typeface="Franklin Gothic Book"/>
                <a:cs typeface="Franklin Gothic Book"/>
              </a:rPr>
              <a:t>representatives</a:t>
            </a:r>
            <a:r>
              <a:rPr sz="800" spc="-35" dirty="0">
                <a:solidFill>
                  <a:srgbClr val="404040"/>
                </a:solidFill>
                <a:latin typeface="Franklin Gothic Book"/>
                <a:cs typeface="Franklin Gothic Book"/>
              </a:rPr>
              <a:t> </a:t>
            </a:r>
            <a:r>
              <a:rPr sz="800" dirty="0">
                <a:solidFill>
                  <a:srgbClr val="404040"/>
                </a:solidFill>
                <a:latin typeface="Franklin Gothic Book"/>
                <a:cs typeface="Franklin Gothic Book"/>
              </a:rPr>
              <a:t>are properly</a:t>
            </a:r>
            <a:r>
              <a:rPr sz="800" spc="-35" dirty="0">
                <a:solidFill>
                  <a:srgbClr val="404040"/>
                </a:solidFill>
                <a:latin typeface="Franklin Gothic Book"/>
                <a:cs typeface="Franklin Gothic Book"/>
              </a:rPr>
              <a:t> </a:t>
            </a:r>
            <a:r>
              <a:rPr sz="800" dirty="0">
                <a:solidFill>
                  <a:srgbClr val="404040"/>
                </a:solidFill>
                <a:latin typeface="Franklin Gothic Book"/>
                <a:cs typeface="Franklin Gothic Book"/>
              </a:rPr>
              <a:t>licensed</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or</a:t>
            </a:r>
            <a:r>
              <a:rPr sz="800" spc="-20" dirty="0">
                <a:solidFill>
                  <a:srgbClr val="404040"/>
                </a:solidFill>
                <a:latin typeface="Franklin Gothic Book"/>
                <a:cs typeface="Franklin Gothic Book"/>
              </a:rPr>
              <a:t> </a:t>
            </a:r>
            <a:r>
              <a:rPr sz="800" dirty="0">
                <a:solidFill>
                  <a:srgbClr val="404040"/>
                </a:solidFill>
                <a:latin typeface="Franklin Gothic Book"/>
                <a:cs typeface="Franklin Gothic Book"/>
              </a:rPr>
              <a:t>exempt</a:t>
            </a:r>
            <a:r>
              <a:rPr sz="800" spc="-35" dirty="0">
                <a:solidFill>
                  <a:srgbClr val="404040"/>
                </a:solidFill>
                <a:latin typeface="Franklin Gothic Book"/>
                <a:cs typeface="Franklin Gothic Book"/>
              </a:rPr>
              <a:t> </a:t>
            </a:r>
            <a:r>
              <a:rPr sz="800" dirty="0">
                <a:solidFill>
                  <a:srgbClr val="404040"/>
                </a:solidFill>
                <a:latin typeface="Franklin Gothic Book"/>
                <a:cs typeface="Franklin Gothic Book"/>
              </a:rPr>
              <a:t>from</a:t>
            </a:r>
            <a:r>
              <a:rPr sz="800" spc="-20" dirty="0">
                <a:solidFill>
                  <a:srgbClr val="404040"/>
                </a:solidFill>
                <a:latin typeface="Franklin Gothic Book"/>
                <a:cs typeface="Franklin Gothic Book"/>
              </a:rPr>
              <a:t> </a:t>
            </a:r>
            <a:r>
              <a:rPr sz="800" dirty="0">
                <a:solidFill>
                  <a:srgbClr val="404040"/>
                </a:solidFill>
                <a:latin typeface="Franklin Gothic Book"/>
                <a:cs typeface="Franklin Gothic Book"/>
              </a:rPr>
              <a:t>licensure.</a:t>
            </a:r>
            <a:r>
              <a:rPr sz="800" spc="5" dirty="0">
                <a:solidFill>
                  <a:srgbClr val="404040"/>
                </a:solidFill>
                <a:latin typeface="Franklin Gothic Book"/>
                <a:cs typeface="Franklin Gothic Book"/>
              </a:rPr>
              <a:t> </a:t>
            </a:r>
            <a:r>
              <a:rPr sz="800" dirty="0">
                <a:solidFill>
                  <a:srgbClr val="404040"/>
                </a:solidFill>
                <a:latin typeface="Franklin Gothic Book"/>
                <a:cs typeface="Franklin Gothic Book"/>
              </a:rPr>
              <a:t>Past</a:t>
            </a:r>
            <a:r>
              <a:rPr sz="800" spc="-5" dirty="0">
                <a:solidFill>
                  <a:srgbClr val="404040"/>
                </a:solidFill>
                <a:latin typeface="Franklin Gothic Book"/>
                <a:cs typeface="Franklin Gothic Book"/>
              </a:rPr>
              <a:t> </a:t>
            </a:r>
            <a:r>
              <a:rPr sz="800" spc="-10" dirty="0">
                <a:solidFill>
                  <a:srgbClr val="404040"/>
                </a:solidFill>
                <a:latin typeface="Franklin Gothic Book"/>
                <a:cs typeface="Franklin Gothic Book"/>
              </a:rPr>
              <a:t>performance</a:t>
            </a:r>
            <a:r>
              <a:rPr sz="800" spc="-40" dirty="0">
                <a:solidFill>
                  <a:srgbClr val="404040"/>
                </a:solidFill>
                <a:latin typeface="Franklin Gothic Book"/>
                <a:cs typeface="Franklin Gothic Book"/>
              </a:rPr>
              <a:t> </a:t>
            </a:r>
            <a:r>
              <a:rPr sz="800" dirty="0">
                <a:solidFill>
                  <a:srgbClr val="404040"/>
                </a:solidFill>
                <a:latin typeface="Franklin Gothic Book"/>
                <a:cs typeface="Franklin Gothic Book"/>
              </a:rPr>
              <a:t>is</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no</a:t>
            </a:r>
            <a:r>
              <a:rPr sz="800" spc="-20" dirty="0">
                <a:solidFill>
                  <a:srgbClr val="404040"/>
                </a:solidFill>
                <a:latin typeface="Franklin Gothic Book"/>
                <a:cs typeface="Franklin Gothic Book"/>
              </a:rPr>
              <a:t> </a:t>
            </a:r>
            <a:r>
              <a:rPr sz="800" dirty="0">
                <a:solidFill>
                  <a:srgbClr val="404040"/>
                </a:solidFill>
                <a:latin typeface="Franklin Gothic Book"/>
                <a:cs typeface="Franklin Gothic Book"/>
              </a:rPr>
              <a:t>guarantee of</a:t>
            </a:r>
            <a:r>
              <a:rPr sz="800" spc="-35" dirty="0">
                <a:solidFill>
                  <a:srgbClr val="404040"/>
                </a:solidFill>
                <a:latin typeface="Franklin Gothic Book"/>
                <a:cs typeface="Franklin Gothic Book"/>
              </a:rPr>
              <a:t> </a:t>
            </a:r>
            <a:r>
              <a:rPr sz="800" dirty="0">
                <a:solidFill>
                  <a:srgbClr val="404040"/>
                </a:solidFill>
                <a:latin typeface="Franklin Gothic Book"/>
                <a:cs typeface="Franklin Gothic Book"/>
              </a:rPr>
              <a:t>future returns.</a:t>
            </a:r>
            <a:r>
              <a:rPr sz="800" spc="-20" dirty="0">
                <a:solidFill>
                  <a:srgbClr val="404040"/>
                </a:solidFill>
                <a:latin typeface="Franklin Gothic Book"/>
                <a:cs typeface="Franklin Gothic Book"/>
              </a:rPr>
              <a:t> </a:t>
            </a:r>
            <a:r>
              <a:rPr sz="800" dirty="0">
                <a:solidFill>
                  <a:srgbClr val="404040"/>
                </a:solidFill>
                <a:latin typeface="Franklin Gothic Book"/>
                <a:cs typeface="Franklin Gothic Book"/>
              </a:rPr>
              <a:t>aInvesting</a:t>
            </a:r>
            <a:r>
              <a:rPr sz="800" spc="10" dirty="0">
                <a:solidFill>
                  <a:srgbClr val="404040"/>
                </a:solidFill>
                <a:latin typeface="Franklin Gothic Book"/>
                <a:cs typeface="Franklin Gothic Book"/>
              </a:rPr>
              <a:t> </a:t>
            </a:r>
            <a:r>
              <a:rPr sz="800" spc="-10" dirty="0">
                <a:solidFill>
                  <a:srgbClr val="404040"/>
                </a:solidFill>
                <a:latin typeface="Franklin Gothic Book"/>
                <a:cs typeface="Franklin Gothic Book"/>
              </a:rPr>
              <a:t>involves</a:t>
            </a:r>
            <a:r>
              <a:rPr sz="800" spc="500" dirty="0">
                <a:solidFill>
                  <a:srgbClr val="404040"/>
                </a:solidFill>
                <a:latin typeface="Franklin Gothic Book"/>
                <a:cs typeface="Franklin Gothic Book"/>
              </a:rPr>
              <a:t> </a:t>
            </a:r>
            <a:r>
              <a:rPr sz="800" dirty="0">
                <a:solidFill>
                  <a:srgbClr val="404040"/>
                </a:solidFill>
                <a:latin typeface="Franklin Gothic Book"/>
                <a:cs typeface="Franklin Gothic Book"/>
              </a:rPr>
              <a:t>risk</a:t>
            </a:r>
            <a:r>
              <a:rPr sz="800" spc="-25" dirty="0">
                <a:solidFill>
                  <a:srgbClr val="404040"/>
                </a:solidFill>
                <a:latin typeface="Franklin Gothic Book"/>
                <a:cs typeface="Franklin Gothic Book"/>
              </a:rPr>
              <a:t> </a:t>
            </a:r>
            <a:r>
              <a:rPr sz="800" dirty="0">
                <a:solidFill>
                  <a:srgbClr val="404040"/>
                </a:solidFill>
                <a:latin typeface="Franklin Gothic Book"/>
                <a:cs typeface="Franklin Gothic Book"/>
              </a:rPr>
              <a:t>and</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possible</a:t>
            </a:r>
            <a:r>
              <a:rPr sz="800" spc="-15" dirty="0">
                <a:solidFill>
                  <a:srgbClr val="404040"/>
                </a:solidFill>
                <a:latin typeface="Franklin Gothic Book"/>
                <a:cs typeface="Franklin Gothic Book"/>
              </a:rPr>
              <a:t> </a:t>
            </a:r>
            <a:r>
              <a:rPr sz="800" dirty="0">
                <a:solidFill>
                  <a:srgbClr val="404040"/>
                </a:solidFill>
                <a:latin typeface="Franklin Gothic Book"/>
                <a:cs typeface="Franklin Gothic Book"/>
              </a:rPr>
              <a:t>loss</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of</a:t>
            </a:r>
            <a:r>
              <a:rPr sz="800" spc="-15" dirty="0">
                <a:solidFill>
                  <a:srgbClr val="404040"/>
                </a:solidFill>
                <a:latin typeface="Franklin Gothic Book"/>
                <a:cs typeface="Franklin Gothic Book"/>
              </a:rPr>
              <a:t> </a:t>
            </a:r>
            <a:r>
              <a:rPr sz="800" dirty="0">
                <a:solidFill>
                  <a:srgbClr val="404040"/>
                </a:solidFill>
                <a:latin typeface="Franklin Gothic Book"/>
                <a:cs typeface="Franklin Gothic Book"/>
              </a:rPr>
              <a:t>principal</a:t>
            </a:r>
            <a:r>
              <a:rPr sz="800" spc="5" dirty="0">
                <a:solidFill>
                  <a:srgbClr val="404040"/>
                </a:solidFill>
                <a:latin typeface="Franklin Gothic Book"/>
                <a:cs typeface="Franklin Gothic Book"/>
              </a:rPr>
              <a:t> </a:t>
            </a:r>
            <a:r>
              <a:rPr sz="800" dirty="0">
                <a:solidFill>
                  <a:srgbClr val="404040"/>
                </a:solidFill>
                <a:latin typeface="Franklin Gothic Book"/>
                <a:cs typeface="Franklin Gothic Book"/>
              </a:rPr>
              <a:t>capital.</a:t>
            </a:r>
            <a:r>
              <a:rPr sz="800" spc="5" dirty="0">
                <a:solidFill>
                  <a:srgbClr val="404040"/>
                </a:solidFill>
                <a:latin typeface="Franklin Gothic Book"/>
                <a:cs typeface="Franklin Gothic Book"/>
              </a:rPr>
              <a:t> </a:t>
            </a:r>
            <a:r>
              <a:rPr sz="800" dirty="0">
                <a:solidFill>
                  <a:srgbClr val="404040"/>
                </a:solidFill>
                <a:latin typeface="Franklin Gothic Book"/>
                <a:cs typeface="Franklin Gothic Book"/>
              </a:rPr>
              <a:t>No</a:t>
            </a:r>
            <a:r>
              <a:rPr sz="800" spc="-15" dirty="0">
                <a:solidFill>
                  <a:srgbClr val="404040"/>
                </a:solidFill>
                <a:latin typeface="Franklin Gothic Book"/>
                <a:cs typeface="Franklin Gothic Book"/>
              </a:rPr>
              <a:t> </a:t>
            </a:r>
            <a:r>
              <a:rPr sz="800" dirty="0">
                <a:solidFill>
                  <a:srgbClr val="404040"/>
                </a:solidFill>
                <a:latin typeface="Franklin Gothic Book"/>
                <a:cs typeface="Franklin Gothic Book"/>
              </a:rPr>
              <a:t>advice</a:t>
            </a:r>
            <a:r>
              <a:rPr sz="800" spc="-5" dirty="0">
                <a:solidFill>
                  <a:srgbClr val="404040"/>
                </a:solidFill>
                <a:latin typeface="Franklin Gothic Book"/>
                <a:cs typeface="Franklin Gothic Book"/>
              </a:rPr>
              <a:t> </a:t>
            </a:r>
            <a:r>
              <a:rPr sz="800" dirty="0">
                <a:solidFill>
                  <a:srgbClr val="404040"/>
                </a:solidFill>
                <a:latin typeface="Franklin Gothic Book"/>
                <a:cs typeface="Franklin Gothic Book"/>
              </a:rPr>
              <a:t>may</a:t>
            </a:r>
            <a:r>
              <a:rPr sz="800" spc="-15" dirty="0">
                <a:solidFill>
                  <a:srgbClr val="404040"/>
                </a:solidFill>
                <a:latin typeface="Franklin Gothic Book"/>
                <a:cs typeface="Franklin Gothic Book"/>
              </a:rPr>
              <a:t> </a:t>
            </a:r>
            <a:r>
              <a:rPr sz="800" dirty="0">
                <a:solidFill>
                  <a:srgbClr val="404040"/>
                </a:solidFill>
                <a:latin typeface="Franklin Gothic Book"/>
                <a:cs typeface="Franklin Gothic Book"/>
              </a:rPr>
              <a:t>be</a:t>
            </a:r>
            <a:r>
              <a:rPr sz="800" spc="-20" dirty="0">
                <a:solidFill>
                  <a:srgbClr val="404040"/>
                </a:solidFill>
                <a:latin typeface="Franklin Gothic Book"/>
                <a:cs typeface="Franklin Gothic Book"/>
              </a:rPr>
              <a:t> </a:t>
            </a:r>
            <a:r>
              <a:rPr sz="800" spc="-10" dirty="0">
                <a:solidFill>
                  <a:srgbClr val="404040"/>
                </a:solidFill>
                <a:latin typeface="Franklin Gothic Book"/>
                <a:cs typeface="Franklin Gothic Book"/>
              </a:rPr>
              <a:t>rendered</a:t>
            </a:r>
            <a:r>
              <a:rPr sz="800" spc="-45" dirty="0">
                <a:solidFill>
                  <a:srgbClr val="404040"/>
                </a:solidFill>
                <a:latin typeface="Franklin Gothic Book"/>
                <a:cs typeface="Franklin Gothic Book"/>
              </a:rPr>
              <a:t> </a:t>
            </a:r>
            <a:r>
              <a:rPr sz="800" dirty="0">
                <a:solidFill>
                  <a:srgbClr val="404040"/>
                </a:solidFill>
                <a:latin typeface="Franklin Gothic Book"/>
                <a:cs typeface="Franklin Gothic Book"/>
              </a:rPr>
              <a:t>by SageView</a:t>
            </a:r>
            <a:r>
              <a:rPr sz="800" spc="-35" dirty="0">
                <a:solidFill>
                  <a:srgbClr val="404040"/>
                </a:solidFill>
                <a:latin typeface="Franklin Gothic Book"/>
                <a:cs typeface="Franklin Gothic Book"/>
              </a:rPr>
              <a:t> </a:t>
            </a:r>
            <a:r>
              <a:rPr sz="800" dirty="0">
                <a:solidFill>
                  <a:srgbClr val="404040"/>
                </a:solidFill>
                <a:latin typeface="Franklin Gothic Book"/>
                <a:cs typeface="Franklin Gothic Book"/>
              </a:rPr>
              <a:t>Advisory</a:t>
            </a:r>
            <a:r>
              <a:rPr sz="800" spc="-20" dirty="0">
                <a:solidFill>
                  <a:srgbClr val="404040"/>
                </a:solidFill>
                <a:latin typeface="Franklin Gothic Book"/>
                <a:cs typeface="Franklin Gothic Book"/>
              </a:rPr>
              <a:t> </a:t>
            </a:r>
            <a:r>
              <a:rPr sz="800" dirty="0">
                <a:solidFill>
                  <a:srgbClr val="404040"/>
                </a:solidFill>
                <a:latin typeface="Franklin Gothic Book"/>
                <a:cs typeface="Franklin Gothic Book"/>
              </a:rPr>
              <a:t>Group,</a:t>
            </a:r>
            <a:r>
              <a:rPr sz="800" spc="-25" dirty="0">
                <a:solidFill>
                  <a:srgbClr val="404040"/>
                </a:solidFill>
                <a:latin typeface="Franklin Gothic Book"/>
                <a:cs typeface="Franklin Gothic Book"/>
              </a:rPr>
              <a:t> </a:t>
            </a:r>
            <a:r>
              <a:rPr sz="800" dirty="0">
                <a:solidFill>
                  <a:srgbClr val="404040"/>
                </a:solidFill>
                <a:latin typeface="Franklin Gothic Book"/>
                <a:cs typeface="Franklin Gothic Book"/>
              </a:rPr>
              <a:t>LLC</a:t>
            </a:r>
            <a:r>
              <a:rPr sz="800" spc="-25" dirty="0">
                <a:solidFill>
                  <a:srgbClr val="404040"/>
                </a:solidFill>
                <a:latin typeface="Franklin Gothic Book"/>
                <a:cs typeface="Franklin Gothic Book"/>
              </a:rPr>
              <a:t> </a:t>
            </a:r>
            <a:r>
              <a:rPr sz="800" dirty="0">
                <a:solidFill>
                  <a:srgbClr val="404040"/>
                </a:solidFill>
                <a:latin typeface="Franklin Gothic Book"/>
                <a:cs typeface="Franklin Gothic Book"/>
              </a:rPr>
              <a:t>unless</a:t>
            </a:r>
            <a:r>
              <a:rPr sz="800" spc="5" dirty="0">
                <a:solidFill>
                  <a:srgbClr val="404040"/>
                </a:solidFill>
                <a:latin typeface="Franklin Gothic Book"/>
                <a:cs typeface="Franklin Gothic Book"/>
              </a:rPr>
              <a:t> </a:t>
            </a:r>
            <a:r>
              <a:rPr sz="800" dirty="0">
                <a:solidFill>
                  <a:srgbClr val="404040"/>
                </a:solidFill>
                <a:latin typeface="Franklin Gothic Book"/>
                <a:cs typeface="Franklin Gothic Book"/>
              </a:rPr>
              <a:t>a</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client</a:t>
            </a:r>
            <a:r>
              <a:rPr sz="800" spc="10" dirty="0">
                <a:solidFill>
                  <a:srgbClr val="404040"/>
                </a:solidFill>
                <a:latin typeface="Franklin Gothic Book"/>
                <a:cs typeface="Franklin Gothic Book"/>
              </a:rPr>
              <a:t> </a:t>
            </a:r>
            <a:r>
              <a:rPr sz="800" dirty="0">
                <a:solidFill>
                  <a:srgbClr val="404040"/>
                </a:solidFill>
                <a:latin typeface="Franklin Gothic Book"/>
                <a:cs typeface="Franklin Gothic Book"/>
              </a:rPr>
              <a:t>service </a:t>
            </a:r>
            <a:r>
              <a:rPr sz="800" spc="-10" dirty="0">
                <a:solidFill>
                  <a:srgbClr val="404040"/>
                </a:solidFill>
                <a:latin typeface="Franklin Gothic Book"/>
                <a:cs typeface="Franklin Gothic Book"/>
              </a:rPr>
              <a:t>agreement</a:t>
            </a:r>
            <a:r>
              <a:rPr sz="800" spc="-40" dirty="0">
                <a:solidFill>
                  <a:srgbClr val="404040"/>
                </a:solidFill>
                <a:latin typeface="Franklin Gothic Book"/>
                <a:cs typeface="Franklin Gothic Book"/>
              </a:rPr>
              <a:t> </a:t>
            </a:r>
            <a:r>
              <a:rPr sz="800" dirty="0">
                <a:solidFill>
                  <a:srgbClr val="404040"/>
                </a:solidFill>
                <a:latin typeface="Franklin Gothic Book"/>
                <a:cs typeface="Franklin Gothic Book"/>
              </a:rPr>
              <a:t>is</a:t>
            </a:r>
            <a:r>
              <a:rPr sz="800" spc="5" dirty="0">
                <a:solidFill>
                  <a:srgbClr val="404040"/>
                </a:solidFill>
                <a:latin typeface="Franklin Gothic Book"/>
                <a:cs typeface="Franklin Gothic Book"/>
              </a:rPr>
              <a:t> </a:t>
            </a:r>
            <a:r>
              <a:rPr sz="800" dirty="0">
                <a:solidFill>
                  <a:srgbClr val="404040"/>
                </a:solidFill>
                <a:latin typeface="Franklin Gothic Book"/>
                <a:cs typeface="Franklin Gothic Book"/>
              </a:rPr>
              <a:t>in</a:t>
            </a:r>
            <a:r>
              <a:rPr sz="800" spc="5" dirty="0">
                <a:solidFill>
                  <a:srgbClr val="404040"/>
                </a:solidFill>
                <a:latin typeface="Franklin Gothic Book"/>
                <a:cs typeface="Franklin Gothic Book"/>
              </a:rPr>
              <a:t> </a:t>
            </a:r>
            <a:r>
              <a:rPr sz="800" spc="-10" dirty="0">
                <a:solidFill>
                  <a:srgbClr val="404040"/>
                </a:solidFill>
                <a:latin typeface="Franklin Gothic Book"/>
                <a:cs typeface="Franklin Gothic Book"/>
              </a:rPr>
              <a:t>place.</a:t>
            </a:r>
            <a:endParaRPr sz="800">
              <a:latin typeface="Franklin Gothic Book"/>
              <a:cs typeface="Franklin Gothic Book"/>
            </a:endParaRPr>
          </a:p>
        </p:txBody>
      </p:sp>
      <p:pic>
        <p:nvPicPr>
          <p:cNvPr id="10" name="Graphic 9">
            <a:extLst>
              <a:ext uri="{FF2B5EF4-FFF2-40B4-BE49-F238E27FC236}">
                <a16:creationId xmlns:a16="http://schemas.microsoft.com/office/drawing/2014/main" id="{9A60C7C4-FC36-DE1C-4628-69AB249C532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5782" y="873559"/>
            <a:ext cx="1274180" cy="8126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6138-F45D-9420-4B81-F5CDBB4D214C}"/>
              </a:ext>
            </a:extLst>
          </p:cNvPr>
          <p:cNvSpPr>
            <a:spLocks noGrp="1"/>
          </p:cNvSpPr>
          <p:nvPr>
            <p:ph type="title"/>
          </p:nvPr>
        </p:nvSpPr>
        <p:spPr>
          <a:xfrm>
            <a:off x="838200" y="452967"/>
            <a:ext cx="8122287" cy="338554"/>
          </a:xfrm>
        </p:spPr>
        <p:txBody>
          <a:bodyPr/>
          <a:lstStyle/>
          <a:p>
            <a:r>
              <a:rPr lang="en-US" dirty="0"/>
              <a:t>Additional Provisions under Secure 2.0</a:t>
            </a:r>
          </a:p>
        </p:txBody>
      </p:sp>
      <p:graphicFrame>
        <p:nvGraphicFramePr>
          <p:cNvPr id="4" name="object 4">
            <a:extLst>
              <a:ext uri="{FF2B5EF4-FFF2-40B4-BE49-F238E27FC236}">
                <a16:creationId xmlns:a16="http://schemas.microsoft.com/office/drawing/2014/main" id="{5E752E6A-3351-3FA3-58DE-0CD653948828}"/>
              </a:ext>
            </a:extLst>
          </p:cNvPr>
          <p:cNvGraphicFramePr>
            <a:graphicFrameLocks noGrp="1"/>
          </p:cNvGraphicFramePr>
          <p:nvPr>
            <p:extLst>
              <p:ext uri="{D42A27DB-BD31-4B8C-83A1-F6EECF244321}">
                <p14:modId xmlns:p14="http://schemas.microsoft.com/office/powerpoint/2010/main" val="600357490"/>
              </p:ext>
            </p:extLst>
          </p:nvPr>
        </p:nvGraphicFramePr>
        <p:xfrm>
          <a:off x="300991" y="1219200"/>
          <a:ext cx="8542019" cy="4707466"/>
        </p:xfrm>
        <a:graphic>
          <a:graphicData uri="http://schemas.openxmlformats.org/drawingml/2006/table">
            <a:tbl>
              <a:tblPr firstRow="1" bandRow="1">
                <a:tableStyleId>{2D5ABB26-0587-4C30-8999-92F81FD0307C}</a:tableStyleId>
              </a:tblPr>
              <a:tblGrid>
                <a:gridCol w="5673653">
                  <a:extLst>
                    <a:ext uri="{9D8B030D-6E8A-4147-A177-3AD203B41FA5}">
                      <a16:colId xmlns:a16="http://schemas.microsoft.com/office/drawing/2014/main" val="20000"/>
                    </a:ext>
                  </a:extLst>
                </a:gridCol>
                <a:gridCol w="1311112">
                  <a:extLst>
                    <a:ext uri="{9D8B030D-6E8A-4147-A177-3AD203B41FA5}">
                      <a16:colId xmlns:a16="http://schemas.microsoft.com/office/drawing/2014/main" val="20001"/>
                    </a:ext>
                  </a:extLst>
                </a:gridCol>
                <a:gridCol w="1557254">
                  <a:extLst>
                    <a:ext uri="{9D8B030D-6E8A-4147-A177-3AD203B41FA5}">
                      <a16:colId xmlns:a16="http://schemas.microsoft.com/office/drawing/2014/main" val="20002"/>
                    </a:ext>
                  </a:extLst>
                </a:gridCol>
              </a:tblGrid>
              <a:tr h="305463">
                <a:tc>
                  <a:txBody>
                    <a:bodyPr/>
                    <a:lstStyle/>
                    <a:p>
                      <a:pPr algn="ctr">
                        <a:lnSpc>
                          <a:spcPct val="100000"/>
                        </a:lnSpc>
                        <a:spcBef>
                          <a:spcPts val="390"/>
                        </a:spcBef>
                      </a:pPr>
                      <a:r>
                        <a:rPr sz="1100" spc="-10" dirty="0">
                          <a:solidFill>
                            <a:schemeClr val="bg1"/>
                          </a:solidFill>
                          <a:latin typeface="Franklin Gothic Medium"/>
                          <a:cs typeface="Franklin Gothic Medium"/>
                        </a:rPr>
                        <a:t>Provision</a:t>
                      </a:r>
                      <a:endParaRPr sz="1100" dirty="0">
                        <a:solidFill>
                          <a:schemeClr val="bg1"/>
                        </a:solidFill>
                        <a:latin typeface="Franklin Gothic Medium"/>
                        <a:cs typeface="Franklin Gothic Medium"/>
                      </a:endParaRPr>
                    </a:p>
                  </a:txBody>
                  <a:tcPr marL="0" marR="0" marT="49530" marB="0">
                    <a:lnR w="12700" cap="flat" cmpd="sng" algn="ctr">
                      <a:solidFill>
                        <a:srgbClr val="BEBEBE"/>
                      </a:solidFill>
                      <a:prstDash val="solid"/>
                      <a:round/>
                      <a:headEnd type="none" w="med" len="med"/>
                      <a:tailEnd type="none" w="med" len="med"/>
                    </a:lnR>
                    <a:lnT w="12700">
                      <a:solidFill>
                        <a:srgbClr val="BEBEBE"/>
                      </a:solidFill>
                      <a:prstDash val="solid"/>
                    </a:lnT>
                    <a:lnB w="12700">
                      <a:solidFill>
                        <a:srgbClr val="BEBEBE"/>
                      </a:solidFill>
                      <a:prstDash val="solid"/>
                    </a:lnB>
                    <a:solidFill>
                      <a:srgbClr val="006D8A"/>
                    </a:solidFill>
                  </a:tcPr>
                </a:tc>
                <a:tc>
                  <a:txBody>
                    <a:bodyPr/>
                    <a:lstStyle/>
                    <a:p>
                      <a:pPr marL="254000">
                        <a:lnSpc>
                          <a:spcPct val="100000"/>
                        </a:lnSpc>
                        <a:spcBef>
                          <a:spcPts val="390"/>
                        </a:spcBef>
                      </a:pPr>
                      <a:r>
                        <a:rPr sz="1100" dirty="0">
                          <a:solidFill>
                            <a:schemeClr val="bg1"/>
                          </a:solidFill>
                          <a:latin typeface="Franklin Gothic Medium"/>
                          <a:cs typeface="Franklin Gothic Medium"/>
                        </a:rPr>
                        <a:t>Effective</a:t>
                      </a:r>
                      <a:r>
                        <a:rPr sz="1100" spc="-45" dirty="0">
                          <a:solidFill>
                            <a:schemeClr val="bg1"/>
                          </a:solidFill>
                          <a:latin typeface="Franklin Gothic Medium"/>
                          <a:cs typeface="Franklin Gothic Medium"/>
                        </a:rPr>
                        <a:t> </a:t>
                      </a:r>
                      <a:r>
                        <a:rPr sz="1100" spc="-20" dirty="0">
                          <a:solidFill>
                            <a:schemeClr val="bg1"/>
                          </a:solidFill>
                          <a:latin typeface="Franklin Gothic Medium"/>
                          <a:cs typeface="Franklin Gothic Medium"/>
                        </a:rPr>
                        <a:t>Date</a:t>
                      </a:r>
                      <a:endParaRPr sz="1100" dirty="0">
                        <a:solidFill>
                          <a:schemeClr val="bg1"/>
                        </a:solidFill>
                        <a:latin typeface="Franklin Gothic Medium"/>
                        <a:cs typeface="Franklin Gothic Medium"/>
                      </a:endParaRPr>
                    </a:p>
                  </a:txBody>
                  <a:tcPr marL="0" marR="0" marT="4953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a:solidFill>
                        <a:srgbClr val="BEBEBE"/>
                      </a:solidFill>
                      <a:prstDash val="solid"/>
                    </a:lnT>
                    <a:lnB w="12700">
                      <a:solidFill>
                        <a:srgbClr val="BEBEBE"/>
                      </a:solidFill>
                      <a:prstDash val="solid"/>
                    </a:lnB>
                    <a:solidFill>
                      <a:srgbClr val="006D8A"/>
                    </a:solidFill>
                  </a:tcPr>
                </a:tc>
                <a:tc>
                  <a:txBody>
                    <a:bodyPr/>
                    <a:lstStyle/>
                    <a:p>
                      <a:pPr marL="204470">
                        <a:lnSpc>
                          <a:spcPct val="100000"/>
                        </a:lnSpc>
                        <a:spcBef>
                          <a:spcPts val="390"/>
                        </a:spcBef>
                      </a:pPr>
                      <a:r>
                        <a:rPr sz="1100" dirty="0">
                          <a:solidFill>
                            <a:schemeClr val="bg1"/>
                          </a:solidFill>
                          <a:latin typeface="Franklin Gothic Medium"/>
                          <a:cs typeface="Franklin Gothic Medium"/>
                        </a:rPr>
                        <a:t>Required</a:t>
                      </a:r>
                      <a:r>
                        <a:rPr sz="1100" spc="-40" dirty="0">
                          <a:solidFill>
                            <a:schemeClr val="bg1"/>
                          </a:solidFill>
                          <a:latin typeface="Franklin Gothic Medium"/>
                          <a:cs typeface="Franklin Gothic Medium"/>
                        </a:rPr>
                        <a:t> </a:t>
                      </a:r>
                      <a:r>
                        <a:rPr sz="1100" dirty="0">
                          <a:solidFill>
                            <a:schemeClr val="bg1"/>
                          </a:solidFill>
                          <a:latin typeface="Franklin Gothic Medium"/>
                          <a:cs typeface="Franklin Gothic Medium"/>
                        </a:rPr>
                        <a:t>/ </a:t>
                      </a:r>
                      <a:r>
                        <a:rPr sz="1100" spc="-10" dirty="0">
                          <a:solidFill>
                            <a:schemeClr val="bg1"/>
                          </a:solidFill>
                          <a:latin typeface="Franklin Gothic Medium"/>
                          <a:cs typeface="Franklin Gothic Medium"/>
                        </a:rPr>
                        <a:t>Optional</a:t>
                      </a:r>
                      <a:endParaRPr sz="1100" dirty="0">
                        <a:solidFill>
                          <a:schemeClr val="bg1"/>
                        </a:solidFill>
                        <a:latin typeface="Franklin Gothic Medium"/>
                        <a:cs typeface="Franklin Gothic Medium"/>
                      </a:endParaRPr>
                    </a:p>
                  </a:txBody>
                  <a:tcPr marL="0" marR="0" marT="49530" marB="0">
                    <a:lnL w="12700" cap="flat" cmpd="sng" algn="ctr">
                      <a:solidFill>
                        <a:srgbClr val="BEBEBE"/>
                      </a:solidFill>
                      <a:prstDash val="solid"/>
                      <a:round/>
                      <a:headEnd type="none" w="med" len="med"/>
                      <a:tailEnd type="none" w="med" len="med"/>
                    </a:lnL>
                    <a:lnT w="12700">
                      <a:solidFill>
                        <a:srgbClr val="BEBEBE"/>
                      </a:solidFill>
                      <a:prstDash val="solid"/>
                    </a:lnT>
                    <a:lnB w="12700">
                      <a:solidFill>
                        <a:srgbClr val="BEBEBE"/>
                      </a:solidFill>
                      <a:prstDash val="solid"/>
                    </a:lnB>
                    <a:solidFill>
                      <a:srgbClr val="006D8A"/>
                    </a:solidFill>
                  </a:tcPr>
                </a:tc>
                <a:extLst>
                  <a:ext uri="{0D108BD9-81ED-4DB2-BD59-A6C34878D82A}">
                    <a16:rowId xmlns:a16="http://schemas.microsoft.com/office/drawing/2014/main" val="10001"/>
                  </a:ext>
                </a:extLst>
              </a:tr>
              <a:tr h="802528">
                <a:tc>
                  <a:txBody>
                    <a:bodyPr/>
                    <a:lstStyle/>
                    <a:p>
                      <a:pPr marL="80010">
                        <a:lnSpc>
                          <a:spcPct val="100000"/>
                        </a:lnSpc>
                        <a:spcBef>
                          <a:spcPts val="280"/>
                        </a:spcBef>
                      </a:pPr>
                      <a:r>
                        <a:rPr sz="1200" dirty="0">
                          <a:solidFill>
                            <a:srgbClr val="404040"/>
                          </a:solidFill>
                          <a:latin typeface="Franklin Gothic Medium"/>
                          <a:cs typeface="Franklin Gothic Medium"/>
                        </a:rPr>
                        <a:t>Qualified</a:t>
                      </a:r>
                      <a:r>
                        <a:rPr sz="1200" spc="-1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Birth</a:t>
                      </a:r>
                      <a:r>
                        <a:rPr sz="1200" spc="-2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and</a:t>
                      </a:r>
                      <a:r>
                        <a:rPr sz="1200" spc="-2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Adoption</a:t>
                      </a:r>
                      <a:r>
                        <a:rPr sz="1200" spc="-15" dirty="0">
                          <a:solidFill>
                            <a:srgbClr val="404040"/>
                          </a:solidFill>
                          <a:latin typeface="Franklin Gothic Medium"/>
                          <a:cs typeface="Franklin Gothic Medium"/>
                        </a:rPr>
                        <a:t> </a:t>
                      </a:r>
                      <a:r>
                        <a:rPr sz="1200" spc="-10" dirty="0">
                          <a:solidFill>
                            <a:srgbClr val="404040"/>
                          </a:solidFill>
                          <a:latin typeface="Franklin Gothic Medium"/>
                          <a:cs typeface="Franklin Gothic Medium"/>
                        </a:rPr>
                        <a:t>Distributions</a:t>
                      </a:r>
                      <a:endParaRPr sz="1200" dirty="0">
                        <a:latin typeface="Franklin Gothic Medium"/>
                        <a:cs typeface="Franklin Gothic Medium"/>
                      </a:endParaRPr>
                    </a:p>
                    <a:p>
                      <a:pPr marL="252729" indent="-173355">
                        <a:lnSpc>
                          <a:spcPct val="100000"/>
                        </a:lnSpc>
                        <a:spcBef>
                          <a:spcPts val="5"/>
                        </a:spcBef>
                        <a:buFont typeface="Arial"/>
                        <a:buChar char="•"/>
                        <a:tabLst>
                          <a:tab pos="253365" algn="l"/>
                        </a:tabLst>
                      </a:pPr>
                      <a:r>
                        <a:rPr sz="1100" dirty="0">
                          <a:solidFill>
                            <a:srgbClr val="404040"/>
                          </a:solidFill>
                          <a:latin typeface="Franklin Gothic Book"/>
                          <a:cs typeface="Franklin Gothic Book"/>
                        </a:rPr>
                        <a:t>Allows</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penalty</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free</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distribution</a:t>
                      </a:r>
                      <a:r>
                        <a:rPr sz="1100" spc="-35" dirty="0">
                          <a:solidFill>
                            <a:srgbClr val="404040"/>
                          </a:solidFill>
                          <a:latin typeface="Franklin Gothic Book"/>
                          <a:cs typeface="Franklin Gothic Book"/>
                        </a:rPr>
                        <a:t> </a:t>
                      </a:r>
                      <a:r>
                        <a:rPr sz="1100" dirty="0">
                          <a:solidFill>
                            <a:srgbClr val="404040"/>
                          </a:solidFill>
                          <a:latin typeface="Franklin Gothic Book"/>
                          <a:cs typeface="Franklin Gothic Book"/>
                        </a:rPr>
                        <a:t>for</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child</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birth</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or</a:t>
                      </a:r>
                      <a:r>
                        <a:rPr sz="1100" spc="-15" dirty="0">
                          <a:solidFill>
                            <a:srgbClr val="404040"/>
                          </a:solidFill>
                          <a:latin typeface="Franklin Gothic Book"/>
                          <a:cs typeface="Franklin Gothic Book"/>
                        </a:rPr>
                        <a:t> </a:t>
                      </a:r>
                      <a:r>
                        <a:rPr sz="1100" spc="-10" dirty="0">
                          <a:solidFill>
                            <a:srgbClr val="404040"/>
                          </a:solidFill>
                          <a:latin typeface="Franklin Gothic Book"/>
                          <a:cs typeface="Franklin Gothic Book"/>
                        </a:rPr>
                        <a:t>adoption</a:t>
                      </a:r>
                      <a:endParaRPr sz="1100" dirty="0">
                        <a:latin typeface="Franklin Gothic Book"/>
                        <a:cs typeface="Franklin Gothic Book"/>
                      </a:endParaRPr>
                    </a:p>
                    <a:p>
                      <a:pPr marL="252729" indent="-173355">
                        <a:lnSpc>
                          <a:spcPct val="100000"/>
                        </a:lnSpc>
                        <a:buFont typeface="Arial"/>
                        <a:buChar char="•"/>
                        <a:tabLst>
                          <a:tab pos="253365" algn="l"/>
                        </a:tabLst>
                      </a:pPr>
                      <a:r>
                        <a:rPr sz="1100" dirty="0">
                          <a:solidFill>
                            <a:srgbClr val="404040"/>
                          </a:solidFill>
                          <a:latin typeface="Franklin Gothic Book"/>
                          <a:cs typeface="Franklin Gothic Book"/>
                        </a:rPr>
                        <a:t>Repayment</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allowed</a:t>
                      </a:r>
                      <a:r>
                        <a:rPr sz="1100" spc="-40" dirty="0">
                          <a:solidFill>
                            <a:srgbClr val="404040"/>
                          </a:solidFill>
                          <a:latin typeface="Franklin Gothic Book"/>
                          <a:cs typeface="Franklin Gothic Book"/>
                        </a:rPr>
                        <a:t> </a:t>
                      </a:r>
                      <a:r>
                        <a:rPr sz="1100" dirty="0">
                          <a:solidFill>
                            <a:srgbClr val="404040"/>
                          </a:solidFill>
                          <a:latin typeface="Franklin Gothic Book"/>
                          <a:cs typeface="Franklin Gothic Book"/>
                        </a:rPr>
                        <a:t>within</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3 </a:t>
                      </a:r>
                      <a:r>
                        <a:rPr sz="1100" spc="-20" dirty="0">
                          <a:solidFill>
                            <a:srgbClr val="404040"/>
                          </a:solidFill>
                          <a:latin typeface="Franklin Gothic Book"/>
                          <a:cs typeface="Franklin Gothic Book"/>
                        </a:rPr>
                        <a:t>years</a:t>
                      </a:r>
                      <a:endParaRPr sz="1100" dirty="0">
                        <a:latin typeface="Franklin Gothic Book"/>
                        <a:cs typeface="Franklin Gothic Book"/>
                      </a:endParaRPr>
                    </a:p>
                  </a:txBody>
                  <a:tcPr marL="0" marR="0" marT="35560" marB="0">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marR="297815">
                        <a:lnSpc>
                          <a:spcPct val="100000"/>
                        </a:lnSpc>
                        <a:spcBef>
                          <a:spcPts val="285"/>
                        </a:spcBef>
                      </a:pPr>
                      <a:r>
                        <a:rPr sz="1100" dirty="0">
                          <a:solidFill>
                            <a:srgbClr val="404040"/>
                          </a:solidFill>
                          <a:latin typeface="Franklin Gothic Book"/>
                          <a:cs typeface="Franklin Gothic Book"/>
                        </a:rPr>
                        <a:t>For</a:t>
                      </a:r>
                      <a:r>
                        <a:rPr sz="1100" spc="-15" dirty="0">
                          <a:solidFill>
                            <a:srgbClr val="404040"/>
                          </a:solidFill>
                          <a:latin typeface="Franklin Gothic Book"/>
                          <a:cs typeface="Franklin Gothic Book"/>
                        </a:rPr>
                        <a:t> </a:t>
                      </a:r>
                      <a:r>
                        <a:rPr sz="1100" spc="-10" dirty="0">
                          <a:solidFill>
                            <a:srgbClr val="404040"/>
                          </a:solidFill>
                          <a:latin typeface="Franklin Gothic Book"/>
                          <a:cs typeface="Franklin Gothic Book"/>
                        </a:rPr>
                        <a:t>distributions </a:t>
                      </a:r>
                      <a:r>
                        <a:rPr sz="1100" dirty="0">
                          <a:solidFill>
                            <a:srgbClr val="404040"/>
                          </a:solidFill>
                          <a:latin typeface="Franklin Gothic Book"/>
                          <a:cs typeface="Franklin Gothic Book"/>
                        </a:rPr>
                        <a:t>made</a:t>
                      </a:r>
                      <a:r>
                        <a:rPr sz="1100" spc="-15" dirty="0">
                          <a:solidFill>
                            <a:srgbClr val="404040"/>
                          </a:solidFill>
                          <a:latin typeface="Franklin Gothic Book"/>
                          <a:cs typeface="Franklin Gothic Book"/>
                        </a:rPr>
                        <a:t> </a:t>
                      </a:r>
                      <a:r>
                        <a:rPr sz="1100" spc="-20" dirty="0">
                          <a:solidFill>
                            <a:srgbClr val="404040"/>
                          </a:solidFill>
                          <a:latin typeface="Franklin Gothic Book"/>
                          <a:cs typeface="Franklin Gothic Book"/>
                        </a:rPr>
                        <a:t>after </a:t>
                      </a:r>
                      <a:r>
                        <a:rPr sz="1100" spc="-10" dirty="0">
                          <a:solidFill>
                            <a:srgbClr val="404040"/>
                          </a:solidFill>
                          <a:latin typeface="Franklin Gothic Book"/>
                          <a:cs typeface="Franklin Gothic Book"/>
                        </a:rPr>
                        <a:t>enactment</a:t>
                      </a:r>
                      <a:endParaRPr sz="110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marR="126364">
                        <a:lnSpc>
                          <a:spcPct val="100000"/>
                        </a:lnSpc>
                        <a:spcBef>
                          <a:spcPts val="285"/>
                        </a:spcBef>
                      </a:pPr>
                      <a:r>
                        <a:rPr sz="1100" dirty="0">
                          <a:solidFill>
                            <a:srgbClr val="404040"/>
                          </a:solidFill>
                          <a:latin typeface="Franklin Gothic Book"/>
                          <a:cs typeface="Franklin Gothic Book"/>
                        </a:rPr>
                        <a:t>Distribution</a:t>
                      </a:r>
                      <a:r>
                        <a:rPr sz="1100" spc="-40" dirty="0">
                          <a:solidFill>
                            <a:srgbClr val="404040"/>
                          </a:solidFill>
                          <a:latin typeface="Franklin Gothic Book"/>
                          <a:cs typeface="Franklin Gothic Book"/>
                        </a:rPr>
                        <a:t> </a:t>
                      </a:r>
                      <a:r>
                        <a:rPr sz="1100" dirty="0">
                          <a:solidFill>
                            <a:srgbClr val="404040"/>
                          </a:solidFill>
                          <a:latin typeface="Franklin Gothic Book"/>
                          <a:cs typeface="Franklin Gothic Book"/>
                        </a:rPr>
                        <a:t>provision</a:t>
                      </a:r>
                      <a:r>
                        <a:rPr sz="1100" spc="-30" dirty="0">
                          <a:solidFill>
                            <a:srgbClr val="404040"/>
                          </a:solidFill>
                          <a:latin typeface="Franklin Gothic Book"/>
                          <a:cs typeface="Franklin Gothic Book"/>
                        </a:rPr>
                        <a:t> </a:t>
                      </a:r>
                      <a:r>
                        <a:rPr sz="1100" spc="-25" dirty="0">
                          <a:solidFill>
                            <a:srgbClr val="404040"/>
                          </a:solidFill>
                          <a:latin typeface="Franklin Gothic Book"/>
                          <a:cs typeface="Franklin Gothic Book"/>
                        </a:rPr>
                        <a:t>is </a:t>
                      </a:r>
                      <a:r>
                        <a:rPr sz="1100" dirty="0">
                          <a:solidFill>
                            <a:srgbClr val="404040"/>
                          </a:solidFill>
                          <a:latin typeface="Franklin Gothic Book"/>
                          <a:cs typeface="Franklin Gothic Book"/>
                        </a:rPr>
                        <a:t>OPTIONAL,</a:t>
                      </a:r>
                      <a:r>
                        <a:rPr sz="1100" spc="-40" dirty="0">
                          <a:solidFill>
                            <a:srgbClr val="404040"/>
                          </a:solidFill>
                          <a:latin typeface="Franklin Gothic Book"/>
                          <a:cs typeface="Franklin Gothic Book"/>
                        </a:rPr>
                        <a:t> </a:t>
                      </a:r>
                      <a:r>
                        <a:rPr sz="1100" spc="-10" dirty="0">
                          <a:solidFill>
                            <a:srgbClr val="404040"/>
                          </a:solidFill>
                          <a:latin typeface="Franklin Gothic Book"/>
                          <a:cs typeface="Franklin Gothic Book"/>
                        </a:rPr>
                        <a:t>repayment </a:t>
                      </a:r>
                      <a:r>
                        <a:rPr sz="1100" dirty="0">
                          <a:solidFill>
                            <a:srgbClr val="404040"/>
                          </a:solidFill>
                          <a:latin typeface="Franklin Gothic Book"/>
                          <a:cs typeface="Franklin Gothic Book"/>
                        </a:rPr>
                        <a:t>period</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is</a:t>
                      </a:r>
                      <a:r>
                        <a:rPr sz="1100" spc="-20" dirty="0">
                          <a:solidFill>
                            <a:srgbClr val="404040"/>
                          </a:solidFill>
                          <a:latin typeface="Franklin Gothic Book"/>
                          <a:cs typeface="Franklin Gothic Book"/>
                        </a:rPr>
                        <a:t> </a:t>
                      </a:r>
                      <a:r>
                        <a:rPr sz="1100" spc="-10" dirty="0">
                          <a:solidFill>
                            <a:srgbClr val="404040"/>
                          </a:solidFill>
                          <a:latin typeface="Franklin Gothic Book"/>
                          <a:cs typeface="Franklin Gothic Book"/>
                        </a:rPr>
                        <a:t>required</a:t>
                      </a:r>
                      <a:endParaRPr sz="1100" dirty="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580539">
                <a:tc>
                  <a:txBody>
                    <a:bodyPr/>
                    <a:lstStyle/>
                    <a:p>
                      <a:pPr marL="80010">
                        <a:lnSpc>
                          <a:spcPct val="100000"/>
                        </a:lnSpc>
                        <a:spcBef>
                          <a:spcPts val="280"/>
                        </a:spcBef>
                      </a:pPr>
                      <a:r>
                        <a:rPr sz="1200" dirty="0">
                          <a:solidFill>
                            <a:srgbClr val="404040"/>
                          </a:solidFill>
                          <a:latin typeface="Franklin Gothic Medium"/>
                          <a:cs typeface="Franklin Gothic Medium"/>
                        </a:rPr>
                        <a:t>Withdrawals</a:t>
                      </a:r>
                      <a:r>
                        <a:rPr sz="1200" spc="-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for</a:t>
                      </a:r>
                      <a:r>
                        <a:rPr sz="1200" spc="-4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Certain</a:t>
                      </a:r>
                      <a:r>
                        <a:rPr sz="1200" spc="-1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Emergency</a:t>
                      </a:r>
                      <a:r>
                        <a:rPr sz="1200" spc="-20" dirty="0">
                          <a:solidFill>
                            <a:srgbClr val="404040"/>
                          </a:solidFill>
                          <a:latin typeface="Franklin Gothic Medium"/>
                          <a:cs typeface="Franklin Gothic Medium"/>
                        </a:rPr>
                        <a:t> </a:t>
                      </a:r>
                      <a:r>
                        <a:rPr sz="1200" spc="-10" dirty="0">
                          <a:solidFill>
                            <a:srgbClr val="404040"/>
                          </a:solidFill>
                          <a:latin typeface="Franklin Gothic Medium"/>
                          <a:cs typeface="Franklin Gothic Medium"/>
                        </a:rPr>
                        <a:t>Expenses</a:t>
                      </a:r>
                      <a:endParaRPr sz="1200" dirty="0">
                        <a:latin typeface="Franklin Gothic Medium"/>
                        <a:cs typeface="Franklin Gothic Medium"/>
                      </a:endParaRPr>
                    </a:p>
                    <a:p>
                      <a:pPr marL="252729" indent="-172720">
                        <a:lnSpc>
                          <a:spcPct val="100000"/>
                        </a:lnSpc>
                        <a:spcBef>
                          <a:spcPts val="5"/>
                        </a:spcBef>
                        <a:buFont typeface="Arial"/>
                        <a:buChar char="•"/>
                        <a:tabLst>
                          <a:tab pos="252729" algn="l"/>
                        </a:tabLst>
                      </a:pPr>
                      <a:r>
                        <a:rPr sz="1100" dirty="0">
                          <a:solidFill>
                            <a:srgbClr val="404040"/>
                          </a:solidFill>
                          <a:latin typeface="Franklin Gothic Book"/>
                          <a:cs typeface="Franklin Gothic Book"/>
                        </a:rPr>
                        <a:t>Penalty</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free</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withdrawal</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up</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to</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$1,000</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per</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year</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for</a:t>
                      </a:r>
                      <a:r>
                        <a:rPr sz="1100" spc="-20" dirty="0">
                          <a:solidFill>
                            <a:srgbClr val="404040"/>
                          </a:solidFill>
                          <a:latin typeface="Franklin Gothic Book"/>
                          <a:cs typeface="Franklin Gothic Book"/>
                        </a:rPr>
                        <a:t> </a:t>
                      </a:r>
                      <a:r>
                        <a:rPr sz="1100" spc="-10" dirty="0">
                          <a:solidFill>
                            <a:srgbClr val="404040"/>
                          </a:solidFill>
                          <a:latin typeface="Franklin Gothic Book"/>
                          <a:cs typeface="Franklin Gothic Book"/>
                        </a:rPr>
                        <a:t>emergencies</a:t>
                      </a:r>
                      <a:endParaRPr sz="1100" dirty="0">
                        <a:latin typeface="Franklin Gothic Book"/>
                        <a:cs typeface="Franklin Gothic Book"/>
                      </a:endParaRPr>
                    </a:p>
                    <a:p>
                      <a:pPr marL="252729" marR="791210" indent="-172720">
                        <a:lnSpc>
                          <a:spcPct val="100000"/>
                        </a:lnSpc>
                        <a:buFont typeface="Arial"/>
                        <a:buChar char="•"/>
                        <a:tabLst>
                          <a:tab pos="252729" algn="l"/>
                        </a:tabLst>
                      </a:pPr>
                      <a:r>
                        <a:rPr sz="1100" dirty="0">
                          <a:solidFill>
                            <a:srgbClr val="404040"/>
                          </a:solidFill>
                          <a:latin typeface="Franklin Gothic Book"/>
                          <a:cs typeface="Franklin Gothic Book"/>
                        </a:rPr>
                        <a:t>Must</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be</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for</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unforeseeable</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or</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immediate</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finanical</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needs</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relating</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to</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personal</a:t>
                      </a:r>
                      <a:r>
                        <a:rPr sz="1100" spc="-5" dirty="0">
                          <a:solidFill>
                            <a:srgbClr val="404040"/>
                          </a:solidFill>
                          <a:latin typeface="Franklin Gothic Book"/>
                          <a:cs typeface="Franklin Gothic Book"/>
                        </a:rPr>
                        <a:t> </a:t>
                      </a:r>
                      <a:r>
                        <a:rPr sz="1100" spc="-25" dirty="0">
                          <a:solidFill>
                            <a:srgbClr val="404040"/>
                          </a:solidFill>
                          <a:latin typeface="Franklin Gothic Book"/>
                          <a:cs typeface="Franklin Gothic Book"/>
                        </a:rPr>
                        <a:t>or </a:t>
                      </a:r>
                      <a:r>
                        <a:rPr sz="1100" dirty="0">
                          <a:solidFill>
                            <a:srgbClr val="404040"/>
                          </a:solidFill>
                          <a:latin typeface="Franklin Gothic Book"/>
                          <a:cs typeface="Franklin Gothic Book"/>
                        </a:rPr>
                        <a:t>family</a:t>
                      </a:r>
                      <a:r>
                        <a:rPr sz="1100" spc="-30" dirty="0">
                          <a:solidFill>
                            <a:srgbClr val="404040"/>
                          </a:solidFill>
                          <a:latin typeface="Franklin Gothic Book"/>
                          <a:cs typeface="Franklin Gothic Book"/>
                        </a:rPr>
                        <a:t> </a:t>
                      </a:r>
                      <a:r>
                        <a:rPr sz="1100" spc="-10" dirty="0">
                          <a:solidFill>
                            <a:srgbClr val="404040"/>
                          </a:solidFill>
                          <a:latin typeface="Franklin Gothic Book"/>
                          <a:cs typeface="Franklin Gothic Book"/>
                        </a:rPr>
                        <a:t>emergency</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Option</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to</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repay within</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3</a:t>
                      </a:r>
                      <a:r>
                        <a:rPr sz="1100" spc="-10" dirty="0">
                          <a:solidFill>
                            <a:srgbClr val="404040"/>
                          </a:solidFill>
                          <a:latin typeface="Franklin Gothic Book"/>
                          <a:cs typeface="Franklin Gothic Book"/>
                        </a:rPr>
                        <a:t> years</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May</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rely</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on</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employee</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self-</a:t>
                      </a:r>
                      <a:r>
                        <a:rPr sz="1100" spc="-10" dirty="0">
                          <a:solidFill>
                            <a:srgbClr val="404040"/>
                          </a:solidFill>
                          <a:latin typeface="Franklin Gothic Book"/>
                          <a:cs typeface="Franklin Gothic Book"/>
                        </a:rPr>
                        <a:t>certification</a:t>
                      </a:r>
                      <a:endParaRPr sz="1100" dirty="0">
                        <a:latin typeface="Franklin Gothic Book"/>
                        <a:cs typeface="Franklin Gothic Book"/>
                      </a:endParaRPr>
                    </a:p>
                    <a:p>
                      <a:pPr marL="252729" marR="291465" indent="-172720">
                        <a:lnSpc>
                          <a:spcPct val="100000"/>
                        </a:lnSpc>
                        <a:buFont typeface="Arial"/>
                        <a:buChar char="•"/>
                        <a:tabLst>
                          <a:tab pos="252729" algn="l"/>
                        </a:tabLst>
                      </a:pPr>
                      <a:r>
                        <a:rPr sz="1100" dirty="0">
                          <a:solidFill>
                            <a:srgbClr val="404040"/>
                          </a:solidFill>
                          <a:latin typeface="Franklin Gothic Book"/>
                          <a:cs typeface="Franklin Gothic Book"/>
                        </a:rPr>
                        <a:t>No</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further</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distributions</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allowed</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during</a:t>
                      </a:r>
                      <a:r>
                        <a:rPr sz="1100" spc="-40" dirty="0">
                          <a:solidFill>
                            <a:srgbClr val="404040"/>
                          </a:solidFill>
                          <a:latin typeface="Franklin Gothic Book"/>
                          <a:cs typeface="Franklin Gothic Book"/>
                        </a:rPr>
                        <a:t> </a:t>
                      </a:r>
                      <a:r>
                        <a:rPr sz="1100" dirty="0">
                          <a:solidFill>
                            <a:srgbClr val="404040"/>
                          </a:solidFill>
                          <a:latin typeface="Franklin Gothic Book"/>
                          <a:cs typeface="Franklin Gothic Book"/>
                        </a:rPr>
                        <a:t>3</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years</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unless</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distribution</a:t>
                      </a:r>
                      <a:r>
                        <a:rPr sz="1100" spc="-35" dirty="0">
                          <a:solidFill>
                            <a:srgbClr val="404040"/>
                          </a:solidFill>
                          <a:latin typeface="Franklin Gothic Book"/>
                          <a:cs typeface="Franklin Gothic Book"/>
                        </a:rPr>
                        <a:t> </a:t>
                      </a:r>
                      <a:r>
                        <a:rPr sz="1100" dirty="0">
                          <a:solidFill>
                            <a:srgbClr val="404040"/>
                          </a:solidFill>
                          <a:latin typeface="Franklin Gothic Book"/>
                          <a:cs typeface="Franklin Gothic Book"/>
                        </a:rPr>
                        <a:t>is</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repaid,</a:t>
                      </a:r>
                      <a:r>
                        <a:rPr sz="1100" spc="-35" dirty="0">
                          <a:solidFill>
                            <a:srgbClr val="404040"/>
                          </a:solidFill>
                          <a:latin typeface="Franklin Gothic Book"/>
                          <a:cs typeface="Franklin Gothic Book"/>
                        </a:rPr>
                        <a:t> </a:t>
                      </a:r>
                      <a:r>
                        <a:rPr sz="1100" dirty="0">
                          <a:solidFill>
                            <a:srgbClr val="404040"/>
                          </a:solidFill>
                          <a:latin typeface="Franklin Gothic Book"/>
                          <a:cs typeface="Franklin Gothic Book"/>
                        </a:rPr>
                        <a:t>or</a:t>
                      </a:r>
                      <a:r>
                        <a:rPr sz="1100" spc="-15" dirty="0">
                          <a:solidFill>
                            <a:srgbClr val="404040"/>
                          </a:solidFill>
                          <a:latin typeface="Franklin Gothic Book"/>
                          <a:cs typeface="Franklin Gothic Book"/>
                        </a:rPr>
                        <a:t> </a:t>
                      </a:r>
                      <a:r>
                        <a:rPr sz="1100" spc="-10" dirty="0">
                          <a:solidFill>
                            <a:srgbClr val="404040"/>
                          </a:solidFill>
                          <a:latin typeface="Franklin Gothic Book"/>
                          <a:cs typeface="Franklin Gothic Book"/>
                        </a:rPr>
                        <a:t>deferrals </a:t>
                      </a:r>
                      <a:r>
                        <a:rPr sz="1100" dirty="0">
                          <a:solidFill>
                            <a:srgbClr val="404040"/>
                          </a:solidFill>
                          <a:latin typeface="Franklin Gothic Book"/>
                          <a:cs typeface="Franklin Gothic Book"/>
                        </a:rPr>
                        <a:t>made</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equal</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to amount</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of</a:t>
                      </a:r>
                      <a:r>
                        <a:rPr sz="1100" spc="-10" dirty="0">
                          <a:solidFill>
                            <a:srgbClr val="404040"/>
                          </a:solidFill>
                          <a:latin typeface="Franklin Gothic Book"/>
                          <a:cs typeface="Franklin Gothic Book"/>
                        </a:rPr>
                        <a:t> distribution</a:t>
                      </a:r>
                      <a:endParaRPr sz="1100" dirty="0">
                        <a:latin typeface="Franklin Gothic Book"/>
                        <a:cs typeface="Franklin Gothic Book"/>
                      </a:endParaRPr>
                    </a:p>
                  </a:txBody>
                  <a:tcPr marL="0" marR="0" marT="35560" marB="0">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a:lnSpc>
                          <a:spcPct val="100000"/>
                        </a:lnSpc>
                        <a:spcBef>
                          <a:spcPts val="285"/>
                        </a:spcBef>
                      </a:pPr>
                      <a:r>
                        <a:rPr sz="1100" spc="-10" dirty="0">
                          <a:solidFill>
                            <a:srgbClr val="404040"/>
                          </a:solidFill>
                          <a:latin typeface="Franklin Gothic Book"/>
                          <a:cs typeface="Franklin Gothic Book"/>
                        </a:rPr>
                        <a:t>01/01/2024</a:t>
                      </a:r>
                      <a:endParaRPr sz="110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a:lnSpc>
                          <a:spcPct val="100000"/>
                        </a:lnSpc>
                        <a:spcBef>
                          <a:spcPts val="285"/>
                        </a:spcBef>
                      </a:pPr>
                      <a:r>
                        <a:rPr sz="1100" spc="-10" dirty="0">
                          <a:solidFill>
                            <a:srgbClr val="404040"/>
                          </a:solidFill>
                          <a:latin typeface="Franklin Gothic Book"/>
                          <a:cs typeface="Franklin Gothic Book"/>
                        </a:rPr>
                        <a:t>Optional</a:t>
                      </a:r>
                      <a:endParaRPr sz="1100" dirty="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458170342"/>
                  </a:ext>
                </a:extLst>
              </a:tr>
              <a:tr h="1009468">
                <a:tc>
                  <a:txBody>
                    <a:bodyPr/>
                    <a:lstStyle/>
                    <a:p>
                      <a:pPr marL="80010">
                        <a:lnSpc>
                          <a:spcPct val="100000"/>
                        </a:lnSpc>
                        <a:spcBef>
                          <a:spcPts val="280"/>
                        </a:spcBef>
                      </a:pPr>
                      <a:r>
                        <a:rPr sz="1200" dirty="0">
                          <a:solidFill>
                            <a:srgbClr val="404040"/>
                          </a:solidFill>
                          <a:latin typeface="Franklin Gothic Medium"/>
                          <a:cs typeface="Franklin Gothic Medium"/>
                        </a:rPr>
                        <a:t>Matching</a:t>
                      </a:r>
                      <a:r>
                        <a:rPr sz="1200" spc="-1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Contributions</a:t>
                      </a:r>
                      <a:r>
                        <a:rPr sz="1200" spc="1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on</a:t>
                      </a:r>
                      <a:r>
                        <a:rPr sz="1200" spc="-1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Student</a:t>
                      </a:r>
                      <a:r>
                        <a:rPr sz="1200" spc="-1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Loan</a:t>
                      </a:r>
                      <a:r>
                        <a:rPr sz="1200" spc="-25" dirty="0">
                          <a:solidFill>
                            <a:srgbClr val="404040"/>
                          </a:solidFill>
                          <a:latin typeface="Franklin Gothic Medium"/>
                          <a:cs typeface="Franklin Gothic Medium"/>
                        </a:rPr>
                        <a:t> </a:t>
                      </a:r>
                      <a:r>
                        <a:rPr sz="1200" spc="-10" dirty="0">
                          <a:solidFill>
                            <a:srgbClr val="404040"/>
                          </a:solidFill>
                          <a:latin typeface="Franklin Gothic Medium"/>
                          <a:cs typeface="Franklin Gothic Medium"/>
                        </a:rPr>
                        <a:t>Payments</a:t>
                      </a:r>
                      <a:endParaRPr sz="1200" dirty="0">
                        <a:latin typeface="Franklin Gothic Medium"/>
                        <a:cs typeface="Franklin Gothic Medium"/>
                      </a:endParaRPr>
                    </a:p>
                    <a:p>
                      <a:pPr marL="252729" indent="-172720">
                        <a:lnSpc>
                          <a:spcPct val="100000"/>
                        </a:lnSpc>
                        <a:spcBef>
                          <a:spcPts val="5"/>
                        </a:spcBef>
                        <a:buFont typeface="Arial"/>
                        <a:buChar char="•"/>
                        <a:tabLst>
                          <a:tab pos="252729" algn="l"/>
                        </a:tabLst>
                      </a:pPr>
                      <a:r>
                        <a:rPr sz="1100" dirty="0">
                          <a:solidFill>
                            <a:srgbClr val="404040"/>
                          </a:solidFill>
                          <a:latin typeface="Franklin Gothic Book"/>
                          <a:cs typeface="Franklin Gothic Book"/>
                        </a:rPr>
                        <a:t>Allows</a:t>
                      </a:r>
                      <a:r>
                        <a:rPr sz="1100" spc="-35" dirty="0">
                          <a:solidFill>
                            <a:srgbClr val="404040"/>
                          </a:solidFill>
                          <a:latin typeface="Franklin Gothic Book"/>
                          <a:cs typeface="Franklin Gothic Book"/>
                        </a:rPr>
                        <a:t> </a:t>
                      </a:r>
                      <a:r>
                        <a:rPr sz="1100" dirty="0">
                          <a:solidFill>
                            <a:srgbClr val="404040"/>
                          </a:solidFill>
                          <a:latin typeface="Franklin Gothic Book"/>
                          <a:cs typeface="Franklin Gothic Book"/>
                        </a:rPr>
                        <a:t>employers</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to</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make</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matching</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contributions</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to</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qualified</a:t>
                      </a:r>
                      <a:r>
                        <a:rPr sz="1100" spc="-40" dirty="0">
                          <a:solidFill>
                            <a:srgbClr val="404040"/>
                          </a:solidFill>
                          <a:latin typeface="Franklin Gothic Book"/>
                          <a:cs typeface="Franklin Gothic Book"/>
                        </a:rPr>
                        <a:t> </a:t>
                      </a:r>
                      <a:r>
                        <a:rPr sz="1100" dirty="0">
                          <a:solidFill>
                            <a:srgbClr val="404040"/>
                          </a:solidFill>
                          <a:latin typeface="Franklin Gothic Book"/>
                          <a:cs typeface="Franklin Gothic Book"/>
                        </a:rPr>
                        <a:t>student</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loan</a:t>
                      </a:r>
                      <a:r>
                        <a:rPr sz="1100" spc="-20" dirty="0">
                          <a:solidFill>
                            <a:srgbClr val="404040"/>
                          </a:solidFill>
                          <a:latin typeface="Franklin Gothic Book"/>
                          <a:cs typeface="Franklin Gothic Book"/>
                        </a:rPr>
                        <a:t> </a:t>
                      </a:r>
                      <a:r>
                        <a:rPr sz="1100" spc="-10" dirty="0">
                          <a:solidFill>
                            <a:srgbClr val="404040"/>
                          </a:solidFill>
                          <a:latin typeface="Franklin Gothic Book"/>
                          <a:cs typeface="Franklin Gothic Book"/>
                        </a:rPr>
                        <a:t>repayments</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Employer</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may self</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certify</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loan</a:t>
                      </a:r>
                      <a:r>
                        <a:rPr sz="1100" spc="-5" dirty="0">
                          <a:solidFill>
                            <a:srgbClr val="404040"/>
                          </a:solidFill>
                          <a:latin typeface="Franklin Gothic Book"/>
                          <a:cs typeface="Franklin Gothic Book"/>
                        </a:rPr>
                        <a:t> </a:t>
                      </a:r>
                      <a:r>
                        <a:rPr sz="1100" spc="-10" dirty="0">
                          <a:solidFill>
                            <a:srgbClr val="404040"/>
                          </a:solidFill>
                          <a:latin typeface="Franklin Gothic Book"/>
                          <a:cs typeface="Franklin Gothic Book"/>
                        </a:rPr>
                        <a:t>repayment</a:t>
                      </a:r>
                      <a:endParaRPr sz="1100" dirty="0">
                        <a:latin typeface="Franklin Gothic Book"/>
                        <a:cs typeface="Franklin Gothic Book"/>
                      </a:endParaRPr>
                    </a:p>
                    <a:p>
                      <a:pPr marL="252729" marR="518159" indent="-172720">
                        <a:lnSpc>
                          <a:spcPct val="100000"/>
                        </a:lnSpc>
                        <a:buFont typeface="Arial"/>
                        <a:buChar char="•"/>
                        <a:tabLst>
                          <a:tab pos="252729" algn="l"/>
                        </a:tabLst>
                      </a:pPr>
                      <a:r>
                        <a:rPr sz="1100" dirty="0">
                          <a:solidFill>
                            <a:srgbClr val="404040"/>
                          </a:solidFill>
                          <a:latin typeface="Franklin Gothic Book"/>
                          <a:cs typeface="Franklin Gothic Book"/>
                        </a:rPr>
                        <a:t>Employers</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are</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permitted</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to</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apply</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the</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ADP</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test</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separately</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to</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employees</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who</a:t>
                      </a:r>
                      <a:r>
                        <a:rPr sz="1100" spc="-20" dirty="0">
                          <a:solidFill>
                            <a:srgbClr val="404040"/>
                          </a:solidFill>
                          <a:latin typeface="Franklin Gothic Book"/>
                          <a:cs typeface="Franklin Gothic Book"/>
                        </a:rPr>
                        <a:t> </a:t>
                      </a:r>
                      <a:r>
                        <a:rPr sz="1100" spc="-10" dirty="0">
                          <a:solidFill>
                            <a:srgbClr val="404040"/>
                          </a:solidFill>
                          <a:latin typeface="Franklin Gothic Book"/>
                          <a:cs typeface="Franklin Gothic Book"/>
                        </a:rPr>
                        <a:t>receive </a:t>
                      </a:r>
                      <a:r>
                        <a:rPr sz="1100" dirty="0">
                          <a:solidFill>
                            <a:srgbClr val="404040"/>
                          </a:solidFill>
                          <a:latin typeface="Franklin Gothic Book"/>
                          <a:cs typeface="Franklin Gothic Book"/>
                        </a:rPr>
                        <a:t>matching</a:t>
                      </a:r>
                      <a:r>
                        <a:rPr sz="1100" spc="-35" dirty="0">
                          <a:solidFill>
                            <a:srgbClr val="404040"/>
                          </a:solidFill>
                          <a:latin typeface="Franklin Gothic Book"/>
                          <a:cs typeface="Franklin Gothic Book"/>
                        </a:rPr>
                        <a:t> </a:t>
                      </a:r>
                      <a:r>
                        <a:rPr sz="1100" dirty="0">
                          <a:solidFill>
                            <a:srgbClr val="404040"/>
                          </a:solidFill>
                          <a:latin typeface="Franklin Gothic Book"/>
                          <a:cs typeface="Franklin Gothic Book"/>
                        </a:rPr>
                        <a:t>contributions</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on</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account</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of</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student</a:t>
                      </a:r>
                      <a:r>
                        <a:rPr sz="1100" spc="-35" dirty="0">
                          <a:solidFill>
                            <a:srgbClr val="404040"/>
                          </a:solidFill>
                          <a:latin typeface="Franklin Gothic Book"/>
                          <a:cs typeface="Franklin Gothic Book"/>
                        </a:rPr>
                        <a:t> </a:t>
                      </a:r>
                      <a:r>
                        <a:rPr sz="1100" dirty="0">
                          <a:solidFill>
                            <a:srgbClr val="404040"/>
                          </a:solidFill>
                          <a:latin typeface="Franklin Gothic Book"/>
                          <a:cs typeface="Franklin Gothic Book"/>
                        </a:rPr>
                        <a:t>loan</a:t>
                      </a:r>
                      <a:r>
                        <a:rPr sz="1100" spc="-5" dirty="0">
                          <a:solidFill>
                            <a:srgbClr val="404040"/>
                          </a:solidFill>
                          <a:latin typeface="Franklin Gothic Book"/>
                          <a:cs typeface="Franklin Gothic Book"/>
                        </a:rPr>
                        <a:t> </a:t>
                      </a:r>
                      <a:r>
                        <a:rPr sz="1100" spc="-10" dirty="0">
                          <a:solidFill>
                            <a:srgbClr val="404040"/>
                          </a:solidFill>
                          <a:latin typeface="Franklin Gothic Book"/>
                          <a:cs typeface="Franklin Gothic Book"/>
                        </a:rPr>
                        <a:t>payments</a:t>
                      </a:r>
                      <a:endParaRPr sz="1100" dirty="0">
                        <a:latin typeface="Franklin Gothic Book"/>
                        <a:cs typeface="Franklin Gothic Book"/>
                      </a:endParaRPr>
                    </a:p>
                  </a:txBody>
                  <a:tcPr marL="0" marR="0" marT="35560" marB="0">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a:lnSpc>
                          <a:spcPct val="100000"/>
                        </a:lnSpc>
                        <a:spcBef>
                          <a:spcPts val="285"/>
                        </a:spcBef>
                      </a:pPr>
                      <a:r>
                        <a:rPr sz="1100" spc="-10" dirty="0">
                          <a:solidFill>
                            <a:srgbClr val="404040"/>
                          </a:solidFill>
                          <a:latin typeface="Franklin Gothic Book"/>
                          <a:cs typeface="Franklin Gothic Book"/>
                        </a:rPr>
                        <a:t>01/01/2024</a:t>
                      </a:r>
                      <a:endParaRPr sz="110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a:lnSpc>
                          <a:spcPct val="100000"/>
                        </a:lnSpc>
                        <a:spcBef>
                          <a:spcPts val="285"/>
                        </a:spcBef>
                      </a:pPr>
                      <a:r>
                        <a:rPr sz="1100" spc="-10" dirty="0">
                          <a:solidFill>
                            <a:srgbClr val="404040"/>
                          </a:solidFill>
                          <a:latin typeface="Franklin Gothic Book"/>
                          <a:cs typeface="Franklin Gothic Book"/>
                        </a:rPr>
                        <a:t>Optional</a:t>
                      </a:r>
                      <a:endParaRPr sz="1100" dirty="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3362191746"/>
                  </a:ext>
                </a:extLst>
              </a:tr>
              <a:tr h="1009468">
                <a:tc>
                  <a:txBody>
                    <a:bodyPr/>
                    <a:lstStyle/>
                    <a:p>
                      <a:pPr marL="80010">
                        <a:lnSpc>
                          <a:spcPct val="100000"/>
                        </a:lnSpc>
                        <a:spcBef>
                          <a:spcPts val="280"/>
                        </a:spcBef>
                      </a:pPr>
                      <a:r>
                        <a:rPr sz="1200" dirty="0">
                          <a:solidFill>
                            <a:srgbClr val="404040"/>
                          </a:solidFill>
                          <a:latin typeface="Franklin Gothic Medium"/>
                          <a:cs typeface="Franklin Gothic Medium"/>
                        </a:rPr>
                        <a:t>Penalty</a:t>
                      </a:r>
                      <a:r>
                        <a:rPr sz="1200" spc="-5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Free</a:t>
                      </a:r>
                      <a:r>
                        <a:rPr sz="1200" spc="-5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Withdrawal</a:t>
                      </a:r>
                      <a:r>
                        <a:rPr sz="1200" spc="-3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for</a:t>
                      </a:r>
                      <a:r>
                        <a:rPr sz="1200" spc="-4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Domestic</a:t>
                      </a:r>
                      <a:r>
                        <a:rPr sz="1200" spc="-20" dirty="0">
                          <a:solidFill>
                            <a:srgbClr val="404040"/>
                          </a:solidFill>
                          <a:latin typeface="Franklin Gothic Medium"/>
                          <a:cs typeface="Franklin Gothic Medium"/>
                        </a:rPr>
                        <a:t> Abuse</a:t>
                      </a:r>
                      <a:endParaRPr sz="1200" dirty="0">
                        <a:latin typeface="Franklin Gothic Medium"/>
                        <a:cs typeface="Franklin Gothic Medium"/>
                      </a:endParaRPr>
                    </a:p>
                    <a:p>
                      <a:pPr marL="252729" indent="-172720">
                        <a:lnSpc>
                          <a:spcPct val="100000"/>
                        </a:lnSpc>
                        <a:spcBef>
                          <a:spcPts val="5"/>
                        </a:spcBef>
                        <a:buFont typeface="Arial"/>
                        <a:buChar char="•"/>
                        <a:tabLst>
                          <a:tab pos="252729" algn="l"/>
                        </a:tabLst>
                      </a:pPr>
                      <a:r>
                        <a:rPr sz="1100" dirty="0">
                          <a:solidFill>
                            <a:srgbClr val="404040"/>
                          </a:solidFill>
                          <a:latin typeface="Franklin Gothic Book"/>
                          <a:cs typeface="Franklin Gothic Book"/>
                        </a:rPr>
                        <a:t>Distribution</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allowed</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of</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lesser</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of</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$10k</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or</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50%</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of</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account</a:t>
                      </a:r>
                      <a:r>
                        <a:rPr sz="1100" spc="-15" dirty="0">
                          <a:solidFill>
                            <a:srgbClr val="404040"/>
                          </a:solidFill>
                          <a:latin typeface="Franklin Gothic Book"/>
                          <a:cs typeface="Franklin Gothic Book"/>
                        </a:rPr>
                        <a:t> </a:t>
                      </a:r>
                      <a:r>
                        <a:rPr sz="1100" spc="-10" dirty="0">
                          <a:solidFill>
                            <a:srgbClr val="404040"/>
                          </a:solidFill>
                          <a:latin typeface="Franklin Gothic Book"/>
                          <a:cs typeface="Franklin Gothic Book"/>
                        </a:rPr>
                        <a:t>balance</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Includes</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abuse</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of</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child</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or</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household</a:t>
                      </a:r>
                      <a:r>
                        <a:rPr sz="1100" spc="-20" dirty="0">
                          <a:solidFill>
                            <a:srgbClr val="404040"/>
                          </a:solidFill>
                          <a:latin typeface="Franklin Gothic Book"/>
                          <a:cs typeface="Franklin Gothic Book"/>
                        </a:rPr>
                        <a:t> </a:t>
                      </a:r>
                      <a:r>
                        <a:rPr sz="1100" spc="-10" dirty="0">
                          <a:solidFill>
                            <a:srgbClr val="404040"/>
                          </a:solidFill>
                          <a:latin typeface="Franklin Gothic Book"/>
                          <a:cs typeface="Franklin Gothic Book"/>
                        </a:rPr>
                        <a:t>member</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Victim</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can</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self</a:t>
                      </a:r>
                      <a:r>
                        <a:rPr sz="1100" spc="-25" dirty="0">
                          <a:solidFill>
                            <a:srgbClr val="404040"/>
                          </a:solidFill>
                          <a:latin typeface="Franklin Gothic Book"/>
                          <a:cs typeface="Franklin Gothic Book"/>
                        </a:rPr>
                        <a:t> </a:t>
                      </a:r>
                      <a:r>
                        <a:rPr sz="1100" spc="-10" dirty="0">
                          <a:solidFill>
                            <a:srgbClr val="404040"/>
                          </a:solidFill>
                          <a:latin typeface="Franklin Gothic Book"/>
                          <a:cs typeface="Franklin Gothic Book"/>
                        </a:rPr>
                        <a:t>certify</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Can</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be</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repaid</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within</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3</a:t>
                      </a:r>
                      <a:r>
                        <a:rPr sz="1100" spc="-5" dirty="0">
                          <a:solidFill>
                            <a:srgbClr val="404040"/>
                          </a:solidFill>
                          <a:latin typeface="Franklin Gothic Book"/>
                          <a:cs typeface="Franklin Gothic Book"/>
                        </a:rPr>
                        <a:t> </a:t>
                      </a:r>
                      <a:r>
                        <a:rPr sz="1100" spc="-10" dirty="0">
                          <a:solidFill>
                            <a:srgbClr val="404040"/>
                          </a:solidFill>
                          <a:latin typeface="Franklin Gothic Book"/>
                          <a:cs typeface="Franklin Gothic Book"/>
                        </a:rPr>
                        <a:t>years</a:t>
                      </a:r>
                      <a:endParaRPr sz="1100" dirty="0">
                        <a:latin typeface="Franklin Gothic Book"/>
                        <a:cs typeface="Franklin Gothic Book"/>
                      </a:endParaRPr>
                    </a:p>
                  </a:txBody>
                  <a:tcPr marL="0" marR="0" marT="35560" marB="0">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a:lnSpc>
                          <a:spcPct val="100000"/>
                        </a:lnSpc>
                        <a:spcBef>
                          <a:spcPts val="285"/>
                        </a:spcBef>
                      </a:pPr>
                      <a:r>
                        <a:rPr sz="1100" spc="-10" dirty="0">
                          <a:solidFill>
                            <a:srgbClr val="404040"/>
                          </a:solidFill>
                          <a:latin typeface="Franklin Gothic Book"/>
                          <a:cs typeface="Franklin Gothic Book"/>
                        </a:rPr>
                        <a:t>01/01/2024</a:t>
                      </a:r>
                      <a:endParaRPr sz="1100" dirty="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a:lnSpc>
                          <a:spcPct val="100000"/>
                        </a:lnSpc>
                        <a:spcBef>
                          <a:spcPts val="285"/>
                        </a:spcBef>
                      </a:pPr>
                      <a:r>
                        <a:rPr sz="1100" spc="-10" dirty="0">
                          <a:solidFill>
                            <a:srgbClr val="404040"/>
                          </a:solidFill>
                          <a:latin typeface="Franklin Gothic Book"/>
                          <a:cs typeface="Franklin Gothic Book"/>
                        </a:rPr>
                        <a:t>Optional</a:t>
                      </a:r>
                      <a:endParaRPr sz="1100" dirty="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3296396665"/>
                  </a:ext>
                </a:extLst>
              </a:tr>
            </a:tbl>
          </a:graphicData>
        </a:graphic>
      </p:graphicFrame>
    </p:spTree>
    <p:extLst>
      <p:ext uri="{BB962C8B-B14F-4D97-AF65-F5344CB8AC3E}">
        <p14:creationId xmlns:p14="http://schemas.microsoft.com/office/powerpoint/2010/main" val="448058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6138-F45D-9420-4B81-F5CDBB4D214C}"/>
              </a:ext>
            </a:extLst>
          </p:cNvPr>
          <p:cNvSpPr>
            <a:spLocks noGrp="1"/>
          </p:cNvSpPr>
          <p:nvPr>
            <p:ph type="title"/>
          </p:nvPr>
        </p:nvSpPr>
        <p:spPr>
          <a:xfrm>
            <a:off x="838200" y="457200"/>
            <a:ext cx="8122287" cy="338554"/>
          </a:xfrm>
        </p:spPr>
        <p:txBody>
          <a:bodyPr/>
          <a:lstStyle/>
          <a:p>
            <a:r>
              <a:rPr lang="en-US" dirty="0"/>
              <a:t>Additional Provisions under Secure 2.0</a:t>
            </a:r>
          </a:p>
        </p:txBody>
      </p:sp>
      <p:graphicFrame>
        <p:nvGraphicFramePr>
          <p:cNvPr id="4" name="object 4">
            <a:extLst>
              <a:ext uri="{FF2B5EF4-FFF2-40B4-BE49-F238E27FC236}">
                <a16:creationId xmlns:a16="http://schemas.microsoft.com/office/drawing/2014/main" id="{5E752E6A-3351-3FA3-58DE-0CD653948828}"/>
              </a:ext>
            </a:extLst>
          </p:cNvPr>
          <p:cNvGraphicFramePr>
            <a:graphicFrameLocks noGrp="1"/>
          </p:cNvGraphicFramePr>
          <p:nvPr>
            <p:extLst>
              <p:ext uri="{D42A27DB-BD31-4B8C-83A1-F6EECF244321}">
                <p14:modId xmlns:p14="http://schemas.microsoft.com/office/powerpoint/2010/main" val="3964156966"/>
              </p:ext>
            </p:extLst>
          </p:nvPr>
        </p:nvGraphicFramePr>
        <p:xfrm>
          <a:off x="300991" y="1219200"/>
          <a:ext cx="8542019" cy="3208866"/>
        </p:xfrm>
        <a:graphic>
          <a:graphicData uri="http://schemas.openxmlformats.org/drawingml/2006/table">
            <a:tbl>
              <a:tblPr firstRow="1" bandRow="1">
                <a:tableStyleId>{2D5ABB26-0587-4C30-8999-92F81FD0307C}</a:tableStyleId>
              </a:tblPr>
              <a:tblGrid>
                <a:gridCol w="5673653">
                  <a:extLst>
                    <a:ext uri="{9D8B030D-6E8A-4147-A177-3AD203B41FA5}">
                      <a16:colId xmlns:a16="http://schemas.microsoft.com/office/drawing/2014/main" val="20000"/>
                    </a:ext>
                  </a:extLst>
                </a:gridCol>
                <a:gridCol w="1311112">
                  <a:extLst>
                    <a:ext uri="{9D8B030D-6E8A-4147-A177-3AD203B41FA5}">
                      <a16:colId xmlns:a16="http://schemas.microsoft.com/office/drawing/2014/main" val="20001"/>
                    </a:ext>
                  </a:extLst>
                </a:gridCol>
                <a:gridCol w="1557254">
                  <a:extLst>
                    <a:ext uri="{9D8B030D-6E8A-4147-A177-3AD203B41FA5}">
                      <a16:colId xmlns:a16="http://schemas.microsoft.com/office/drawing/2014/main" val="20002"/>
                    </a:ext>
                  </a:extLst>
                </a:gridCol>
              </a:tblGrid>
              <a:tr h="292784">
                <a:tc>
                  <a:txBody>
                    <a:bodyPr/>
                    <a:lstStyle/>
                    <a:p>
                      <a:pPr algn="ctr">
                        <a:lnSpc>
                          <a:spcPct val="100000"/>
                        </a:lnSpc>
                        <a:spcBef>
                          <a:spcPts val="390"/>
                        </a:spcBef>
                      </a:pPr>
                      <a:r>
                        <a:rPr sz="1100" spc="-10" dirty="0">
                          <a:solidFill>
                            <a:schemeClr val="bg1"/>
                          </a:solidFill>
                          <a:latin typeface="Franklin Gothic Medium"/>
                          <a:cs typeface="Franklin Gothic Medium"/>
                        </a:rPr>
                        <a:t>Provision</a:t>
                      </a:r>
                      <a:endParaRPr sz="1100" dirty="0">
                        <a:solidFill>
                          <a:schemeClr val="bg1"/>
                        </a:solidFill>
                        <a:latin typeface="Franklin Gothic Medium"/>
                        <a:cs typeface="Franklin Gothic Medium"/>
                      </a:endParaRPr>
                    </a:p>
                  </a:txBody>
                  <a:tcPr marL="0" marR="0" marT="49530" marB="0">
                    <a:lnR w="12700" cap="flat" cmpd="sng" algn="ctr">
                      <a:solidFill>
                        <a:srgbClr val="BEBEBE"/>
                      </a:solidFill>
                      <a:prstDash val="solid"/>
                      <a:round/>
                      <a:headEnd type="none" w="med" len="med"/>
                      <a:tailEnd type="none" w="med" len="med"/>
                    </a:lnR>
                    <a:lnT w="12700">
                      <a:solidFill>
                        <a:srgbClr val="BEBEBE"/>
                      </a:solidFill>
                      <a:prstDash val="solid"/>
                    </a:lnT>
                    <a:lnB w="12700" cap="flat" cmpd="sng" algn="ctr">
                      <a:solidFill>
                        <a:srgbClr val="BEBEBE"/>
                      </a:solidFill>
                      <a:prstDash val="solid"/>
                      <a:round/>
                      <a:headEnd type="none" w="med" len="med"/>
                      <a:tailEnd type="none" w="med" len="med"/>
                    </a:lnB>
                    <a:solidFill>
                      <a:srgbClr val="006D8A"/>
                    </a:solidFill>
                  </a:tcPr>
                </a:tc>
                <a:tc>
                  <a:txBody>
                    <a:bodyPr/>
                    <a:lstStyle/>
                    <a:p>
                      <a:pPr marL="254000">
                        <a:lnSpc>
                          <a:spcPct val="100000"/>
                        </a:lnSpc>
                        <a:spcBef>
                          <a:spcPts val="390"/>
                        </a:spcBef>
                      </a:pPr>
                      <a:r>
                        <a:rPr sz="1100" dirty="0">
                          <a:solidFill>
                            <a:schemeClr val="bg1"/>
                          </a:solidFill>
                          <a:latin typeface="Franklin Gothic Medium"/>
                          <a:cs typeface="Franklin Gothic Medium"/>
                        </a:rPr>
                        <a:t>Effective</a:t>
                      </a:r>
                      <a:r>
                        <a:rPr sz="1100" spc="-45" dirty="0">
                          <a:solidFill>
                            <a:schemeClr val="bg1"/>
                          </a:solidFill>
                          <a:latin typeface="Franklin Gothic Medium"/>
                          <a:cs typeface="Franklin Gothic Medium"/>
                        </a:rPr>
                        <a:t> </a:t>
                      </a:r>
                      <a:r>
                        <a:rPr sz="1100" spc="-20" dirty="0">
                          <a:solidFill>
                            <a:schemeClr val="bg1"/>
                          </a:solidFill>
                          <a:latin typeface="Franklin Gothic Medium"/>
                          <a:cs typeface="Franklin Gothic Medium"/>
                        </a:rPr>
                        <a:t>Date</a:t>
                      </a:r>
                      <a:endParaRPr sz="1100">
                        <a:solidFill>
                          <a:schemeClr val="bg1"/>
                        </a:solidFill>
                        <a:latin typeface="Franklin Gothic Medium"/>
                        <a:cs typeface="Franklin Gothic Medium"/>
                      </a:endParaRPr>
                    </a:p>
                  </a:txBody>
                  <a:tcPr marL="0" marR="0" marT="4953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a:solidFill>
                        <a:srgbClr val="BEBEBE"/>
                      </a:solidFill>
                      <a:prstDash val="solid"/>
                    </a:lnT>
                    <a:lnB w="12700" cap="flat" cmpd="sng" algn="ctr">
                      <a:solidFill>
                        <a:srgbClr val="BEBEBE"/>
                      </a:solidFill>
                      <a:prstDash val="solid"/>
                      <a:round/>
                      <a:headEnd type="none" w="med" len="med"/>
                      <a:tailEnd type="none" w="med" len="med"/>
                    </a:lnB>
                    <a:solidFill>
                      <a:srgbClr val="006D8A"/>
                    </a:solidFill>
                  </a:tcPr>
                </a:tc>
                <a:tc>
                  <a:txBody>
                    <a:bodyPr/>
                    <a:lstStyle/>
                    <a:p>
                      <a:pPr marL="204470">
                        <a:lnSpc>
                          <a:spcPct val="100000"/>
                        </a:lnSpc>
                        <a:spcBef>
                          <a:spcPts val="390"/>
                        </a:spcBef>
                      </a:pPr>
                      <a:r>
                        <a:rPr sz="1100" dirty="0">
                          <a:solidFill>
                            <a:schemeClr val="bg1"/>
                          </a:solidFill>
                          <a:latin typeface="Franklin Gothic Medium"/>
                          <a:cs typeface="Franklin Gothic Medium"/>
                        </a:rPr>
                        <a:t>Required</a:t>
                      </a:r>
                      <a:r>
                        <a:rPr sz="1100" spc="-40" dirty="0">
                          <a:solidFill>
                            <a:schemeClr val="bg1"/>
                          </a:solidFill>
                          <a:latin typeface="Franklin Gothic Medium"/>
                          <a:cs typeface="Franklin Gothic Medium"/>
                        </a:rPr>
                        <a:t> </a:t>
                      </a:r>
                      <a:r>
                        <a:rPr sz="1100" dirty="0">
                          <a:solidFill>
                            <a:schemeClr val="bg1"/>
                          </a:solidFill>
                          <a:latin typeface="Franklin Gothic Medium"/>
                          <a:cs typeface="Franklin Gothic Medium"/>
                        </a:rPr>
                        <a:t>/ </a:t>
                      </a:r>
                      <a:r>
                        <a:rPr sz="1100" spc="-10" dirty="0">
                          <a:solidFill>
                            <a:schemeClr val="bg1"/>
                          </a:solidFill>
                          <a:latin typeface="Franklin Gothic Medium"/>
                          <a:cs typeface="Franklin Gothic Medium"/>
                        </a:rPr>
                        <a:t>Optional</a:t>
                      </a:r>
                      <a:endParaRPr sz="1100" dirty="0">
                        <a:solidFill>
                          <a:schemeClr val="bg1"/>
                        </a:solidFill>
                        <a:latin typeface="Franklin Gothic Medium"/>
                        <a:cs typeface="Franklin Gothic Medium"/>
                      </a:endParaRPr>
                    </a:p>
                  </a:txBody>
                  <a:tcPr marL="0" marR="0" marT="49530" marB="0">
                    <a:lnL w="12700" cap="flat" cmpd="sng" algn="ctr">
                      <a:solidFill>
                        <a:srgbClr val="BEBEBE"/>
                      </a:solidFill>
                      <a:prstDash val="solid"/>
                      <a:round/>
                      <a:headEnd type="none" w="med" len="med"/>
                      <a:tailEnd type="none" w="med" len="med"/>
                    </a:lnL>
                    <a:lnT w="12700">
                      <a:solidFill>
                        <a:srgbClr val="BEBEBE"/>
                      </a:solidFill>
                      <a:prstDash val="solid"/>
                    </a:lnT>
                    <a:lnB w="12700" cap="flat" cmpd="sng" algn="ctr">
                      <a:solidFill>
                        <a:srgbClr val="BEBEBE"/>
                      </a:solidFill>
                      <a:prstDash val="solid"/>
                      <a:round/>
                      <a:headEnd type="none" w="med" len="med"/>
                      <a:tailEnd type="none" w="med" len="med"/>
                    </a:lnB>
                    <a:solidFill>
                      <a:srgbClr val="006D8A"/>
                    </a:solidFill>
                  </a:tcPr>
                </a:tc>
                <a:extLst>
                  <a:ext uri="{0D108BD9-81ED-4DB2-BD59-A6C34878D82A}">
                    <a16:rowId xmlns:a16="http://schemas.microsoft.com/office/drawing/2014/main" val="10001"/>
                  </a:ext>
                </a:extLst>
              </a:tr>
              <a:tr h="1332478">
                <a:tc>
                  <a:txBody>
                    <a:bodyPr/>
                    <a:lstStyle/>
                    <a:p>
                      <a:pPr marL="80010">
                        <a:lnSpc>
                          <a:spcPct val="100000"/>
                        </a:lnSpc>
                        <a:spcBef>
                          <a:spcPts val="280"/>
                        </a:spcBef>
                      </a:pPr>
                      <a:r>
                        <a:rPr sz="1200" dirty="0">
                          <a:solidFill>
                            <a:srgbClr val="404040"/>
                          </a:solidFill>
                          <a:latin typeface="Franklin Gothic Medium"/>
                          <a:cs typeface="Franklin Gothic Medium"/>
                        </a:rPr>
                        <a:t>Pension</a:t>
                      </a:r>
                      <a:r>
                        <a:rPr sz="1200" spc="-3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Linked</a:t>
                      </a:r>
                      <a:r>
                        <a:rPr sz="1200" spc="-4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Emergency</a:t>
                      </a:r>
                      <a:r>
                        <a:rPr sz="1200" spc="-2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Savings</a:t>
                      </a:r>
                      <a:r>
                        <a:rPr sz="1200" spc="-25" dirty="0">
                          <a:solidFill>
                            <a:srgbClr val="404040"/>
                          </a:solidFill>
                          <a:latin typeface="Franklin Gothic Medium"/>
                          <a:cs typeface="Franklin Gothic Medium"/>
                        </a:rPr>
                        <a:t> </a:t>
                      </a:r>
                      <a:r>
                        <a:rPr sz="1200" spc="-10" dirty="0">
                          <a:solidFill>
                            <a:srgbClr val="404040"/>
                          </a:solidFill>
                          <a:latin typeface="Franklin Gothic Medium"/>
                          <a:cs typeface="Franklin Gothic Medium"/>
                        </a:rPr>
                        <a:t>Account</a:t>
                      </a:r>
                      <a:endParaRPr sz="1200" dirty="0">
                        <a:latin typeface="Franklin Gothic Medium"/>
                        <a:cs typeface="Franklin Gothic Medium"/>
                      </a:endParaRPr>
                    </a:p>
                    <a:p>
                      <a:pPr marL="252729" indent="-172720">
                        <a:lnSpc>
                          <a:spcPct val="100000"/>
                        </a:lnSpc>
                        <a:spcBef>
                          <a:spcPts val="5"/>
                        </a:spcBef>
                        <a:buFont typeface="Arial"/>
                        <a:buChar char="•"/>
                        <a:tabLst>
                          <a:tab pos="252729" algn="l"/>
                        </a:tabLst>
                      </a:pPr>
                      <a:r>
                        <a:rPr sz="1100" dirty="0">
                          <a:solidFill>
                            <a:srgbClr val="404040"/>
                          </a:solidFill>
                          <a:latin typeface="Franklin Gothic Book"/>
                          <a:cs typeface="Franklin Gothic Book"/>
                        </a:rPr>
                        <a:t>Up</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to</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$2500</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emergency</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savings</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account</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in</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the</a:t>
                      </a:r>
                      <a:r>
                        <a:rPr sz="1100" spc="-5" dirty="0">
                          <a:solidFill>
                            <a:srgbClr val="404040"/>
                          </a:solidFill>
                          <a:latin typeface="Franklin Gothic Book"/>
                          <a:cs typeface="Franklin Gothic Book"/>
                        </a:rPr>
                        <a:t> </a:t>
                      </a:r>
                      <a:r>
                        <a:rPr sz="1100" spc="-20" dirty="0">
                          <a:solidFill>
                            <a:srgbClr val="404040"/>
                          </a:solidFill>
                          <a:latin typeface="Franklin Gothic Book"/>
                          <a:cs typeface="Franklin Gothic Book"/>
                        </a:rPr>
                        <a:t>plan</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Employers</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may</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auto</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enroll</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up</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to</a:t>
                      </a:r>
                      <a:r>
                        <a:rPr sz="1100" spc="-5" dirty="0">
                          <a:solidFill>
                            <a:srgbClr val="404040"/>
                          </a:solidFill>
                          <a:latin typeface="Franklin Gothic Book"/>
                          <a:cs typeface="Franklin Gothic Book"/>
                        </a:rPr>
                        <a:t> </a:t>
                      </a:r>
                      <a:r>
                        <a:rPr sz="1100" spc="-25" dirty="0">
                          <a:solidFill>
                            <a:srgbClr val="404040"/>
                          </a:solidFill>
                          <a:latin typeface="Franklin Gothic Book"/>
                          <a:cs typeface="Franklin Gothic Book"/>
                        </a:rPr>
                        <a:t>3%</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Contributions</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are</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in</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Roth</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and</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count</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toward</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annual</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deferral</a:t>
                      </a:r>
                      <a:r>
                        <a:rPr sz="1100" spc="-30" dirty="0">
                          <a:solidFill>
                            <a:srgbClr val="404040"/>
                          </a:solidFill>
                          <a:latin typeface="Franklin Gothic Book"/>
                          <a:cs typeface="Franklin Gothic Book"/>
                        </a:rPr>
                        <a:t> </a:t>
                      </a:r>
                      <a:r>
                        <a:rPr sz="1100" spc="-10" dirty="0">
                          <a:solidFill>
                            <a:srgbClr val="404040"/>
                          </a:solidFill>
                          <a:latin typeface="Franklin Gothic Book"/>
                          <a:cs typeface="Franklin Gothic Book"/>
                        </a:rPr>
                        <a:t>limit</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Contributions</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are</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eligible</a:t>
                      </a:r>
                      <a:r>
                        <a:rPr sz="1100" spc="-35" dirty="0">
                          <a:solidFill>
                            <a:srgbClr val="404040"/>
                          </a:solidFill>
                          <a:latin typeface="Franklin Gothic Book"/>
                          <a:cs typeface="Franklin Gothic Book"/>
                        </a:rPr>
                        <a:t> </a:t>
                      </a:r>
                      <a:r>
                        <a:rPr sz="1100" dirty="0">
                          <a:solidFill>
                            <a:srgbClr val="404040"/>
                          </a:solidFill>
                          <a:latin typeface="Franklin Gothic Book"/>
                          <a:cs typeface="Franklin Gothic Book"/>
                        </a:rPr>
                        <a:t>for</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match,</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if</a:t>
                      </a:r>
                      <a:r>
                        <a:rPr sz="1100" spc="-20" dirty="0">
                          <a:solidFill>
                            <a:srgbClr val="404040"/>
                          </a:solidFill>
                          <a:latin typeface="Franklin Gothic Book"/>
                          <a:cs typeface="Franklin Gothic Book"/>
                        </a:rPr>
                        <a:t> </a:t>
                      </a:r>
                      <a:r>
                        <a:rPr sz="1100" spc="-10" dirty="0">
                          <a:solidFill>
                            <a:srgbClr val="404040"/>
                          </a:solidFill>
                          <a:latin typeface="Franklin Gothic Book"/>
                          <a:cs typeface="Franklin Gothic Book"/>
                        </a:rPr>
                        <a:t>applicable</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Must</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allow</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at</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least</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1</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withdrawal</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per</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month,</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at</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least</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4</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penalty</a:t>
                      </a:r>
                      <a:r>
                        <a:rPr sz="1100" spc="-10" dirty="0">
                          <a:solidFill>
                            <a:srgbClr val="404040"/>
                          </a:solidFill>
                          <a:latin typeface="Franklin Gothic Book"/>
                          <a:cs typeface="Franklin Gothic Book"/>
                        </a:rPr>
                        <a:t> </a:t>
                      </a:r>
                      <a:r>
                        <a:rPr sz="1100" spc="-20" dirty="0">
                          <a:solidFill>
                            <a:srgbClr val="404040"/>
                          </a:solidFill>
                          <a:latin typeface="Franklin Gothic Book"/>
                          <a:cs typeface="Franklin Gothic Book"/>
                        </a:rPr>
                        <a:t>free</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HCE’s</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may</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not</a:t>
                      </a:r>
                      <a:r>
                        <a:rPr sz="1100" spc="-10" dirty="0">
                          <a:solidFill>
                            <a:srgbClr val="404040"/>
                          </a:solidFill>
                          <a:latin typeface="Franklin Gothic Book"/>
                          <a:cs typeface="Franklin Gothic Book"/>
                        </a:rPr>
                        <a:t> participate</a:t>
                      </a:r>
                      <a:endParaRPr sz="1100" dirty="0">
                        <a:latin typeface="Franklin Gothic Book"/>
                        <a:cs typeface="Franklin Gothic Book"/>
                      </a:endParaRPr>
                    </a:p>
                  </a:txBody>
                  <a:tcPr marL="0" marR="0" marT="35560" marB="0">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a:lnSpc>
                          <a:spcPct val="100000"/>
                        </a:lnSpc>
                        <a:spcBef>
                          <a:spcPts val="285"/>
                        </a:spcBef>
                      </a:pPr>
                      <a:r>
                        <a:rPr sz="1100" spc="-10" dirty="0">
                          <a:solidFill>
                            <a:srgbClr val="404040"/>
                          </a:solidFill>
                          <a:latin typeface="Franklin Gothic Book"/>
                          <a:cs typeface="Franklin Gothic Book"/>
                        </a:rPr>
                        <a:t>01/01/2024</a:t>
                      </a:r>
                      <a:endParaRPr sz="110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a:lnSpc>
                          <a:spcPct val="100000"/>
                        </a:lnSpc>
                        <a:spcBef>
                          <a:spcPts val="285"/>
                        </a:spcBef>
                      </a:pPr>
                      <a:r>
                        <a:rPr sz="1100" spc="-10" dirty="0">
                          <a:solidFill>
                            <a:srgbClr val="404040"/>
                          </a:solidFill>
                          <a:latin typeface="Franklin Gothic Book"/>
                          <a:cs typeface="Franklin Gothic Book"/>
                        </a:rPr>
                        <a:t>Optional</a:t>
                      </a:r>
                      <a:endParaRPr sz="1100" dirty="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3296396665"/>
                  </a:ext>
                </a:extLst>
              </a:tr>
              <a:tr h="946646">
                <a:tc>
                  <a:txBody>
                    <a:bodyPr/>
                    <a:lstStyle/>
                    <a:p>
                      <a:pPr marL="80010">
                        <a:lnSpc>
                          <a:spcPct val="100000"/>
                        </a:lnSpc>
                        <a:spcBef>
                          <a:spcPts val="280"/>
                        </a:spcBef>
                      </a:pPr>
                      <a:r>
                        <a:rPr sz="1200" dirty="0">
                          <a:solidFill>
                            <a:srgbClr val="404040"/>
                          </a:solidFill>
                          <a:latin typeface="Franklin Gothic Medium"/>
                          <a:cs typeface="Franklin Gothic Medium"/>
                        </a:rPr>
                        <a:t>Roth</a:t>
                      </a:r>
                      <a:r>
                        <a:rPr sz="1200" spc="-4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Plan</a:t>
                      </a:r>
                      <a:r>
                        <a:rPr sz="1200" spc="-2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Distribution</a:t>
                      </a:r>
                      <a:r>
                        <a:rPr sz="1200" spc="-5" dirty="0">
                          <a:solidFill>
                            <a:srgbClr val="404040"/>
                          </a:solidFill>
                          <a:latin typeface="Franklin Gothic Medium"/>
                          <a:cs typeface="Franklin Gothic Medium"/>
                        </a:rPr>
                        <a:t> </a:t>
                      </a:r>
                      <a:r>
                        <a:rPr sz="1200" spc="-20" dirty="0">
                          <a:solidFill>
                            <a:srgbClr val="404040"/>
                          </a:solidFill>
                          <a:latin typeface="Franklin Gothic Medium"/>
                          <a:cs typeface="Franklin Gothic Medium"/>
                        </a:rPr>
                        <a:t>Rules</a:t>
                      </a:r>
                      <a:endParaRPr sz="1200" dirty="0">
                        <a:latin typeface="Franklin Gothic Medium"/>
                        <a:cs typeface="Franklin Gothic Medium"/>
                      </a:endParaRPr>
                    </a:p>
                    <a:p>
                      <a:pPr marL="252729" marR="661670" indent="-172720">
                        <a:lnSpc>
                          <a:spcPct val="100000"/>
                        </a:lnSpc>
                        <a:spcBef>
                          <a:spcPts val="5"/>
                        </a:spcBef>
                        <a:buFont typeface="Arial"/>
                        <a:buChar char="•"/>
                        <a:tabLst>
                          <a:tab pos="252729" algn="l"/>
                        </a:tabLst>
                      </a:pPr>
                      <a:r>
                        <a:rPr sz="1100" dirty="0">
                          <a:solidFill>
                            <a:srgbClr val="404040"/>
                          </a:solidFill>
                          <a:latin typeface="Franklin Gothic Book"/>
                          <a:cs typeface="Franklin Gothic Book"/>
                        </a:rPr>
                        <a:t>Eliminates</a:t>
                      </a:r>
                      <a:r>
                        <a:rPr sz="1100" spc="-35" dirty="0">
                          <a:solidFill>
                            <a:srgbClr val="404040"/>
                          </a:solidFill>
                          <a:latin typeface="Franklin Gothic Book"/>
                          <a:cs typeface="Franklin Gothic Book"/>
                        </a:rPr>
                        <a:t> </a:t>
                      </a:r>
                      <a:r>
                        <a:rPr sz="1100" dirty="0">
                          <a:solidFill>
                            <a:srgbClr val="404040"/>
                          </a:solidFill>
                          <a:latin typeface="Franklin Gothic Book"/>
                          <a:cs typeface="Franklin Gothic Book"/>
                        </a:rPr>
                        <a:t>the</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requirement</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for</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participants</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in</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qualified</a:t>
                      </a:r>
                      <a:r>
                        <a:rPr sz="1100" spc="-30" dirty="0">
                          <a:solidFill>
                            <a:srgbClr val="404040"/>
                          </a:solidFill>
                          <a:latin typeface="Franklin Gothic Book"/>
                          <a:cs typeface="Franklin Gothic Book"/>
                        </a:rPr>
                        <a:t> </a:t>
                      </a:r>
                      <a:r>
                        <a:rPr sz="1100" dirty="0">
                          <a:solidFill>
                            <a:srgbClr val="404040"/>
                          </a:solidFill>
                          <a:latin typeface="Franklin Gothic Book"/>
                          <a:cs typeface="Franklin Gothic Book"/>
                        </a:rPr>
                        <a:t>plans</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to</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receive</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RMDs</a:t>
                      </a:r>
                      <a:r>
                        <a:rPr sz="1100" spc="-30" dirty="0">
                          <a:solidFill>
                            <a:srgbClr val="404040"/>
                          </a:solidFill>
                          <a:latin typeface="Franklin Gothic Book"/>
                          <a:cs typeface="Franklin Gothic Book"/>
                        </a:rPr>
                        <a:t> </a:t>
                      </a:r>
                      <a:r>
                        <a:rPr sz="1100" spc="-25" dirty="0">
                          <a:solidFill>
                            <a:srgbClr val="404040"/>
                          </a:solidFill>
                          <a:latin typeface="Franklin Gothic Book"/>
                          <a:cs typeface="Franklin Gothic Book"/>
                        </a:rPr>
                        <a:t>for </a:t>
                      </a:r>
                      <a:r>
                        <a:rPr sz="1100" dirty="0">
                          <a:solidFill>
                            <a:srgbClr val="404040"/>
                          </a:solidFill>
                          <a:latin typeface="Franklin Gothic Book"/>
                          <a:cs typeface="Franklin Gothic Book"/>
                        </a:rPr>
                        <a:t>Roth</a:t>
                      </a:r>
                      <a:r>
                        <a:rPr sz="1100" spc="-10" dirty="0">
                          <a:solidFill>
                            <a:srgbClr val="404040"/>
                          </a:solidFill>
                          <a:latin typeface="Franklin Gothic Book"/>
                          <a:cs typeface="Franklin Gothic Book"/>
                        </a:rPr>
                        <a:t> accounts</a:t>
                      </a:r>
                      <a:endParaRPr sz="1100" dirty="0">
                        <a:latin typeface="Franklin Gothic Book"/>
                        <a:cs typeface="Franklin Gothic Book"/>
                      </a:endParaRPr>
                    </a:p>
                  </a:txBody>
                  <a:tcPr marL="0" marR="0" marT="35560" marB="0">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a:lnSpc>
                          <a:spcPct val="100000"/>
                        </a:lnSpc>
                        <a:spcBef>
                          <a:spcPts val="285"/>
                        </a:spcBef>
                      </a:pPr>
                      <a:r>
                        <a:rPr sz="1100" spc="-10" dirty="0">
                          <a:solidFill>
                            <a:srgbClr val="404040"/>
                          </a:solidFill>
                          <a:latin typeface="Franklin Gothic Book"/>
                          <a:cs typeface="Franklin Gothic Book"/>
                        </a:rPr>
                        <a:t>01/01/2024</a:t>
                      </a:r>
                      <a:endParaRPr sz="110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80010">
                        <a:lnSpc>
                          <a:spcPct val="100000"/>
                        </a:lnSpc>
                        <a:spcBef>
                          <a:spcPts val="285"/>
                        </a:spcBef>
                      </a:pPr>
                      <a:r>
                        <a:rPr lang="en-US" sz="1100" spc="-10" dirty="0">
                          <a:solidFill>
                            <a:srgbClr val="404040"/>
                          </a:solidFill>
                          <a:latin typeface="Franklin Gothic Book"/>
                          <a:cs typeface="Franklin Gothic Book"/>
                        </a:rPr>
                        <a:t>REQUIRED</a:t>
                      </a:r>
                      <a:endParaRPr sz="1100" dirty="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2894197890"/>
                  </a:ext>
                </a:extLst>
              </a:tr>
              <a:tr h="636958">
                <a:tc>
                  <a:txBody>
                    <a:bodyPr/>
                    <a:lstStyle/>
                    <a:p>
                      <a:pPr marL="80010">
                        <a:lnSpc>
                          <a:spcPct val="100000"/>
                        </a:lnSpc>
                        <a:spcBef>
                          <a:spcPts val="280"/>
                        </a:spcBef>
                      </a:pPr>
                      <a:r>
                        <a:rPr sz="1200" dirty="0">
                          <a:solidFill>
                            <a:srgbClr val="404040"/>
                          </a:solidFill>
                          <a:latin typeface="Franklin Gothic Medium"/>
                          <a:cs typeface="Franklin Gothic Medium"/>
                        </a:rPr>
                        <a:t>Higher</a:t>
                      </a:r>
                      <a:r>
                        <a:rPr sz="1200" spc="5" dirty="0">
                          <a:solidFill>
                            <a:srgbClr val="404040"/>
                          </a:solidFill>
                          <a:latin typeface="Franklin Gothic Medium"/>
                          <a:cs typeface="Franklin Gothic Medium"/>
                        </a:rPr>
                        <a:t> </a:t>
                      </a:r>
                      <a:r>
                        <a:rPr sz="1200" spc="-10" dirty="0">
                          <a:solidFill>
                            <a:srgbClr val="404040"/>
                          </a:solidFill>
                          <a:latin typeface="Franklin Gothic Medium"/>
                          <a:cs typeface="Franklin Gothic Medium"/>
                        </a:rPr>
                        <a:t>Catch-</a:t>
                      </a:r>
                      <a:r>
                        <a:rPr sz="1200" dirty="0">
                          <a:solidFill>
                            <a:srgbClr val="404040"/>
                          </a:solidFill>
                          <a:latin typeface="Franklin Gothic Medium"/>
                          <a:cs typeface="Franklin Gothic Medium"/>
                        </a:rPr>
                        <a:t>Up</a:t>
                      </a:r>
                      <a:r>
                        <a:rPr sz="1200" spc="2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Limit</a:t>
                      </a:r>
                      <a:r>
                        <a:rPr sz="1200" spc="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for</a:t>
                      </a:r>
                      <a:r>
                        <a:rPr sz="1200" spc="-10" dirty="0">
                          <a:solidFill>
                            <a:srgbClr val="404040"/>
                          </a:solidFill>
                          <a:latin typeface="Franklin Gothic Medium"/>
                          <a:cs typeface="Franklin Gothic Medium"/>
                        </a:rPr>
                        <a:t> </a:t>
                      </a:r>
                      <a:r>
                        <a:rPr sz="1200" dirty="0">
                          <a:solidFill>
                            <a:srgbClr val="404040"/>
                          </a:solidFill>
                          <a:latin typeface="Franklin Gothic Medium"/>
                          <a:cs typeface="Franklin Gothic Medium"/>
                        </a:rPr>
                        <a:t>age</a:t>
                      </a:r>
                      <a:r>
                        <a:rPr sz="1200" spc="-1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60</a:t>
                      </a:r>
                      <a:r>
                        <a:rPr sz="1200" spc="-15" dirty="0">
                          <a:solidFill>
                            <a:srgbClr val="404040"/>
                          </a:solidFill>
                          <a:latin typeface="Franklin Gothic Medium"/>
                          <a:cs typeface="Franklin Gothic Medium"/>
                        </a:rPr>
                        <a:t> </a:t>
                      </a:r>
                      <a:r>
                        <a:rPr sz="1200" dirty="0">
                          <a:solidFill>
                            <a:srgbClr val="404040"/>
                          </a:solidFill>
                          <a:latin typeface="Franklin Gothic Medium"/>
                          <a:cs typeface="Franklin Gothic Medium"/>
                        </a:rPr>
                        <a:t>–</a:t>
                      </a:r>
                      <a:r>
                        <a:rPr sz="1200" spc="-10" dirty="0">
                          <a:solidFill>
                            <a:srgbClr val="404040"/>
                          </a:solidFill>
                          <a:latin typeface="Franklin Gothic Medium"/>
                          <a:cs typeface="Franklin Gothic Medium"/>
                        </a:rPr>
                        <a:t> </a:t>
                      </a:r>
                      <a:r>
                        <a:rPr sz="1200" spc="-25" dirty="0">
                          <a:solidFill>
                            <a:srgbClr val="404040"/>
                          </a:solidFill>
                          <a:latin typeface="Franklin Gothic Medium"/>
                          <a:cs typeface="Franklin Gothic Medium"/>
                        </a:rPr>
                        <a:t>63</a:t>
                      </a:r>
                      <a:endParaRPr sz="1200" dirty="0">
                        <a:latin typeface="Franklin Gothic Medium"/>
                        <a:cs typeface="Franklin Gothic Medium"/>
                      </a:endParaRPr>
                    </a:p>
                    <a:p>
                      <a:pPr marL="252729" indent="-172720">
                        <a:lnSpc>
                          <a:spcPct val="100000"/>
                        </a:lnSpc>
                        <a:spcBef>
                          <a:spcPts val="5"/>
                        </a:spcBef>
                        <a:buFont typeface="Arial"/>
                        <a:buChar char="•"/>
                        <a:tabLst>
                          <a:tab pos="252729" algn="l"/>
                        </a:tabLst>
                      </a:pPr>
                      <a:r>
                        <a:rPr sz="1100" dirty="0">
                          <a:solidFill>
                            <a:srgbClr val="404040"/>
                          </a:solidFill>
                          <a:latin typeface="Franklin Gothic Book"/>
                          <a:cs typeface="Franklin Gothic Book"/>
                        </a:rPr>
                        <a:t>The</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greater</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of</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10,000</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or</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150%</a:t>
                      </a:r>
                      <a:r>
                        <a:rPr sz="1100" spc="-10" dirty="0">
                          <a:solidFill>
                            <a:srgbClr val="404040"/>
                          </a:solidFill>
                          <a:latin typeface="Franklin Gothic Book"/>
                          <a:cs typeface="Franklin Gothic Book"/>
                        </a:rPr>
                        <a:t> </a:t>
                      </a:r>
                      <a:r>
                        <a:rPr sz="1100" dirty="0">
                          <a:solidFill>
                            <a:srgbClr val="404040"/>
                          </a:solidFill>
                          <a:latin typeface="Franklin Gothic Book"/>
                          <a:cs typeface="Franklin Gothic Book"/>
                        </a:rPr>
                        <a:t>of</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the</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regular</a:t>
                      </a:r>
                      <a:r>
                        <a:rPr sz="1100" spc="-5" dirty="0">
                          <a:solidFill>
                            <a:srgbClr val="404040"/>
                          </a:solidFill>
                          <a:latin typeface="Franklin Gothic Book"/>
                          <a:cs typeface="Franklin Gothic Book"/>
                        </a:rPr>
                        <a:t> </a:t>
                      </a:r>
                      <a:r>
                        <a:rPr sz="1100" spc="-20" dirty="0">
                          <a:solidFill>
                            <a:srgbClr val="404040"/>
                          </a:solidFill>
                          <a:latin typeface="Franklin Gothic Book"/>
                          <a:cs typeface="Franklin Gothic Book"/>
                        </a:rPr>
                        <a:t>limit</a:t>
                      </a:r>
                      <a:endParaRPr sz="1100" dirty="0">
                        <a:latin typeface="Franklin Gothic Book"/>
                        <a:cs typeface="Franklin Gothic Book"/>
                      </a:endParaRPr>
                    </a:p>
                    <a:p>
                      <a:pPr marL="252729" indent="-172720">
                        <a:lnSpc>
                          <a:spcPct val="100000"/>
                        </a:lnSpc>
                        <a:buFont typeface="Arial"/>
                        <a:buChar char="•"/>
                        <a:tabLst>
                          <a:tab pos="252729" algn="l"/>
                        </a:tabLst>
                      </a:pPr>
                      <a:r>
                        <a:rPr sz="1100" dirty="0">
                          <a:solidFill>
                            <a:srgbClr val="404040"/>
                          </a:solidFill>
                          <a:latin typeface="Franklin Gothic Book"/>
                          <a:cs typeface="Franklin Gothic Book"/>
                        </a:rPr>
                        <a:t>Increased</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amounts</a:t>
                      </a:r>
                      <a:r>
                        <a:rPr sz="1100" spc="-5" dirty="0">
                          <a:solidFill>
                            <a:srgbClr val="404040"/>
                          </a:solidFill>
                          <a:latin typeface="Franklin Gothic Book"/>
                          <a:cs typeface="Franklin Gothic Book"/>
                        </a:rPr>
                        <a:t> </a:t>
                      </a:r>
                      <a:r>
                        <a:rPr sz="1100" dirty="0">
                          <a:solidFill>
                            <a:srgbClr val="404040"/>
                          </a:solidFill>
                          <a:latin typeface="Franklin Gothic Book"/>
                          <a:cs typeface="Franklin Gothic Book"/>
                        </a:rPr>
                        <a:t>will</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be</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indexed</a:t>
                      </a:r>
                      <a:r>
                        <a:rPr sz="1100" spc="-25" dirty="0">
                          <a:solidFill>
                            <a:srgbClr val="404040"/>
                          </a:solidFill>
                          <a:latin typeface="Franklin Gothic Book"/>
                          <a:cs typeface="Franklin Gothic Book"/>
                        </a:rPr>
                        <a:t> </a:t>
                      </a:r>
                      <a:r>
                        <a:rPr sz="1100" dirty="0">
                          <a:solidFill>
                            <a:srgbClr val="404040"/>
                          </a:solidFill>
                          <a:latin typeface="Franklin Gothic Book"/>
                          <a:cs typeface="Franklin Gothic Book"/>
                        </a:rPr>
                        <a:t>after</a:t>
                      </a:r>
                      <a:r>
                        <a:rPr sz="1100" spc="-15" dirty="0">
                          <a:solidFill>
                            <a:srgbClr val="404040"/>
                          </a:solidFill>
                          <a:latin typeface="Franklin Gothic Book"/>
                          <a:cs typeface="Franklin Gothic Book"/>
                        </a:rPr>
                        <a:t> </a:t>
                      </a:r>
                      <a:r>
                        <a:rPr sz="1100" dirty="0">
                          <a:solidFill>
                            <a:srgbClr val="404040"/>
                          </a:solidFill>
                          <a:latin typeface="Franklin Gothic Book"/>
                          <a:cs typeface="Franklin Gothic Book"/>
                        </a:rPr>
                        <a:t>Dec.</a:t>
                      </a:r>
                      <a:r>
                        <a:rPr sz="1100" spc="-20" dirty="0">
                          <a:solidFill>
                            <a:srgbClr val="404040"/>
                          </a:solidFill>
                          <a:latin typeface="Franklin Gothic Book"/>
                          <a:cs typeface="Franklin Gothic Book"/>
                        </a:rPr>
                        <a:t> </a:t>
                      </a:r>
                      <a:r>
                        <a:rPr sz="1100" dirty="0">
                          <a:solidFill>
                            <a:srgbClr val="404040"/>
                          </a:solidFill>
                          <a:latin typeface="Franklin Gothic Book"/>
                          <a:cs typeface="Franklin Gothic Book"/>
                        </a:rPr>
                        <a:t>31, </a:t>
                      </a:r>
                      <a:r>
                        <a:rPr sz="1100" spc="-20" dirty="0">
                          <a:solidFill>
                            <a:srgbClr val="404040"/>
                          </a:solidFill>
                          <a:latin typeface="Franklin Gothic Book"/>
                          <a:cs typeface="Franklin Gothic Book"/>
                        </a:rPr>
                        <a:t>2015</a:t>
                      </a:r>
                      <a:endParaRPr sz="1100" dirty="0">
                        <a:latin typeface="Franklin Gothic Book"/>
                        <a:cs typeface="Franklin Gothic Book"/>
                      </a:endParaRPr>
                    </a:p>
                  </a:txBody>
                  <a:tcPr marL="0" marR="0" marT="35560" marB="0">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tcPr>
                </a:tc>
                <a:tc>
                  <a:txBody>
                    <a:bodyPr/>
                    <a:lstStyle/>
                    <a:p>
                      <a:pPr marL="80010">
                        <a:lnSpc>
                          <a:spcPct val="100000"/>
                        </a:lnSpc>
                        <a:spcBef>
                          <a:spcPts val="285"/>
                        </a:spcBef>
                      </a:pPr>
                      <a:r>
                        <a:rPr sz="1100" spc="-10" dirty="0">
                          <a:solidFill>
                            <a:srgbClr val="404040"/>
                          </a:solidFill>
                          <a:latin typeface="Franklin Gothic Book"/>
                          <a:cs typeface="Franklin Gothic Book"/>
                        </a:rPr>
                        <a:t>01/01/2025</a:t>
                      </a:r>
                      <a:endParaRPr sz="110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tcPr>
                </a:tc>
                <a:tc>
                  <a:txBody>
                    <a:bodyPr/>
                    <a:lstStyle/>
                    <a:p>
                      <a:pPr marL="80010">
                        <a:lnSpc>
                          <a:spcPct val="100000"/>
                        </a:lnSpc>
                        <a:spcBef>
                          <a:spcPts val="285"/>
                        </a:spcBef>
                      </a:pPr>
                      <a:r>
                        <a:rPr sz="1100" spc="-10" dirty="0">
                          <a:solidFill>
                            <a:srgbClr val="404040"/>
                          </a:solidFill>
                          <a:latin typeface="Franklin Gothic Book"/>
                          <a:cs typeface="Franklin Gothic Book"/>
                        </a:rPr>
                        <a:t>REQUIRED</a:t>
                      </a:r>
                      <a:endParaRPr sz="1100" dirty="0">
                        <a:latin typeface="Franklin Gothic Book"/>
                        <a:cs typeface="Franklin Gothic Book"/>
                      </a:endParaRPr>
                    </a:p>
                  </a:txBody>
                  <a:tcPr marL="0" marR="0" marT="36195" marB="0">
                    <a:lnL w="12700" cap="flat" cmpd="sng" algn="ctr">
                      <a:solidFill>
                        <a:srgbClr val="BEBEBE"/>
                      </a:solidFill>
                      <a:prstDash val="solid"/>
                      <a:round/>
                      <a:headEnd type="none" w="med" len="med"/>
                      <a:tailEnd type="none" w="med" len="med"/>
                    </a:lnL>
                    <a:lnT w="12700" cap="flat" cmpd="sng" algn="ctr">
                      <a:solidFill>
                        <a:srgbClr val="BEBEBE"/>
                      </a:solidFill>
                      <a:prstDash val="solid"/>
                      <a:round/>
                      <a:headEnd type="none" w="med" len="med"/>
                      <a:tailEnd type="none" w="med" len="med"/>
                    </a:lnT>
                    <a:solidFill>
                      <a:srgbClr val="FFFFFF"/>
                    </a:solidFill>
                  </a:tcPr>
                </a:tc>
                <a:extLst>
                  <a:ext uri="{0D108BD9-81ED-4DB2-BD59-A6C34878D82A}">
                    <a16:rowId xmlns:a16="http://schemas.microsoft.com/office/drawing/2014/main" val="396791238"/>
                  </a:ext>
                </a:extLst>
              </a:tr>
            </a:tbl>
          </a:graphicData>
        </a:graphic>
      </p:graphicFrame>
    </p:spTree>
    <p:extLst>
      <p:ext uri="{BB962C8B-B14F-4D97-AF65-F5344CB8AC3E}">
        <p14:creationId xmlns:p14="http://schemas.microsoft.com/office/powerpoint/2010/main" val="4108636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9313" y="171553"/>
            <a:ext cx="6416675" cy="612347"/>
          </a:xfrm>
          <a:prstGeom prst="rect">
            <a:avLst/>
          </a:prstGeom>
        </p:spPr>
        <p:txBody>
          <a:bodyPr vert="horz" wrap="square" lIns="0" tIns="47625" rIns="0" bIns="0" rtlCol="0">
            <a:spAutoFit/>
          </a:bodyPr>
          <a:lstStyle/>
          <a:p>
            <a:pPr marL="12700" marR="5080">
              <a:lnSpc>
                <a:spcPts val="2160"/>
              </a:lnSpc>
              <a:spcBef>
                <a:spcPts val="375"/>
              </a:spcBef>
            </a:pPr>
            <a:r>
              <a:rPr sz="2000" dirty="0"/>
              <a:t>Setting</a:t>
            </a:r>
            <a:r>
              <a:rPr sz="2000" spc="-30" dirty="0"/>
              <a:t> </a:t>
            </a:r>
            <a:r>
              <a:rPr sz="2000" dirty="0"/>
              <a:t>Every</a:t>
            </a:r>
            <a:r>
              <a:rPr sz="2000" spc="-5" dirty="0"/>
              <a:t> </a:t>
            </a:r>
            <a:r>
              <a:rPr sz="2000" dirty="0"/>
              <a:t>Community</a:t>
            </a:r>
            <a:r>
              <a:rPr sz="2000" spc="-40" dirty="0"/>
              <a:t> </a:t>
            </a:r>
            <a:r>
              <a:rPr sz="2000" dirty="0"/>
              <a:t>up</a:t>
            </a:r>
            <a:r>
              <a:rPr sz="2000" spc="-20" dirty="0"/>
              <a:t> </a:t>
            </a:r>
            <a:r>
              <a:rPr sz="2000" dirty="0"/>
              <a:t>for</a:t>
            </a:r>
            <a:r>
              <a:rPr sz="2000" spc="-25" dirty="0"/>
              <a:t> </a:t>
            </a:r>
            <a:r>
              <a:rPr sz="2000" spc="-10" dirty="0"/>
              <a:t>Retirement Enhancement</a:t>
            </a:r>
            <a:r>
              <a:rPr lang="en-US" sz="2000" spc="-10" dirty="0"/>
              <a:t> </a:t>
            </a:r>
            <a:r>
              <a:rPr lang="en-US" sz="1800" spc="-10" dirty="0"/>
              <a:t>SECURE 1.0 and 2.0</a:t>
            </a:r>
            <a:endParaRPr sz="1800" dirty="0"/>
          </a:p>
        </p:txBody>
      </p:sp>
      <p:sp>
        <p:nvSpPr>
          <p:cNvPr id="3" name="object 3"/>
          <p:cNvSpPr txBox="1"/>
          <p:nvPr/>
        </p:nvSpPr>
        <p:spPr>
          <a:xfrm>
            <a:off x="869313" y="1378916"/>
            <a:ext cx="6957331" cy="395621"/>
          </a:xfrm>
          <a:prstGeom prst="rect">
            <a:avLst/>
          </a:prstGeom>
        </p:spPr>
        <p:txBody>
          <a:bodyPr vert="horz" wrap="square" lIns="0" tIns="13335" rIns="0" bIns="0" rtlCol="0">
            <a:spAutoFit/>
          </a:bodyPr>
          <a:lstStyle/>
          <a:p>
            <a:pPr marL="12700">
              <a:lnSpc>
                <a:spcPct val="100000"/>
              </a:lnSpc>
              <a:spcBef>
                <a:spcPts val="105"/>
              </a:spcBef>
            </a:pPr>
            <a:r>
              <a:rPr lang="en-US" sz="1200" spc="-25" dirty="0">
                <a:solidFill>
                  <a:srgbClr val="404040"/>
                </a:solidFill>
                <a:latin typeface="Franklin Gothic Book"/>
                <a:cs typeface="Franklin Gothic Book"/>
              </a:rPr>
              <a:t>Secure 1.0 – Passed in 2019 as part of 2020 Appropriations Bill</a:t>
            </a:r>
          </a:p>
          <a:p>
            <a:pPr marL="12700">
              <a:lnSpc>
                <a:spcPct val="100000"/>
              </a:lnSpc>
              <a:spcBef>
                <a:spcPts val="105"/>
              </a:spcBef>
            </a:pPr>
            <a:r>
              <a:rPr lang="en-US" sz="1200" spc="-25" dirty="0">
                <a:solidFill>
                  <a:srgbClr val="404040"/>
                </a:solidFill>
                <a:latin typeface="Franklin Gothic Book"/>
                <a:cs typeface="Franklin Gothic Book"/>
              </a:rPr>
              <a:t>Secure 2.0 – Passed in 2022 as </a:t>
            </a:r>
            <a:r>
              <a:rPr sz="1200" dirty="0">
                <a:solidFill>
                  <a:srgbClr val="404040"/>
                </a:solidFill>
                <a:latin typeface="Franklin Gothic Book"/>
                <a:cs typeface="Franklin Gothic Book"/>
              </a:rPr>
              <a:t>part</a:t>
            </a:r>
            <a:r>
              <a:rPr sz="1200" spc="-25" dirty="0">
                <a:solidFill>
                  <a:srgbClr val="404040"/>
                </a:solidFill>
                <a:latin typeface="Franklin Gothic Book"/>
                <a:cs typeface="Franklin Gothic Book"/>
              </a:rPr>
              <a:t> </a:t>
            </a:r>
            <a:r>
              <a:rPr sz="1200" dirty="0">
                <a:solidFill>
                  <a:srgbClr val="404040"/>
                </a:solidFill>
                <a:latin typeface="Franklin Gothic Book"/>
                <a:cs typeface="Franklin Gothic Book"/>
              </a:rPr>
              <a:t>of</a:t>
            </a:r>
            <a:r>
              <a:rPr sz="1200" spc="-20" dirty="0">
                <a:solidFill>
                  <a:srgbClr val="404040"/>
                </a:solidFill>
                <a:latin typeface="Franklin Gothic Book"/>
                <a:cs typeface="Franklin Gothic Book"/>
              </a:rPr>
              <a:t> </a:t>
            </a:r>
            <a:r>
              <a:rPr sz="1200" dirty="0">
                <a:solidFill>
                  <a:srgbClr val="404040"/>
                </a:solidFill>
                <a:latin typeface="Franklin Gothic Book"/>
                <a:cs typeface="Franklin Gothic Book"/>
              </a:rPr>
              <a:t>the</a:t>
            </a:r>
            <a:r>
              <a:rPr sz="1200" spc="-30" dirty="0">
                <a:solidFill>
                  <a:srgbClr val="404040"/>
                </a:solidFill>
                <a:latin typeface="Franklin Gothic Book"/>
                <a:cs typeface="Franklin Gothic Book"/>
              </a:rPr>
              <a:t> </a:t>
            </a:r>
            <a:r>
              <a:rPr lang="en-US" sz="1200" spc="-30" dirty="0">
                <a:solidFill>
                  <a:srgbClr val="404040"/>
                </a:solidFill>
                <a:latin typeface="Franklin Gothic Book"/>
                <a:cs typeface="Franklin Gothic Book"/>
              </a:rPr>
              <a:t>Consolidation A</a:t>
            </a:r>
            <a:r>
              <a:rPr sz="1200" dirty="0">
                <a:solidFill>
                  <a:srgbClr val="404040"/>
                </a:solidFill>
                <a:latin typeface="Franklin Gothic Book"/>
                <a:cs typeface="Franklin Gothic Book"/>
              </a:rPr>
              <a:t>ppropriations</a:t>
            </a:r>
            <a:r>
              <a:rPr sz="1200" spc="-40" dirty="0">
                <a:solidFill>
                  <a:srgbClr val="404040"/>
                </a:solidFill>
                <a:latin typeface="Franklin Gothic Book"/>
                <a:cs typeface="Franklin Gothic Book"/>
              </a:rPr>
              <a:t> </a:t>
            </a:r>
            <a:r>
              <a:rPr lang="en-US" sz="1200" spc="-40" dirty="0">
                <a:solidFill>
                  <a:srgbClr val="404040"/>
                </a:solidFill>
                <a:latin typeface="Franklin Gothic Book"/>
                <a:cs typeface="Franklin Gothic Book"/>
              </a:rPr>
              <a:t>Act</a:t>
            </a:r>
            <a:r>
              <a:rPr sz="1200" spc="-10" dirty="0">
                <a:solidFill>
                  <a:srgbClr val="404040"/>
                </a:solidFill>
                <a:latin typeface="Franklin Gothic Book"/>
                <a:cs typeface="Franklin Gothic Book"/>
              </a:rPr>
              <a:t>.</a:t>
            </a:r>
            <a:endParaRPr sz="1200" dirty="0">
              <a:latin typeface="Franklin Gothic Book"/>
              <a:cs typeface="Franklin Gothic Book"/>
            </a:endParaRPr>
          </a:p>
        </p:txBody>
      </p:sp>
      <p:sp>
        <p:nvSpPr>
          <p:cNvPr id="4" name="object 4"/>
          <p:cNvSpPr txBox="1"/>
          <p:nvPr/>
        </p:nvSpPr>
        <p:spPr>
          <a:xfrm>
            <a:off x="869313" y="1981200"/>
            <a:ext cx="6858000" cy="1651093"/>
          </a:xfrm>
          <a:prstGeom prst="rect">
            <a:avLst/>
          </a:prstGeom>
        </p:spPr>
        <p:txBody>
          <a:bodyPr vert="horz" wrap="square" lIns="0" tIns="93345" rIns="0" bIns="0" rtlCol="0">
            <a:spAutoFit/>
          </a:bodyPr>
          <a:lstStyle/>
          <a:p>
            <a:pPr marL="12700">
              <a:lnSpc>
                <a:spcPct val="100000"/>
              </a:lnSpc>
              <a:spcBef>
                <a:spcPts val="735"/>
              </a:spcBef>
            </a:pPr>
            <a:r>
              <a:rPr lang="en-US" sz="1200" dirty="0">
                <a:solidFill>
                  <a:srgbClr val="404040"/>
                </a:solidFill>
                <a:latin typeface="Franklin Gothic Book"/>
                <a:cs typeface="Franklin Gothic Book"/>
              </a:rPr>
              <a:t>Secure 1.0 – </a:t>
            </a:r>
            <a:r>
              <a:rPr sz="1200" dirty="0">
                <a:solidFill>
                  <a:srgbClr val="404040"/>
                </a:solidFill>
                <a:latin typeface="Franklin Gothic Book"/>
                <a:cs typeface="Franklin Gothic Book"/>
              </a:rPr>
              <a:t>Includ</a:t>
            </a:r>
            <a:r>
              <a:rPr lang="en-US" sz="1200" dirty="0">
                <a:solidFill>
                  <a:srgbClr val="404040"/>
                </a:solidFill>
                <a:latin typeface="Franklin Gothic Book"/>
                <a:cs typeface="Franklin Gothic Book"/>
              </a:rPr>
              <a:t>ed a large number of retirement specific provisions</a:t>
            </a:r>
            <a:r>
              <a:rPr sz="1200" spc="-20" dirty="0">
                <a:solidFill>
                  <a:srgbClr val="404040"/>
                </a:solidFill>
                <a:latin typeface="Franklin Gothic Book"/>
                <a:cs typeface="Franklin Gothic Book"/>
              </a:rPr>
              <a:t> </a:t>
            </a:r>
            <a:r>
              <a:rPr lang="en-US" sz="1200" spc="-20" dirty="0">
                <a:solidFill>
                  <a:srgbClr val="404040"/>
                </a:solidFill>
                <a:latin typeface="Franklin Gothic Book"/>
                <a:cs typeface="Franklin Gothic Book"/>
              </a:rPr>
              <a:t>including:</a:t>
            </a:r>
          </a:p>
          <a:p>
            <a:pPr marL="298450" indent="-285750">
              <a:lnSpc>
                <a:spcPct val="100000"/>
              </a:lnSpc>
              <a:spcBef>
                <a:spcPts val="735"/>
              </a:spcBef>
              <a:buFont typeface="Arial" panose="020B0604020202020204" pitchFamily="34" charset="0"/>
              <a:buChar char="•"/>
            </a:pPr>
            <a:r>
              <a:rPr lang="en-US" sz="1200" spc="-20" dirty="0">
                <a:solidFill>
                  <a:srgbClr val="404040"/>
                </a:solidFill>
                <a:latin typeface="Franklin Gothic Book"/>
                <a:cs typeface="Franklin Gothic Book"/>
              </a:rPr>
              <a:t>RMD increased to age 72</a:t>
            </a:r>
          </a:p>
          <a:p>
            <a:pPr marL="298450" indent="-285750">
              <a:lnSpc>
                <a:spcPct val="100000"/>
              </a:lnSpc>
              <a:spcBef>
                <a:spcPts val="735"/>
              </a:spcBef>
              <a:buFont typeface="Arial" panose="020B0604020202020204" pitchFamily="34" charset="0"/>
              <a:buChar char="•"/>
            </a:pPr>
            <a:r>
              <a:rPr lang="en-US" sz="1200" spc="-20" dirty="0">
                <a:solidFill>
                  <a:srgbClr val="404040"/>
                </a:solidFill>
                <a:latin typeface="Franklin Gothic Book"/>
                <a:cs typeface="Franklin Gothic Book"/>
              </a:rPr>
              <a:t>Long-term, part time employee eligibility</a:t>
            </a:r>
          </a:p>
          <a:p>
            <a:pPr marL="298450" indent="-285750">
              <a:lnSpc>
                <a:spcPct val="100000"/>
              </a:lnSpc>
              <a:spcBef>
                <a:spcPts val="735"/>
              </a:spcBef>
              <a:buFont typeface="Arial" panose="020B0604020202020204" pitchFamily="34" charset="0"/>
              <a:buChar char="•"/>
            </a:pPr>
            <a:r>
              <a:rPr lang="en-US" sz="1200" spc="-20" dirty="0">
                <a:solidFill>
                  <a:srgbClr val="404040"/>
                </a:solidFill>
                <a:latin typeface="Franklin Gothic Book"/>
                <a:cs typeface="Franklin Gothic Book"/>
              </a:rPr>
              <a:t>Childbirth or adoption distributions up to $5,000</a:t>
            </a:r>
          </a:p>
          <a:p>
            <a:pPr marL="298450" indent="-285750">
              <a:lnSpc>
                <a:spcPct val="100000"/>
              </a:lnSpc>
              <a:spcBef>
                <a:spcPts val="735"/>
              </a:spcBef>
              <a:buFont typeface="Arial" panose="020B0604020202020204" pitchFamily="34" charset="0"/>
              <a:buChar char="•"/>
            </a:pPr>
            <a:r>
              <a:rPr lang="en-US" sz="1200" spc="-20" dirty="0">
                <a:solidFill>
                  <a:srgbClr val="404040"/>
                </a:solidFill>
                <a:latin typeface="Franklin Gothic Book"/>
                <a:cs typeface="Franklin Gothic Book"/>
              </a:rPr>
              <a:t>Increased QACA safe harbor rate cap</a:t>
            </a:r>
          </a:p>
          <a:p>
            <a:pPr marL="298450" indent="-285750">
              <a:lnSpc>
                <a:spcPct val="100000"/>
              </a:lnSpc>
              <a:spcBef>
                <a:spcPts val="735"/>
              </a:spcBef>
              <a:buFont typeface="Arial" panose="020B0604020202020204" pitchFamily="34" charset="0"/>
              <a:buChar char="•"/>
            </a:pPr>
            <a:r>
              <a:rPr lang="en-US" sz="1200" spc="-20" dirty="0">
                <a:solidFill>
                  <a:srgbClr val="404040"/>
                </a:solidFill>
                <a:latin typeface="Franklin Gothic Book"/>
                <a:cs typeface="Franklin Gothic Book"/>
              </a:rPr>
              <a:t>Many other provisions</a:t>
            </a:r>
            <a:r>
              <a:rPr lang="en-US" sz="1200" spc="-10" dirty="0">
                <a:solidFill>
                  <a:srgbClr val="404040"/>
                </a:solidFill>
                <a:latin typeface="Franklin Gothic Book"/>
                <a:cs typeface="Franklin Gothic Book"/>
              </a:rPr>
              <a:t>.  </a:t>
            </a:r>
            <a:endParaRPr sz="1200" dirty="0">
              <a:latin typeface="Franklin Gothic Book"/>
              <a:cs typeface="Franklin Gothic Book"/>
            </a:endParaRPr>
          </a:p>
        </p:txBody>
      </p:sp>
      <p:sp>
        <p:nvSpPr>
          <p:cNvPr id="5" name="object 5"/>
          <p:cNvSpPr txBox="1"/>
          <p:nvPr/>
        </p:nvSpPr>
        <p:spPr>
          <a:xfrm>
            <a:off x="869313" y="5410200"/>
            <a:ext cx="5357058" cy="553357"/>
          </a:xfrm>
          <a:prstGeom prst="rect">
            <a:avLst/>
          </a:prstGeom>
        </p:spPr>
        <p:txBody>
          <a:bodyPr vert="horz" wrap="square" lIns="0" tIns="93345" rIns="0" bIns="0" rtlCol="0">
            <a:spAutoFit/>
          </a:bodyPr>
          <a:lstStyle/>
          <a:p>
            <a:pPr marL="12700">
              <a:lnSpc>
                <a:spcPct val="100000"/>
              </a:lnSpc>
              <a:spcBef>
                <a:spcPts val="735"/>
              </a:spcBef>
            </a:pPr>
            <a:r>
              <a:rPr sz="1200" dirty="0">
                <a:solidFill>
                  <a:srgbClr val="404040"/>
                </a:solidFill>
                <a:latin typeface="Franklin Gothic Medium" panose="020B0603020102020204" pitchFamily="34" charset="0"/>
                <a:cs typeface="Franklin Gothic Book"/>
              </a:rPr>
              <a:t>Still</a:t>
            </a:r>
            <a:r>
              <a:rPr sz="1200" spc="-45" dirty="0">
                <a:solidFill>
                  <a:srgbClr val="404040"/>
                </a:solidFill>
                <a:latin typeface="Franklin Gothic Medium" panose="020B0603020102020204" pitchFamily="34" charset="0"/>
                <a:cs typeface="Franklin Gothic Book"/>
              </a:rPr>
              <a:t> </a:t>
            </a:r>
            <a:r>
              <a:rPr sz="1200" dirty="0">
                <a:solidFill>
                  <a:srgbClr val="404040"/>
                </a:solidFill>
                <a:latin typeface="Franklin Gothic Medium" panose="020B0603020102020204" pitchFamily="34" charset="0"/>
                <a:cs typeface="Franklin Gothic Book"/>
              </a:rPr>
              <a:t>waiting</a:t>
            </a:r>
            <a:r>
              <a:rPr sz="1200" spc="-35" dirty="0">
                <a:solidFill>
                  <a:srgbClr val="404040"/>
                </a:solidFill>
                <a:latin typeface="Franklin Gothic Medium" panose="020B0603020102020204" pitchFamily="34" charset="0"/>
                <a:cs typeface="Franklin Gothic Book"/>
              </a:rPr>
              <a:t> </a:t>
            </a:r>
            <a:r>
              <a:rPr sz="1200" dirty="0">
                <a:solidFill>
                  <a:srgbClr val="404040"/>
                </a:solidFill>
                <a:latin typeface="Franklin Gothic Medium" panose="020B0603020102020204" pitchFamily="34" charset="0"/>
                <a:cs typeface="Franklin Gothic Book"/>
              </a:rPr>
              <a:t>for</a:t>
            </a:r>
            <a:r>
              <a:rPr lang="en-US" sz="1200" spc="-20" dirty="0">
                <a:solidFill>
                  <a:srgbClr val="404040"/>
                </a:solidFill>
                <a:latin typeface="Franklin Gothic Medium" panose="020B0603020102020204" pitchFamily="34" charset="0"/>
                <a:cs typeface="Franklin Gothic Book"/>
              </a:rPr>
              <a:t> clarification and guidance on several provisions</a:t>
            </a:r>
          </a:p>
          <a:p>
            <a:pPr marL="12700">
              <a:lnSpc>
                <a:spcPct val="100000"/>
              </a:lnSpc>
              <a:spcBef>
                <a:spcPts val="735"/>
              </a:spcBef>
            </a:pPr>
            <a:r>
              <a:rPr lang="en-US" sz="1200" spc="-20" dirty="0">
                <a:solidFill>
                  <a:srgbClr val="404040"/>
                </a:solidFill>
                <a:latin typeface="Franklin Gothic Book"/>
                <a:cs typeface="Franklin Gothic Book"/>
              </a:rPr>
              <a:t>Plan document amendments need to be completed December 31, 2025</a:t>
            </a:r>
          </a:p>
        </p:txBody>
      </p:sp>
      <p:sp>
        <p:nvSpPr>
          <p:cNvPr id="6" name="object 6"/>
          <p:cNvSpPr/>
          <p:nvPr/>
        </p:nvSpPr>
        <p:spPr>
          <a:xfrm>
            <a:off x="384810" y="2057400"/>
            <a:ext cx="340995" cy="428625"/>
          </a:xfrm>
          <a:custGeom>
            <a:avLst/>
            <a:gdLst/>
            <a:ahLst/>
            <a:cxnLst/>
            <a:rect l="l" t="t" r="r" b="b"/>
            <a:pathLst>
              <a:path w="340994" h="428625">
                <a:moveTo>
                  <a:pt x="176072" y="348094"/>
                </a:moveTo>
                <a:lnTo>
                  <a:pt x="56794" y="348094"/>
                </a:lnTo>
                <a:lnTo>
                  <a:pt x="56794" y="358800"/>
                </a:lnTo>
                <a:lnTo>
                  <a:pt x="176072" y="358800"/>
                </a:lnTo>
                <a:lnTo>
                  <a:pt x="176072" y="348094"/>
                </a:lnTo>
                <a:close/>
              </a:path>
              <a:path w="340994" h="428625">
                <a:moveTo>
                  <a:pt x="176072" y="283845"/>
                </a:moveTo>
                <a:lnTo>
                  <a:pt x="56794" y="283845"/>
                </a:lnTo>
                <a:lnTo>
                  <a:pt x="56794" y="294551"/>
                </a:lnTo>
                <a:lnTo>
                  <a:pt x="176072" y="294551"/>
                </a:lnTo>
                <a:lnTo>
                  <a:pt x="176072" y="283845"/>
                </a:lnTo>
                <a:close/>
              </a:path>
              <a:path w="340994" h="428625">
                <a:moveTo>
                  <a:pt x="176072" y="219608"/>
                </a:moveTo>
                <a:lnTo>
                  <a:pt x="56794" y="219608"/>
                </a:lnTo>
                <a:lnTo>
                  <a:pt x="56794" y="230314"/>
                </a:lnTo>
                <a:lnTo>
                  <a:pt x="176072" y="230314"/>
                </a:lnTo>
                <a:lnTo>
                  <a:pt x="176072" y="219608"/>
                </a:lnTo>
                <a:close/>
              </a:path>
              <a:path w="340994" h="428625">
                <a:moveTo>
                  <a:pt x="176072" y="155346"/>
                </a:moveTo>
                <a:lnTo>
                  <a:pt x="56794" y="155346"/>
                </a:lnTo>
                <a:lnTo>
                  <a:pt x="56794" y="166052"/>
                </a:lnTo>
                <a:lnTo>
                  <a:pt x="176072" y="166052"/>
                </a:lnTo>
                <a:lnTo>
                  <a:pt x="176072" y="155346"/>
                </a:lnTo>
                <a:close/>
              </a:path>
              <a:path w="340994" h="428625">
                <a:moveTo>
                  <a:pt x="190271" y="45618"/>
                </a:moveTo>
                <a:lnTo>
                  <a:pt x="188836" y="38417"/>
                </a:lnTo>
                <a:lnTo>
                  <a:pt x="188252" y="37579"/>
                </a:lnTo>
                <a:lnTo>
                  <a:pt x="184721" y="32486"/>
                </a:lnTo>
                <a:lnTo>
                  <a:pt x="178993" y="28740"/>
                </a:lnTo>
                <a:lnTo>
                  <a:pt x="178993" y="41211"/>
                </a:lnTo>
                <a:lnTo>
                  <a:pt x="178968" y="49949"/>
                </a:lnTo>
                <a:lnTo>
                  <a:pt x="175209" y="53594"/>
                </a:lnTo>
                <a:lnTo>
                  <a:pt x="165785" y="53695"/>
                </a:lnTo>
                <a:lnTo>
                  <a:pt x="161937" y="50139"/>
                </a:lnTo>
                <a:lnTo>
                  <a:pt x="161899" y="41211"/>
                </a:lnTo>
                <a:lnTo>
                  <a:pt x="165595" y="37630"/>
                </a:lnTo>
                <a:lnTo>
                  <a:pt x="170307" y="37579"/>
                </a:lnTo>
                <a:lnTo>
                  <a:pt x="175348" y="37655"/>
                </a:lnTo>
                <a:lnTo>
                  <a:pt x="178993" y="41211"/>
                </a:lnTo>
                <a:lnTo>
                  <a:pt x="178993" y="28740"/>
                </a:lnTo>
                <a:lnTo>
                  <a:pt x="178562" y="28448"/>
                </a:lnTo>
                <a:lnTo>
                  <a:pt x="170967" y="26873"/>
                </a:lnTo>
                <a:lnTo>
                  <a:pt x="170395" y="26873"/>
                </a:lnTo>
                <a:lnTo>
                  <a:pt x="162661" y="28346"/>
                </a:lnTo>
                <a:lnTo>
                  <a:pt x="156337" y="32359"/>
                </a:lnTo>
                <a:lnTo>
                  <a:pt x="152082" y="38315"/>
                </a:lnTo>
                <a:lnTo>
                  <a:pt x="150520" y="45618"/>
                </a:lnTo>
                <a:lnTo>
                  <a:pt x="152082" y="52908"/>
                </a:lnTo>
                <a:lnTo>
                  <a:pt x="156337" y="58864"/>
                </a:lnTo>
                <a:lnTo>
                  <a:pt x="162661" y="62877"/>
                </a:lnTo>
                <a:lnTo>
                  <a:pt x="170395" y="64350"/>
                </a:lnTo>
                <a:lnTo>
                  <a:pt x="178130" y="62877"/>
                </a:lnTo>
                <a:lnTo>
                  <a:pt x="184454" y="58864"/>
                </a:lnTo>
                <a:lnTo>
                  <a:pt x="188150" y="53695"/>
                </a:lnTo>
                <a:lnTo>
                  <a:pt x="188709" y="52908"/>
                </a:lnTo>
                <a:lnTo>
                  <a:pt x="190271" y="45618"/>
                </a:lnTo>
                <a:close/>
              </a:path>
              <a:path w="340994" h="428625">
                <a:moveTo>
                  <a:pt x="283743" y="335813"/>
                </a:moveTo>
                <a:lnTo>
                  <a:pt x="275717" y="328244"/>
                </a:lnTo>
                <a:lnTo>
                  <a:pt x="234289" y="367296"/>
                </a:lnTo>
                <a:lnTo>
                  <a:pt x="215582" y="349656"/>
                </a:lnTo>
                <a:lnTo>
                  <a:pt x="207556" y="357238"/>
                </a:lnTo>
                <a:lnTo>
                  <a:pt x="234289" y="382435"/>
                </a:lnTo>
                <a:lnTo>
                  <a:pt x="283743" y="335813"/>
                </a:lnTo>
                <a:close/>
              </a:path>
              <a:path w="340994" h="428625">
                <a:moveTo>
                  <a:pt x="283743" y="271576"/>
                </a:moveTo>
                <a:lnTo>
                  <a:pt x="275717" y="264007"/>
                </a:lnTo>
                <a:lnTo>
                  <a:pt x="234289" y="303047"/>
                </a:lnTo>
                <a:lnTo>
                  <a:pt x="215582" y="285419"/>
                </a:lnTo>
                <a:lnTo>
                  <a:pt x="207556" y="292989"/>
                </a:lnTo>
                <a:lnTo>
                  <a:pt x="234289" y="318185"/>
                </a:lnTo>
                <a:lnTo>
                  <a:pt x="283743" y="271576"/>
                </a:lnTo>
                <a:close/>
              </a:path>
              <a:path w="340994" h="428625">
                <a:moveTo>
                  <a:pt x="283743" y="207327"/>
                </a:moveTo>
                <a:lnTo>
                  <a:pt x="275717" y="199758"/>
                </a:lnTo>
                <a:lnTo>
                  <a:pt x="234289" y="238798"/>
                </a:lnTo>
                <a:lnTo>
                  <a:pt x="215582" y="221170"/>
                </a:lnTo>
                <a:lnTo>
                  <a:pt x="207556" y="228739"/>
                </a:lnTo>
                <a:lnTo>
                  <a:pt x="234289" y="253949"/>
                </a:lnTo>
                <a:lnTo>
                  <a:pt x="283743" y="207327"/>
                </a:lnTo>
                <a:close/>
              </a:path>
              <a:path w="340994" h="428625">
                <a:moveTo>
                  <a:pt x="283743" y="143078"/>
                </a:moveTo>
                <a:lnTo>
                  <a:pt x="275717" y="135509"/>
                </a:lnTo>
                <a:lnTo>
                  <a:pt x="234289" y="174548"/>
                </a:lnTo>
                <a:lnTo>
                  <a:pt x="215582" y="156921"/>
                </a:lnTo>
                <a:lnTo>
                  <a:pt x="207556" y="164490"/>
                </a:lnTo>
                <a:lnTo>
                  <a:pt x="234289" y="189687"/>
                </a:lnTo>
                <a:lnTo>
                  <a:pt x="283743" y="143078"/>
                </a:lnTo>
                <a:close/>
              </a:path>
              <a:path w="340994" h="428625">
                <a:moveTo>
                  <a:pt x="340791" y="58889"/>
                </a:moveTo>
                <a:lnTo>
                  <a:pt x="339013" y="50546"/>
                </a:lnTo>
                <a:lnTo>
                  <a:pt x="334137" y="43751"/>
                </a:lnTo>
                <a:lnTo>
                  <a:pt x="329438" y="40767"/>
                </a:lnTo>
                <a:lnTo>
                  <a:pt x="329438" y="52971"/>
                </a:lnTo>
                <a:lnTo>
                  <a:pt x="329438" y="412902"/>
                </a:lnTo>
                <a:lnTo>
                  <a:pt x="324358" y="417690"/>
                </a:lnTo>
                <a:lnTo>
                  <a:pt x="16446" y="417690"/>
                </a:lnTo>
                <a:lnTo>
                  <a:pt x="11366" y="412902"/>
                </a:lnTo>
                <a:lnTo>
                  <a:pt x="11366" y="52971"/>
                </a:lnTo>
                <a:lnTo>
                  <a:pt x="16446" y="48183"/>
                </a:lnTo>
                <a:lnTo>
                  <a:pt x="85204" y="48183"/>
                </a:lnTo>
                <a:lnTo>
                  <a:pt x="85204" y="101828"/>
                </a:lnTo>
                <a:lnTo>
                  <a:pt x="255600" y="101828"/>
                </a:lnTo>
                <a:lnTo>
                  <a:pt x="255600" y="91122"/>
                </a:lnTo>
                <a:lnTo>
                  <a:pt x="255600" y="48183"/>
                </a:lnTo>
                <a:lnTo>
                  <a:pt x="324358" y="48183"/>
                </a:lnTo>
                <a:lnTo>
                  <a:pt x="329438" y="52971"/>
                </a:lnTo>
                <a:lnTo>
                  <a:pt x="329438" y="40767"/>
                </a:lnTo>
                <a:lnTo>
                  <a:pt x="326923" y="39154"/>
                </a:lnTo>
                <a:lnTo>
                  <a:pt x="318071" y="37477"/>
                </a:lnTo>
                <a:lnTo>
                  <a:pt x="244233" y="37477"/>
                </a:lnTo>
                <a:lnTo>
                  <a:pt x="244233" y="48183"/>
                </a:lnTo>
                <a:lnTo>
                  <a:pt x="244233" y="91122"/>
                </a:lnTo>
                <a:lnTo>
                  <a:pt x="96558" y="91122"/>
                </a:lnTo>
                <a:lnTo>
                  <a:pt x="96558" y="48183"/>
                </a:lnTo>
                <a:lnTo>
                  <a:pt x="119278" y="48183"/>
                </a:lnTo>
                <a:lnTo>
                  <a:pt x="119278" y="17894"/>
                </a:lnTo>
                <a:lnTo>
                  <a:pt x="126911" y="10706"/>
                </a:lnTo>
                <a:lnTo>
                  <a:pt x="213893" y="10706"/>
                </a:lnTo>
                <a:lnTo>
                  <a:pt x="221513" y="17894"/>
                </a:lnTo>
                <a:lnTo>
                  <a:pt x="221513" y="48183"/>
                </a:lnTo>
                <a:lnTo>
                  <a:pt x="244233" y="48183"/>
                </a:lnTo>
                <a:lnTo>
                  <a:pt x="244233" y="37477"/>
                </a:lnTo>
                <a:lnTo>
                  <a:pt x="232879" y="37477"/>
                </a:lnTo>
                <a:lnTo>
                  <a:pt x="232879" y="26771"/>
                </a:lnTo>
                <a:lnTo>
                  <a:pt x="204482" y="0"/>
                </a:lnTo>
                <a:lnTo>
                  <a:pt x="136321" y="0"/>
                </a:lnTo>
                <a:lnTo>
                  <a:pt x="125272" y="2108"/>
                </a:lnTo>
                <a:lnTo>
                  <a:pt x="116243" y="7848"/>
                </a:lnTo>
                <a:lnTo>
                  <a:pt x="110159" y="16357"/>
                </a:lnTo>
                <a:lnTo>
                  <a:pt x="107924" y="26771"/>
                </a:lnTo>
                <a:lnTo>
                  <a:pt x="107924" y="37477"/>
                </a:lnTo>
                <a:lnTo>
                  <a:pt x="22720" y="37477"/>
                </a:lnTo>
                <a:lnTo>
                  <a:pt x="13881" y="39154"/>
                </a:lnTo>
                <a:lnTo>
                  <a:pt x="6654" y="43751"/>
                </a:lnTo>
                <a:lnTo>
                  <a:pt x="1790" y="50546"/>
                </a:lnTo>
                <a:lnTo>
                  <a:pt x="0" y="58889"/>
                </a:lnTo>
                <a:lnTo>
                  <a:pt x="0" y="406984"/>
                </a:lnTo>
                <a:lnTo>
                  <a:pt x="1790" y="415315"/>
                </a:lnTo>
                <a:lnTo>
                  <a:pt x="6654" y="422122"/>
                </a:lnTo>
                <a:lnTo>
                  <a:pt x="13881" y="426720"/>
                </a:lnTo>
                <a:lnTo>
                  <a:pt x="22720" y="428396"/>
                </a:lnTo>
                <a:lnTo>
                  <a:pt x="318071" y="428396"/>
                </a:lnTo>
                <a:lnTo>
                  <a:pt x="326923" y="426720"/>
                </a:lnTo>
                <a:lnTo>
                  <a:pt x="334137" y="422122"/>
                </a:lnTo>
                <a:lnTo>
                  <a:pt x="337312" y="417690"/>
                </a:lnTo>
                <a:lnTo>
                  <a:pt x="339013" y="415315"/>
                </a:lnTo>
                <a:lnTo>
                  <a:pt x="340791" y="406984"/>
                </a:lnTo>
                <a:lnTo>
                  <a:pt x="340791" y="58889"/>
                </a:lnTo>
                <a:close/>
              </a:path>
            </a:pathLst>
          </a:custGeom>
          <a:solidFill>
            <a:srgbClr val="006C89"/>
          </a:solidFill>
        </p:spPr>
        <p:txBody>
          <a:bodyPr wrap="square" lIns="0" tIns="0" rIns="0" bIns="0" rtlCol="0"/>
          <a:lstStyle/>
          <a:p>
            <a:endParaRPr/>
          </a:p>
        </p:txBody>
      </p:sp>
      <p:sp>
        <p:nvSpPr>
          <p:cNvPr id="7" name="object 7"/>
          <p:cNvSpPr/>
          <p:nvPr/>
        </p:nvSpPr>
        <p:spPr>
          <a:xfrm>
            <a:off x="339407" y="1371939"/>
            <a:ext cx="431800" cy="409575"/>
          </a:xfrm>
          <a:custGeom>
            <a:avLst/>
            <a:gdLst/>
            <a:ahLst/>
            <a:cxnLst/>
            <a:rect l="l" t="t" r="r" b="b"/>
            <a:pathLst>
              <a:path w="431800" h="409575">
                <a:moveTo>
                  <a:pt x="420314" y="136399"/>
                </a:moveTo>
                <a:lnTo>
                  <a:pt x="11359" y="136399"/>
                </a:lnTo>
                <a:lnTo>
                  <a:pt x="11415" y="124998"/>
                </a:lnTo>
                <a:lnTo>
                  <a:pt x="215837" y="0"/>
                </a:lnTo>
                <a:lnTo>
                  <a:pt x="237651" y="13338"/>
                </a:lnTo>
                <a:lnTo>
                  <a:pt x="215837" y="13338"/>
                </a:lnTo>
                <a:lnTo>
                  <a:pt x="33318" y="124924"/>
                </a:lnTo>
                <a:lnTo>
                  <a:pt x="420314" y="125032"/>
                </a:lnTo>
                <a:lnTo>
                  <a:pt x="420314" y="136399"/>
                </a:lnTo>
                <a:close/>
              </a:path>
              <a:path w="431800" h="409575">
                <a:moveTo>
                  <a:pt x="420314" y="125032"/>
                </a:moveTo>
                <a:lnTo>
                  <a:pt x="398355" y="125032"/>
                </a:lnTo>
                <a:lnTo>
                  <a:pt x="215837" y="13338"/>
                </a:lnTo>
                <a:lnTo>
                  <a:pt x="237651" y="13338"/>
                </a:lnTo>
                <a:lnTo>
                  <a:pt x="420314" y="125032"/>
                </a:lnTo>
                <a:close/>
              </a:path>
              <a:path w="431800" h="409575">
                <a:moveTo>
                  <a:pt x="391914" y="164815"/>
                </a:moveTo>
                <a:lnTo>
                  <a:pt x="39759" y="164815"/>
                </a:lnTo>
                <a:lnTo>
                  <a:pt x="39759" y="136399"/>
                </a:lnTo>
                <a:lnTo>
                  <a:pt x="51119" y="136399"/>
                </a:lnTo>
                <a:lnTo>
                  <a:pt x="51119" y="153449"/>
                </a:lnTo>
                <a:lnTo>
                  <a:pt x="391914" y="153449"/>
                </a:lnTo>
                <a:lnTo>
                  <a:pt x="391914" y="164815"/>
                </a:lnTo>
                <a:close/>
              </a:path>
              <a:path w="431800" h="409575">
                <a:moveTo>
                  <a:pt x="391914" y="153449"/>
                </a:moveTo>
                <a:lnTo>
                  <a:pt x="380554" y="153449"/>
                </a:lnTo>
                <a:lnTo>
                  <a:pt x="380554" y="136399"/>
                </a:lnTo>
                <a:lnTo>
                  <a:pt x="391914" y="136399"/>
                </a:lnTo>
                <a:lnTo>
                  <a:pt x="391914" y="153449"/>
                </a:lnTo>
                <a:close/>
              </a:path>
              <a:path w="431800" h="409575">
                <a:moveTo>
                  <a:pt x="68159" y="340997"/>
                </a:moveTo>
                <a:lnTo>
                  <a:pt x="56799" y="340997"/>
                </a:lnTo>
                <a:lnTo>
                  <a:pt x="56799" y="164815"/>
                </a:lnTo>
                <a:lnTo>
                  <a:pt x="68159" y="164815"/>
                </a:lnTo>
                <a:lnTo>
                  <a:pt x="68159" y="340997"/>
                </a:lnTo>
                <a:close/>
              </a:path>
              <a:path w="431800" h="409575">
                <a:moveTo>
                  <a:pt x="102238" y="340997"/>
                </a:moveTo>
                <a:lnTo>
                  <a:pt x="90878" y="340997"/>
                </a:lnTo>
                <a:lnTo>
                  <a:pt x="90878" y="164815"/>
                </a:lnTo>
                <a:lnTo>
                  <a:pt x="102238" y="164815"/>
                </a:lnTo>
                <a:lnTo>
                  <a:pt x="102238" y="340997"/>
                </a:lnTo>
                <a:close/>
              </a:path>
              <a:path w="431800" h="409575">
                <a:moveTo>
                  <a:pt x="159037" y="340997"/>
                </a:moveTo>
                <a:lnTo>
                  <a:pt x="147677" y="340997"/>
                </a:lnTo>
                <a:lnTo>
                  <a:pt x="147677" y="164815"/>
                </a:lnTo>
                <a:lnTo>
                  <a:pt x="159037" y="164815"/>
                </a:lnTo>
                <a:lnTo>
                  <a:pt x="159037" y="340997"/>
                </a:lnTo>
                <a:close/>
              </a:path>
              <a:path w="431800" h="409575">
                <a:moveTo>
                  <a:pt x="193117" y="340997"/>
                </a:moveTo>
                <a:lnTo>
                  <a:pt x="181757" y="340997"/>
                </a:lnTo>
                <a:lnTo>
                  <a:pt x="181757" y="164815"/>
                </a:lnTo>
                <a:lnTo>
                  <a:pt x="193117" y="164815"/>
                </a:lnTo>
                <a:lnTo>
                  <a:pt x="193117" y="340997"/>
                </a:lnTo>
                <a:close/>
              </a:path>
              <a:path w="431800" h="409575">
                <a:moveTo>
                  <a:pt x="249916" y="340997"/>
                </a:moveTo>
                <a:lnTo>
                  <a:pt x="238556" y="340997"/>
                </a:lnTo>
                <a:lnTo>
                  <a:pt x="238556" y="164815"/>
                </a:lnTo>
                <a:lnTo>
                  <a:pt x="249916" y="164815"/>
                </a:lnTo>
                <a:lnTo>
                  <a:pt x="249916" y="340997"/>
                </a:lnTo>
                <a:close/>
              </a:path>
              <a:path w="431800" h="409575">
                <a:moveTo>
                  <a:pt x="283996" y="340997"/>
                </a:moveTo>
                <a:lnTo>
                  <a:pt x="272636" y="340997"/>
                </a:lnTo>
                <a:lnTo>
                  <a:pt x="272636" y="164815"/>
                </a:lnTo>
                <a:lnTo>
                  <a:pt x="283996" y="164815"/>
                </a:lnTo>
                <a:lnTo>
                  <a:pt x="283996" y="340997"/>
                </a:lnTo>
                <a:close/>
              </a:path>
              <a:path w="431800" h="409575">
                <a:moveTo>
                  <a:pt x="340795" y="340997"/>
                </a:moveTo>
                <a:lnTo>
                  <a:pt x="329435" y="340997"/>
                </a:lnTo>
                <a:lnTo>
                  <a:pt x="329435" y="164815"/>
                </a:lnTo>
                <a:lnTo>
                  <a:pt x="340795" y="164815"/>
                </a:lnTo>
                <a:lnTo>
                  <a:pt x="340795" y="340997"/>
                </a:lnTo>
                <a:close/>
              </a:path>
              <a:path w="431800" h="409575">
                <a:moveTo>
                  <a:pt x="374874" y="340997"/>
                </a:moveTo>
                <a:lnTo>
                  <a:pt x="363514" y="340997"/>
                </a:lnTo>
                <a:lnTo>
                  <a:pt x="363514" y="164815"/>
                </a:lnTo>
                <a:lnTo>
                  <a:pt x="374874" y="164815"/>
                </a:lnTo>
                <a:lnTo>
                  <a:pt x="374874" y="340997"/>
                </a:lnTo>
                <a:close/>
              </a:path>
              <a:path w="431800" h="409575">
                <a:moveTo>
                  <a:pt x="431674" y="409197"/>
                </a:moveTo>
                <a:lnTo>
                  <a:pt x="0" y="409197"/>
                </a:lnTo>
                <a:lnTo>
                  <a:pt x="0" y="386583"/>
                </a:lnTo>
                <a:lnTo>
                  <a:pt x="39759" y="358167"/>
                </a:lnTo>
                <a:lnTo>
                  <a:pt x="39759" y="340997"/>
                </a:lnTo>
                <a:lnTo>
                  <a:pt x="391914" y="340997"/>
                </a:lnTo>
                <a:lnTo>
                  <a:pt x="391914" y="352364"/>
                </a:lnTo>
                <a:lnTo>
                  <a:pt x="51119" y="352364"/>
                </a:lnTo>
                <a:lnTo>
                  <a:pt x="51119" y="364015"/>
                </a:lnTo>
                <a:lnTo>
                  <a:pt x="43570" y="369425"/>
                </a:lnTo>
                <a:lnTo>
                  <a:pt x="407664" y="369425"/>
                </a:lnTo>
                <a:lnTo>
                  <a:pt x="423548" y="380781"/>
                </a:lnTo>
                <a:lnTo>
                  <a:pt x="27666" y="380781"/>
                </a:lnTo>
                <a:lnTo>
                  <a:pt x="11359" y="392443"/>
                </a:lnTo>
                <a:lnTo>
                  <a:pt x="11359" y="397830"/>
                </a:lnTo>
                <a:lnTo>
                  <a:pt x="431674" y="397830"/>
                </a:lnTo>
                <a:lnTo>
                  <a:pt x="431674" y="409197"/>
                </a:lnTo>
                <a:close/>
              </a:path>
              <a:path w="431800" h="409575">
                <a:moveTo>
                  <a:pt x="407664" y="369425"/>
                </a:moveTo>
                <a:lnTo>
                  <a:pt x="388103" y="369425"/>
                </a:lnTo>
                <a:lnTo>
                  <a:pt x="380554" y="364015"/>
                </a:lnTo>
                <a:lnTo>
                  <a:pt x="380554" y="352364"/>
                </a:lnTo>
                <a:lnTo>
                  <a:pt x="391914" y="352364"/>
                </a:lnTo>
                <a:lnTo>
                  <a:pt x="391914" y="358167"/>
                </a:lnTo>
                <a:lnTo>
                  <a:pt x="407664" y="369425"/>
                </a:lnTo>
                <a:close/>
              </a:path>
              <a:path w="431800" h="409575">
                <a:moveTo>
                  <a:pt x="431674" y="397830"/>
                </a:moveTo>
                <a:lnTo>
                  <a:pt x="420314" y="397830"/>
                </a:lnTo>
                <a:lnTo>
                  <a:pt x="420314" y="392443"/>
                </a:lnTo>
                <a:lnTo>
                  <a:pt x="404024" y="380781"/>
                </a:lnTo>
                <a:lnTo>
                  <a:pt x="423548" y="380781"/>
                </a:lnTo>
                <a:lnTo>
                  <a:pt x="431666" y="386583"/>
                </a:lnTo>
                <a:lnTo>
                  <a:pt x="431674" y="397830"/>
                </a:lnTo>
                <a:close/>
              </a:path>
            </a:pathLst>
          </a:custGeom>
          <a:solidFill>
            <a:srgbClr val="006C89"/>
          </a:solidFill>
        </p:spPr>
        <p:txBody>
          <a:bodyPr wrap="square" lIns="0" tIns="0" rIns="0" bIns="0" rtlCol="0"/>
          <a:lstStyle/>
          <a:p>
            <a:endParaRPr/>
          </a:p>
        </p:txBody>
      </p:sp>
      <p:sp>
        <p:nvSpPr>
          <p:cNvPr id="8" name="object 8"/>
          <p:cNvSpPr/>
          <p:nvPr/>
        </p:nvSpPr>
        <p:spPr>
          <a:xfrm>
            <a:off x="342900" y="5477608"/>
            <a:ext cx="424815" cy="414655"/>
          </a:xfrm>
          <a:custGeom>
            <a:avLst/>
            <a:gdLst/>
            <a:ahLst/>
            <a:cxnLst/>
            <a:rect l="l" t="t" r="r" b="b"/>
            <a:pathLst>
              <a:path w="424815" h="414654">
                <a:moveTo>
                  <a:pt x="336562" y="404114"/>
                </a:moveTo>
                <a:lnTo>
                  <a:pt x="88023" y="404114"/>
                </a:lnTo>
                <a:lnTo>
                  <a:pt x="88023" y="414477"/>
                </a:lnTo>
                <a:lnTo>
                  <a:pt x="336562" y="414477"/>
                </a:lnTo>
                <a:lnTo>
                  <a:pt x="336562" y="404114"/>
                </a:lnTo>
                <a:close/>
              </a:path>
              <a:path w="424815" h="414654">
                <a:moveTo>
                  <a:pt x="424586" y="246087"/>
                </a:moveTo>
                <a:lnTo>
                  <a:pt x="413194" y="246087"/>
                </a:lnTo>
                <a:lnTo>
                  <a:pt x="413194" y="256451"/>
                </a:lnTo>
                <a:lnTo>
                  <a:pt x="406387" y="265074"/>
                </a:lnTo>
                <a:lnTo>
                  <a:pt x="394373" y="272021"/>
                </a:lnTo>
                <a:lnTo>
                  <a:pt x="378421" y="276669"/>
                </a:lnTo>
                <a:lnTo>
                  <a:pt x="359867" y="278358"/>
                </a:lnTo>
                <a:lnTo>
                  <a:pt x="341299" y="276669"/>
                </a:lnTo>
                <a:lnTo>
                  <a:pt x="325348" y="272021"/>
                </a:lnTo>
                <a:lnTo>
                  <a:pt x="313334" y="265074"/>
                </a:lnTo>
                <a:lnTo>
                  <a:pt x="306527" y="256451"/>
                </a:lnTo>
                <a:lnTo>
                  <a:pt x="413194" y="256451"/>
                </a:lnTo>
                <a:lnTo>
                  <a:pt x="413194" y="246087"/>
                </a:lnTo>
                <a:lnTo>
                  <a:pt x="408584" y="246087"/>
                </a:lnTo>
                <a:lnTo>
                  <a:pt x="397941" y="200837"/>
                </a:lnTo>
                <a:lnTo>
                  <a:pt x="397941" y="246087"/>
                </a:lnTo>
                <a:lnTo>
                  <a:pt x="321779" y="246087"/>
                </a:lnTo>
                <a:lnTo>
                  <a:pt x="359829" y="84302"/>
                </a:lnTo>
                <a:lnTo>
                  <a:pt x="397941" y="246087"/>
                </a:lnTo>
                <a:lnTo>
                  <a:pt x="397941" y="200837"/>
                </a:lnTo>
                <a:lnTo>
                  <a:pt x="370535" y="84302"/>
                </a:lnTo>
                <a:lnTo>
                  <a:pt x="368985" y="77711"/>
                </a:lnTo>
                <a:lnTo>
                  <a:pt x="386016" y="77711"/>
                </a:lnTo>
                <a:lnTo>
                  <a:pt x="388340" y="75387"/>
                </a:lnTo>
                <a:lnTo>
                  <a:pt x="388340" y="69672"/>
                </a:lnTo>
                <a:lnTo>
                  <a:pt x="386016" y="67348"/>
                </a:lnTo>
                <a:lnTo>
                  <a:pt x="232270" y="67348"/>
                </a:lnTo>
                <a:lnTo>
                  <a:pt x="230911" y="62166"/>
                </a:lnTo>
                <a:lnTo>
                  <a:pt x="230378" y="60109"/>
                </a:lnTo>
                <a:lnTo>
                  <a:pt x="224713" y="54444"/>
                </a:lnTo>
                <a:lnTo>
                  <a:pt x="222643" y="53911"/>
                </a:lnTo>
                <a:lnTo>
                  <a:pt x="222643" y="66802"/>
                </a:lnTo>
                <a:lnTo>
                  <a:pt x="222643" y="78257"/>
                </a:lnTo>
                <a:lnTo>
                  <a:pt x="218008" y="82892"/>
                </a:lnTo>
                <a:lnTo>
                  <a:pt x="206565" y="82892"/>
                </a:lnTo>
                <a:lnTo>
                  <a:pt x="201942" y="78257"/>
                </a:lnTo>
                <a:lnTo>
                  <a:pt x="201942" y="66802"/>
                </a:lnTo>
                <a:lnTo>
                  <a:pt x="206565" y="62166"/>
                </a:lnTo>
                <a:lnTo>
                  <a:pt x="218008" y="62166"/>
                </a:lnTo>
                <a:lnTo>
                  <a:pt x="222643" y="66802"/>
                </a:lnTo>
                <a:lnTo>
                  <a:pt x="222643" y="53911"/>
                </a:lnTo>
                <a:lnTo>
                  <a:pt x="217474" y="52539"/>
                </a:lnTo>
                <a:lnTo>
                  <a:pt x="217474" y="2324"/>
                </a:lnTo>
                <a:lnTo>
                  <a:pt x="215150" y="0"/>
                </a:lnTo>
                <a:lnTo>
                  <a:pt x="209435" y="0"/>
                </a:lnTo>
                <a:lnTo>
                  <a:pt x="207111" y="2324"/>
                </a:lnTo>
                <a:lnTo>
                  <a:pt x="207111" y="52539"/>
                </a:lnTo>
                <a:lnTo>
                  <a:pt x="199872" y="54444"/>
                </a:lnTo>
                <a:lnTo>
                  <a:pt x="194208" y="60109"/>
                </a:lnTo>
                <a:lnTo>
                  <a:pt x="192316" y="67348"/>
                </a:lnTo>
                <a:lnTo>
                  <a:pt x="38569" y="67348"/>
                </a:lnTo>
                <a:lnTo>
                  <a:pt x="36245" y="69672"/>
                </a:lnTo>
                <a:lnTo>
                  <a:pt x="36245" y="75387"/>
                </a:lnTo>
                <a:lnTo>
                  <a:pt x="38569" y="77711"/>
                </a:lnTo>
                <a:lnTo>
                  <a:pt x="55600" y="77711"/>
                </a:lnTo>
                <a:lnTo>
                  <a:pt x="16002" y="246087"/>
                </a:lnTo>
                <a:lnTo>
                  <a:pt x="0" y="246087"/>
                </a:lnTo>
                <a:lnTo>
                  <a:pt x="0" y="251269"/>
                </a:lnTo>
                <a:lnTo>
                  <a:pt x="5016" y="265988"/>
                </a:lnTo>
                <a:lnTo>
                  <a:pt x="18757" y="277876"/>
                </a:lnTo>
                <a:lnTo>
                  <a:pt x="39293" y="285826"/>
                </a:lnTo>
                <a:lnTo>
                  <a:pt x="64719" y="288721"/>
                </a:lnTo>
                <a:lnTo>
                  <a:pt x="90144" y="285826"/>
                </a:lnTo>
                <a:lnTo>
                  <a:pt x="109435" y="278358"/>
                </a:lnTo>
                <a:lnTo>
                  <a:pt x="110693" y="277876"/>
                </a:lnTo>
                <a:lnTo>
                  <a:pt x="124434" y="265988"/>
                </a:lnTo>
                <a:lnTo>
                  <a:pt x="127685" y="256451"/>
                </a:lnTo>
                <a:lnTo>
                  <a:pt x="129451" y="251269"/>
                </a:lnTo>
                <a:lnTo>
                  <a:pt x="129451" y="246087"/>
                </a:lnTo>
                <a:lnTo>
                  <a:pt x="118059" y="246087"/>
                </a:lnTo>
                <a:lnTo>
                  <a:pt x="118059" y="256451"/>
                </a:lnTo>
                <a:lnTo>
                  <a:pt x="111252" y="265074"/>
                </a:lnTo>
                <a:lnTo>
                  <a:pt x="99225" y="272021"/>
                </a:lnTo>
                <a:lnTo>
                  <a:pt x="83286" y="276669"/>
                </a:lnTo>
                <a:lnTo>
                  <a:pt x="64719" y="278358"/>
                </a:lnTo>
                <a:lnTo>
                  <a:pt x="46164" y="276669"/>
                </a:lnTo>
                <a:lnTo>
                  <a:pt x="30213" y="272021"/>
                </a:lnTo>
                <a:lnTo>
                  <a:pt x="18199" y="265074"/>
                </a:lnTo>
                <a:lnTo>
                  <a:pt x="11391" y="256451"/>
                </a:lnTo>
                <a:lnTo>
                  <a:pt x="118059" y="256451"/>
                </a:lnTo>
                <a:lnTo>
                  <a:pt x="118059" y="246087"/>
                </a:lnTo>
                <a:lnTo>
                  <a:pt x="113449" y="246087"/>
                </a:lnTo>
                <a:lnTo>
                  <a:pt x="102806" y="200837"/>
                </a:lnTo>
                <a:lnTo>
                  <a:pt x="102806" y="246087"/>
                </a:lnTo>
                <a:lnTo>
                  <a:pt x="26644" y="246087"/>
                </a:lnTo>
                <a:lnTo>
                  <a:pt x="64668" y="84366"/>
                </a:lnTo>
                <a:lnTo>
                  <a:pt x="102806" y="246087"/>
                </a:lnTo>
                <a:lnTo>
                  <a:pt x="102806" y="200837"/>
                </a:lnTo>
                <a:lnTo>
                  <a:pt x="75399" y="84302"/>
                </a:lnTo>
                <a:lnTo>
                  <a:pt x="73850" y="77711"/>
                </a:lnTo>
                <a:lnTo>
                  <a:pt x="192316" y="77711"/>
                </a:lnTo>
                <a:lnTo>
                  <a:pt x="194208" y="84963"/>
                </a:lnTo>
                <a:lnTo>
                  <a:pt x="199872" y="90627"/>
                </a:lnTo>
                <a:lnTo>
                  <a:pt x="207111" y="92519"/>
                </a:lnTo>
                <a:lnTo>
                  <a:pt x="207111" y="378206"/>
                </a:lnTo>
                <a:lnTo>
                  <a:pt x="170865" y="378206"/>
                </a:lnTo>
                <a:lnTo>
                  <a:pt x="162814" y="379831"/>
                </a:lnTo>
                <a:lnTo>
                  <a:pt x="156222" y="384276"/>
                </a:lnTo>
                <a:lnTo>
                  <a:pt x="151790" y="390867"/>
                </a:lnTo>
                <a:lnTo>
                  <a:pt x="150164" y="398932"/>
                </a:lnTo>
                <a:lnTo>
                  <a:pt x="160515" y="398932"/>
                </a:lnTo>
                <a:lnTo>
                  <a:pt x="160515" y="393204"/>
                </a:lnTo>
                <a:lnTo>
                  <a:pt x="165150" y="388569"/>
                </a:lnTo>
                <a:lnTo>
                  <a:pt x="259435" y="388569"/>
                </a:lnTo>
                <a:lnTo>
                  <a:pt x="264071" y="393204"/>
                </a:lnTo>
                <a:lnTo>
                  <a:pt x="264071" y="398932"/>
                </a:lnTo>
                <a:lnTo>
                  <a:pt x="274421" y="398932"/>
                </a:lnTo>
                <a:lnTo>
                  <a:pt x="272796" y="390867"/>
                </a:lnTo>
                <a:lnTo>
                  <a:pt x="271246" y="388569"/>
                </a:lnTo>
                <a:lnTo>
                  <a:pt x="268363" y="384276"/>
                </a:lnTo>
                <a:lnTo>
                  <a:pt x="261772" y="379831"/>
                </a:lnTo>
                <a:lnTo>
                  <a:pt x="253720" y="378206"/>
                </a:lnTo>
                <a:lnTo>
                  <a:pt x="217474" y="378206"/>
                </a:lnTo>
                <a:lnTo>
                  <a:pt x="217474" y="92519"/>
                </a:lnTo>
                <a:lnTo>
                  <a:pt x="224713" y="90627"/>
                </a:lnTo>
                <a:lnTo>
                  <a:pt x="230378" y="84963"/>
                </a:lnTo>
                <a:lnTo>
                  <a:pt x="230911" y="82892"/>
                </a:lnTo>
                <a:lnTo>
                  <a:pt x="232270" y="77711"/>
                </a:lnTo>
                <a:lnTo>
                  <a:pt x="350735" y="77711"/>
                </a:lnTo>
                <a:lnTo>
                  <a:pt x="311137" y="246087"/>
                </a:lnTo>
                <a:lnTo>
                  <a:pt x="295135" y="246087"/>
                </a:lnTo>
                <a:lnTo>
                  <a:pt x="295135" y="251269"/>
                </a:lnTo>
                <a:lnTo>
                  <a:pt x="300151" y="265988"/>
                </a:lnTo>
                <a:lnTo>
                  <a:pt x="313893" y="277876"/>
                </a:lnTo>
                <a:lnTo>
                  <a:pt x="334429" y="285826"/>
                </a:lnTo>
                <a:lnTo>
                  <a:pt x="359867" y="288721"/>
                </a:lnTo>
                <a:lnTo>
                  <a:pt x="385292" y="285826"/>
                </a:lnTo>
                <a:lnTo>
                  <a:pt x="404571" y="278358"/>
                </a:lnTo>
                <a:lnTo>
                  <a:pt x="405828" y="277876"/>
                </a:lnTo>
                <a:lnTo>
                  <a:pt x="419569" y="265988"/>
                </a:lnTo>
                <a:lnTo>
                  <a:pt x="422821" y="256451"/>
                </a:lnTo>
                <a:lnTo>
                  <a:pt x="424586" y="251269"/>
                </a:lnTo>
                <a:lnTo>
                  <a:pt x="424586" y="246087"/>
                </a:lnTo>
                <a:close/>
              </a:path>
            </a:pathLst>
          </a:custGeom>
          <a:solidFill>
            <a:srgbClr val="006C89"/>
          </a:solid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5" dirty="0"/>
              <a:t>2</a:t>
            </a:fld>
            <a:endParaRPr spc="-5" dirty="0"/>
          </a:p>
        </p:txBody>
      </p:sp>
      <p:sp>
        <p:nvSpPr>
          <p:cNvPr id="11" name="TextBox 10">
            <a:extLst>
              <a:ext uri="{FF2B5EF4-FFF2-40B4-BE49-F238E27FC236}">
                <a16:creationId xmlns:a16="http://schemas.microsoft.com/office/drawing/2014/main" id="{0FAA50EF-C5B3-FBB4-92BC-8AC876CF73B7}"/>
              </a:ext>
            </a:extLst>
          </p:cNvPr>
          <p:cNvSpPr txBox="1"/>
          <p:nvPr/>
        </p:nvSpPr>
        <p:spPr>
          <a:xfrm>
            <a:off x="869313" y="3908179"/>
            <a:ext cx="5424731" cy="1415772"/>
          </a:xfrm>
          <a:prstGeom prst="rect">
            <a:avLst/>
          </a:prstGeom>
          <a:noFill/>
        </p:spPr>
        <p:txBody>
          <a:bodyPr wrap="square" rtlCol="0">
            <a:spAutoFit/>
          </a:bodyPr>
          <a:lstStyle/>
          <a:p>
            <a:r>
              <a:rPr lang="en-US" sz="1200" dirty="0">
                <a:latin typeface="Franklin Gothic Book" panose="020B0503020102020204" pitchFamily="34" charset="0"/>
              </a:rPr>
              <a:t>Secure 2.0 – Includes around 100 retirement specific plan provisions</a:t>
            </a:r>
          </a:p>
          <a:p>
            <a:endParaRPr lang="en-US" sz="1200" dirty="0">
              <a:latin typeface="Franklin Gothic Book" panose="020B0503020102020204" pitchFamily="34" charset="0"/>
            </a:endParaRPr>
          </a:p>
          <a:p>
            <a:pPr marL="171450" indent="-171450">
              <a:lnSpc>
                <a:spcPts val="1200"/>
              </a:lnSpc>
              <a:buFont typeface="Arial" panose="020B0604020202020204" pitchFamily="34" charset="0"/>
              <a:buChar char="•"/>
            </a:pPr>
            <a:r>
              <a:rPr lang="en-US" sz="1200" dirty="0">
                <a:latin typeface="Franklin Gothic Book" panose="020B0503020102020204" pitchFamily="34" charset="0"/>
              </a:rPr>
              <a:t>Varying effective dates</a:t>
            </a:r>
          </a:p>
          <a:p>
            <a:pPr marL="171450" indent="-171450">
              <a:lnSpc>
                <a:spcPts val="1200"/>
              </a:lnSpc>
              <a:buFont typeface="Arial" panose="020B0604020202020204" pitchFamily="34" charset="0"/>
              <a:buChar char="•"/>
            </a:pPr>
            <a:endParaRPr lang="en-US" sz="1200" dirty="0">
              <a:latin typeface="Franklin Gothic Book" panose="020B0503020102020204" pitchFamily="34" charset="0"/>
            </a:endParaRPr>
          </a:p>
          <a:p>
            <a:pPr marL="171450" indent="-171450">
              <a:lnSpc>
                <a:spcPts val="1200"/>
              </a:lnSpc>
              <a:buFont typeface="Arial" panose="020B0604020202020204" pitchFamily="34" charset="0"/>
              <a:buChar char="•"/>
            </a:pPr>
            <a:r>
              <a:rPr lang="en-US" sz="1200" dirty="0">
                <a:latin typeface="Franklin Gothic Book" panose="020B0503020102020204" pitchFamily="34" charset="0"/>
              </a:rPr>
              <a:t>Includes few required provisions</a:t>
            </a:r>
          </a:p>
          <a:p>
            <a:pPr marL="171450" indent="-171450">
              <a:lnSpc>
                <a:spcPts val="1200"/>
              </a:lnSpc>
              <a:buFont typeface="Arial" panose="020B0604020202020204" pitchFamily="34" charset="0"/>
              <a:buChar char="•"/>
            </a:pPr>
            <a:endParaRPr lang="en-US" sz="1200" dirty="0">
              <a:latin typeface="Franklin Gothic Book" panose="020B0503020102020204" pitchFamily="34" charset="0"/>
            </a:endParaRPr>
          </a:p>
          <a:p>
            <a:pPr marL="171450" indent="-171450">
              <a:lnSpc>
                <a:spcPts val="1200"/>
              </a:lnSpc>
              <a:buFont typeface="Arial" panose="020B0604020202020204" pitchFamily="34" charset="0"/>
              <a:buChar char="•"/>
            </a:pPr>
            <a:r>
              <a:rPr lang="en-US" sz="1200" dirty="0">
                <a:latin typeface="Franklin Gothic Book" panose="020B0503020102020204" pitchFamily="34" charset="0"/>
              </a:rPr>
              <a:t>Many provisions are optional</a:t>
            </a:r>
          </a:p>
          <a:p>
            <a:endParaRPr lang="en-US" sz="1200" dirty="0"/>
          </a:p>
        </p:txBody>
      </p:sp>
      <p:sp>
        <p:nvSpPr>
          <p:cNvPr id="12" name="object 6">
            <a:extLst>
              <a:ext uri="{FF2B5EF4-FFF2-40B4-BE49-F238E27FC236}">
                <a16:creationId xmlns:a16="http://schemas.microsoft.com/office/drawing/2014/main" id="{20173F46-AD44-C84C-04F7-8439BBCC5F0B}"/>
              </a:ext>
            </a:extLst>
          </p:cNvPr>
          <p:cNvSpPr/>
          <p:nvPr/>
        </p:nvSpPr>
        <p:spPr>
          <a:xfrm>
            <a:off x="384810" y="3960934"/>
            <a:ext cx="340995" cy="428625"/>
          </a:xfrm>
          <a:custGeom>
            <a:avLst/>
            <a:gdLst/>
            <a:ahLst/>
            <a:cxnLst/>
            <a:rect l="l" t="t" r="r" b="b"/>
            <a:pathLst>
              <a:path w="340994" h="428625">
                <a:moveTo>
                  <a:pt x="176072" y="348094"/>
                </a:moveTo>
                <a:lnTo>
                  <a:pt x="56794" y="348094"/>
                </a:lnTo>
                <a:lnTo>
                  <a:pt x="56794" y="358800"/>
                </a:lnTo>
                <a:lnTo>
                  <a:pt x="176072" y="358800"/>
                </a:lnTo>
                <a:lnTo>
                  <a:pt x="176072" y="348094"/>
                </a:lnTo>
                <a:close/>
              </a:path>
              <a:path w="340994" h="428625">
                <a:moveTo>
                  <a:pt x="176072" y="283845"/>
                </a:moveTo>
                <a:lnTo>
                  <a:pt x="56794" y="283845"/>
                </a:lnTo>
                <a:lnTo>
                  <a:pt x="56794" y="294551"/>
                </a:lnTo>
                <a:lnTo>
                  <a:pt x="176072" y="294551"/>
                </a:lnTo>
                <a:lnTo>
                  <a:pt x="176072" y="283845"/>
                </a:lnTo>
                <a:close/>
              </a:path>
              <a:path w="340994" h="428625">
                <a:moveTo>
                  <a:pt x="176072" y="219608"/>
                </a:moveTo>
                <a:lnTo>
                  <a:pt x="56794" y="219608"/>
                </a:lnTo>
                <a:lnTo>
                  <a:pt x="56794" y="230314"/>
                </a:lnTo>
                <a:lnTo>
                  <a:pt x="176072" y="230314"/>
                </a:lnTo>
                <a:lnTo>
                  <a:pt x="176072" y="219608"/>
                </a:lnTo>
                <a:close/>
              </a:path>
              <a:path w="340994" h="428625">
                <a:moveTo>
                  <a:pt x="176072" y="155346"/>
                </a:moveTo>
                <a:lnTo>
                  <a:pt x="56794" y="155346"/>
                </a:lnTo>
                <a:lnTo>
                  <a:pt x="56794" y="166052"/>
                </a:lnTo>
                <a:lnTo>
                  <a:pt x="176072" y="166052"/>
                </a:lnTo>
                <a:lnTo>
                  <a:pt x="176072" y="155346"/>
                </a:lnTo>
                <a:close/>
              </a:path>
              <a:path w="340994" h="428625">
                <a:moveTo>
                  <a:pt x="190271" y="45618"/>
                </a:moveTo>
                <a:lnTo>
                  <a:pt x="188836" y="38417"/>
                </a:lnTo>
                <a:lnTo>
                  <a:pt x="188252" y="37579"/>
                </a:lnTo>
                <a:lnTo>
                  <a:pt x="184721" y="32486"/>
                </a:lnTo>
                <a:lnTo>
                  <a:pt x="178993" y="28740"/>
                </a:lnTo>
                <a:lnTo>
                  <a:pt x="178993" y="41211"/>
                </a:lnTo>
                <a:lnTo>
                  <a:pt x="178968" y="49949"/>
                </a:lnTo>
                <a:lnTo>
                  <a:pt x="175209" y="53594"/>
                </a:lnTo>
                <a:lnTo>
                  <a:pt x="165785" y="53695"/>
                </a:lnTo>
                <a:lnTo>
                  <a:pt x="161937" y="50139"/>
                </a:lnTo>
                <a:lnTo>
                  <a:pt x="161899" y="41211"/>
                </a:lnTo>
                <a:lnTo>
                  <a:pt x="165595" y="37630"/>
                </a:lnTo>
                <a:lnTo>
                  <a:pt x="170307" y="37579"/>
                </a:lnTo>
                <a:lnTo>
                  <a:pt x="175348" y="37655"/>
                </a:lnTo>
                <a:lnTo>
                  <a:pt x="178993" y="41211"/>
                </a:lnTo>
                <a:lnTo>
                  <a:pt x="178993" y="28740"/>
                </a:lnTo>
                <a:lnTo>
                  <a:pt x="178562" y="28448"/>
                </a:lnTo>
                <a:lnTo>
                  <a:pt x="170967" y="26873"/>
                </a:lnTo>
                <a:lnTo>
                  <a:pt x="170395" y="26873"/>
                </a:lnTo>
                <a:lnTo>
                  <a:pt x="162661" y="28346"/>
                </a:lnTo>
                <a:lnTo>
                  <a:pt x="156337" y="32359"/>
                </a:lnTo>
                <a:lnTo>
                  <a:pt x="152082" y="38315"/>
                </a:lnTo>
                <a:lnTo>
                  <a:pt x="150520" y="45618"/>
                </a:lnTo>
                <a:lnTo>
                  <a:pt x="152082" y="52908"/>
                </a:lnTo>
                <a:lnTo>
                  <a:pt x="156337" y="58864"/>
                </a:lnTo>
                <a:lnTo>
                  <a:pt x="162661" y="62877"/>
                </a:lnTo>
                <a:lnTo>
                  <a:pt x="170395" y="64350"/>
                </a:lnTo>
                <a:lnTo>
                  <a:pt x="178130" y="62877"/>
                </a:lnTo>
                <a:lnTo>
                  <a:pt x="184454" y="58864"/>
                </a:lnTo>
                <a:lnTo>
                  <a:pt x="188150" y="53695"/>
                </a:lnTo>
                <a:lnTo>
                  <a:pt x="188709" y="52908"/>
                </a:lnTo>
                <a:lnTo>
                  <a:pt x="190271" y="45618"/>
                </a:lnTo>
                <a:close/>
              </a:path>
              <a:path w="340994" h="428625">
                <a:moveTo>
                  <a:pt x="283743" y="335813"/>
                </a:moveTo>
                <a:lnTo>
                  <a:pt x="275717" y="328244"/>
                </a:lnTo>
                <a:lnTo>
                  <a:pt x="234289" y="367296"/>
                </a:lnTo>
                <a:lnTo>
                  <a:pt x="215582" y="349656"/>
                </a:lnTo>
                <a:lnTo>
                  <a:pt x="207556" y="357238"/>
                </a:lnTo>
                <a:lnTo>
                  <a:pt x="234289" y="382435"/>
                </a:lnTo>
                <a:lnTo>
                  <a:pt x="283743" y="335813"/>
                </a:lnTo>
                <a:close/>
              </a:path>
              <a:path w="340994" h="428625">
                <a:moveTo>
                  <a:pt x="283743" y="271576"/>
                </a:moveTo>
                <a:lnTo>
                  <a:pt x="275717" y="264007"/>
                </a:lnTo>
                <a:lnTo>
                  <a:pt x="234289" y="303047"/>
                </a:lnTo>
                <a:lnTo>
                  <a:pt x="215582" y="285419"/>
                </a:lnTo>
                <a:lnTo>
                  <a:pt x="207556" y="292989"/>
                </a:lnTo>
                <a:lnTo>
                  <a:pt x="234289" y="318185"/>
                </a:lnTo>
                <a:lnTo>
                  <a:pt x="283743" y="271576"/>
                </a:lnTo>
                <a:close/>
              </a:path>
              <a:path w="340994" h="428625">
                <a:moveTo>
                  <a:pt x="283743" y="207327"/>
                </a:moveTo>
                <a:lnTo>
                  <a:pt x="275717" y="199758"/>
                </a:lnTo>
                <a:lnTo>
                  <a:pt x="234289" y="238798"/>
                </a:lnTo>
                <a:lnTo>
                  <a:pt x="215582" y="221170"/>
                </a:lnTo>
                <a:lnTo>
                  <a:pt x="207556" y="228739"/>
                </a:lnTo>
                <a:lnTo>
                  <a:pt x="234289" y="253949"/>
                </a:lnTo>
                <a:lnTo>
                  <a:pt x="283743" y="207327"/>
                </a:lnTo>
                <a:close/>
              </a:path>
              <a:path w="340994" h="428625">
                <a:moveTo>
                  <a:pt x="283743" y="143078"/>
                </a:moveTo>
                <a:lnTo>
                  <a:pt x="275717" y="135509"/>
                </a:lnTo>
                <a:lnTo>
                  <a:pt x="234289" y="174548"/>
                </a:lnTo>
                <a:lnTo>
                  <a:pt x="215582" y="156921"/>
                </a:lnTo>
                <a:lnTo>
                  <a:pt x="207556" y="164490"/>
                </a:lnTo>
                <a:lnTo>
                  <a:pt x="234289" y="189687"/>
                </a:lnTo>
                <a:lnTo>
                  <a:pt x="283743" y="143078"/>
                </a:lnTo>
                <a:close/>
              </a:path>
              <a:path w="340994" h="428625">
                <a:moveTo>
                  <a:pt x="340791" y="58889"/>
                </a:moveTo>
                <a:lnTo>
                  <a:pt x="339013" y="50546"/>
                </a:lnTo>
                <a:lnTo>
                  <a:pt x="334137" y="43751"/>
                </a:lnTo>
                <a:lnTo>
                  <a:pt x="329438" y="40767"/>
                </a:lnTo>
                <a:lnTo>
                  <a:pt x="329438" y="52971"/>
                </a:lnTo>
                <a:lnTo>
                  <a:pt x="329438" y="412902"/>
                </a:lnTo>
                <a:lnTo>
                  <a:pt x="324358" y="417690"/>
                </a:lnTo>
                <a:lnTo>
                  <a:pt x="16446" y="417690"/>
                </a:lnTo>
                <a:lnTo>
                  <a:pt x="11366" y="412902"/>
                </a:lnTo>
                <a:lnTo>
                  <a:pt x="11366" y="52971"/>
                </a:lnTo>
                <a:lnTo>
                  <a:pt x="16446" y="48183"/>
                </a:lnTo>
                <a:lnTo>
                  <a:pt x="85204" y="48183"/>
                </a:lnTo>
                <a:lnTo>
                  <a:pt x="85204" y="101828"/>
                </a:lnTo>
                <a:lnTo>
                  <a:pt x="255600" y="101828"/>
                </a:lnTo>
                <a:lnTo>
                  <a:pt x="255600" y="91122"/>
                </a:lnTo>
                <a:lnTo>
                  <a:pt x="255600" y="48183"/>
                </a:lnTo>
                <a:lnTo>
                  <a:pt x="324358" y="48183"/>
                </a:lnTo>
                <a:lnTo>
                  <a:pt x="329438" y="52971"/>
                </a:lnTo>
                <a:lnTo>
                  <a:pt x="329438" y="40767"/>
                </a:lnTo>
                <a:lnTo>
                  <a:pt x="326923" y="39154"/>
                </a:lnTo>
                <a:lnTo>
                  <a:pt x="318071" y="37477"/>
                </a:lnTo>
                <a:lnTo>
                  <a:pt x="244233" y="37477"/>
                </a:lnTo>
                <a:lnTo>
                  <a:pt x="244233" y="48183"/>
                </a:lnTo>
                <a:lnTo>
                  <a:pt x="244233" y="91122"/>
                </a:lnTo>
                <a:lnTo>
                  <a:pt x="96558" y="91122"/>
                </a:lnTo>
                <a:lnTo>
                  <a:pt x="96558" y="48183"/>
                </a:lnTo>
                <a:lnTo>
                  <a:pt x="119278" y="48183"/>
                </a:lnTo>
                <a:lnTo>
                  <a:pt x="119278" y="17894"/>
                </a:lnTo>
                <a:lnTo>
                  <a:pt x="126911" y="10706"/>
                </a:lnTo>
                <a:lnTo>
                  <a:pt x="213893" y="10706"/>
                </a:lnTo>
                <a:lnTo>
                  <a:pt x="221513" y="17894"/>
                </a:lnTo>
                <a:lnTo>
                  <a:pt x="221513" y="48183"/>
                </a:lnTo>
                <a:lnTo>
                  <a:pt x="244233" y="48183"/>
                </a:lnTo>
                <a:lnTo>
                  <a:pt x="244233" y="37477"/>
                </a:lnTo>
                <a:lnTo>
                  <a:pt x="232879" y="37477"/>
                </a:lnTo>
                <a:lnTo>
                  <a:pt x="232879" y="26771"/>
                </a:lnTo>
                <a:lnTo>
                  <a:pt x="204482" y="0"/>
                </a:lnTo>
                <a:lnTo>
                  <a:pt x="136321" y="0"/>
                </a:lnTo>
                <a:lnTo>
                  <a:pt x="125272" y="2108"/>
                </a:lnTo>
                <a:lnTo>
                  <a:pt x="116243" y="7848"/>
                </a:lnTo>
                <a:lnTo>
                  <a:pt x="110159" y="16357"/>
                </a:lnTo>
                <a:lnTo>
                  <a:pt x="107924" y="26771"/>
                </a:lnTo>
                <a:lnTo>
                  <a:pt x="107924" y="37477"/>
                </a:lnTo>
                <a:lnTo>
                  <a:pt x="22720" y="37477"/>
                </a:lnTo>
                <a:lnTo>
                  <a:pt x="13881" y="39154"/>
                </a:lnTo>
                <a:lnTo>
                  <a:pt x="6654" y="43751"/>
                </a:lnTo>
                <a:lnTo>
                  <a:pt x="1790" y="50546"/>
                </a:lnTo>
                <a:lnTo>
                  <a:pt x="0" y="58889"/>
                </a:lnTo>
                <a:lnTo>
                  <a:pt x="0" y="406984"/>
                </a:lnTo>
                <a:lnTo>
                  <a:pt x="1790" y="415315"/>
                </a:lnTo>
                <a:lnTo>
                  <a:pt x="6654" y="422122"/>
                </a:lnTo>
                <a:lnTo>
                  <a:pt x="13881" y="426720"/>
                </a:lnTo>
                <a:lnTo>
                  <a:pt x="22720" y="428396"/>
                </a:lnTo>
                <a:lnTo>
                  <a:pt x="318071" y="428396"/>
                </a:lnTo>
                <a:lnTo>
                  <a:pt x="326923" y="426720"/>
                </a:lnTo>
                <a:lnTo>
                  <a:pt x="334137" y="422122"/>
                </a:lnTo>
                <a:lnTo>
                  <a:pt x="337312" y="417690"/>
                </a:lnTo>
                <a:lnTo>
                  <a:pt x="339013" y="415315"/>
                </a:lnTo>
                <a:lnTo>
                  <a:pt x="340791" y="406984"/>
                </a:lnTo>
                <a:lnTo>
                  <a:pt x="340791" y="58889"/>
                </a:lnTo>
                <a:close/>
              </a:path>
            </a:pathLst>
          </a:custGeom>
          <a:solidFill>
            <a:srgbClr val="006C89"/>
          </a:solidFill>
        </p:spPr>
        <p:txBody>
          <a:bodyPr wrap="square" lIns="0" tIns="0" rIns="0" bIns="0" rtlCol="0"/>
          <a:lstStyle/>
          <a:p>
            <a:endParaRPr/>
          </a:p>
        </p:txBody>
      </p:sp>
      <p:sp>
        <p:nvSpPr>
          <p:cNvPr id="13" name="TextBox 12">
            <a:extLst>
              <a:ext uri="{FF2B5EF4-FFF2-40B4-BE49-F238E27FC236}">
                <a16:creationId xmlns:a16="http://schemas.microsoft.com/office/drawing/2014/main" id="{9F7D8472-58DB-297A-CD89-96459372A6C7}"/>
              </a:ext>
            </a:extLst>
          </p:cNvPr>
          <p:cNvSpPr txBox="1"/>
          <p:nvPr/>
        </p:nvSpPr>
        <p:spPr>
          <a:xfrm>
            <a:off x="6207546" y="2966584"/>
            <a:ext cx="2156882" cy="1169551"/>
          </a:xfrm>
          <a:prstGeom prst="rect">
            <a:avLst/>
          </a:prstGeom>
          <a:noFill/>
        </p:spPr>
        <p:txBody>
          <a:bodyPr wrap="square">
            <a:spAutoFit/>
          </a:bodyPr>
          <a:lstStyle/>
          <a:p>
            <a:pPr algn="ctr"/>
            <a:r>
              <a:rPr lang="en-US" sz="1400" dirty="0">
                <a:solidFill>
                  <a:srgbClr val="006D8A"/>
                </a:solidFill>
                <a:latin typeface="Franklin Gothic Book" panose="020B0503020102020204" pitchFamily="34" charset="0"/>
              </a:rPr>
              <a:t>VBA is working with ERISA Counsel and Voya to determine available options for the SBA Master Trust</a:t>
            </a:r>
          </a:p>
        </p:txBody>
      </p:sp>
      <p:sp>
        <p:nvSpPr>
          <p:cNvPr id="15" name="Rectangle 14">
            <a:extLst>
              <a:ext uri="{FF2B5EF4-FFF2-40B4-BE49-F238E27FC236}">
                <a16:creationId xmlns:a16="http://schemas.microsoft.com/office/drawing/2014/main" id="{AEDA7B18-B201-E36F-2CA7-28C4F5B8DF4B}"/>
              </a:ext>
            </a:extLst>
          </p:cNvPr>
          <p:cNvSpPr/>
          <p:nvPr/>
        </p:nvSpPr>
        <p:spPr>
          <a:xfrm>
            <a:off x="6039251" y="2831489"/>
            <a:ext cx="2493471" cy="1439740"/>
          </a:xfrm>
          <a:prstGeom prst="rect">
            <a:avLst/>
          </a:prstGeom>
          <a:noFill/>
          <a:ln w="12700">
            <a:solidFill>
              <a:srgbClr val="006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6138-F45D-9420-4B81-F5CDBB4D214C}"/>
              </a:ext>
            </a:extLst>
          </p:cNvPr>
          <p:cNvSpPr>
            <a:spLocks noGrp="1"/>
          </p:cNvSpPr>
          <p:nvPr>
            <p:ph type="title"/>
          </p:nvPr>
        </p:nvSpPr>
        <p:spPr>
          <a:xfrm>
            <a:off x="838200" y="457200"/>
            <a:ext cx="8122287" cy="338554"/>
          </a:xfrm>
        </p:spPr>
        <p:txBody>
          <a:bodyPr/>
          <a:lstStyle/>
          <a:p>
            <a:r>
              <a:rPr lang="en-US" dirty="0"/>
              <a:t>Increase in RMD Age – Required Change 2023</a:t>
            </a:r>
          </a:p>
        </p:txBody>
      </p:sp>
      <p:sp>
        <p:nvSpPr>
          <p:cNvPr id="3" name="Text Placeholder 2">
            <a:extLst>
              <a:ext uri="{FF2B5EF4-FFF2-40B4-BE49-F238E27FC236}">
                <a16:creationId xmlns:a16="http://schemas.microsoft.com/office/drawing/2014/main" id="{FF857936-24CB-6214-EDDE-00031ABDCEC7}"/>
              </a:ext>
            </a:extLst>
          </p:cNvPr>
          <p:cNvSpPr>
            <a:spLocks noGrp="1"/>
          </p:cNvSpPr>
          <p:nvPr>
            <p:ph type="body" idx="1"/>
          </p:nvPr>
        </p:nvSpPr>
        <p:spPr>
          <a:xfrm>
            <a:off x="4160079" y="2354643"/>
            <a:ext cx="4572000" cy="923330"/>
          </a:xfrm>
        </p:spPr>
        <p:txBody>
          <a:bodyPr/>
          <a:lstStyle/>
          <a:p>
            <a:pPr marL="252729" marR="761365" indent="-172720">
              <a:lnSpc>
                <a:spcPct val="100000"/>
              </a:lnSpc>
              <a:spcBef>
                <a:spcPts val="5"/>
              </a:spcBef>
              <a:buFont typeface="Arial"/>
              <a:buChar char="•"/>
              <a:tabLst>
                <a:tab pos="253365" algn="l"/>
              </a:tabLst>
            </a:pPr>
            <a:r>
              <a:rPr lang="en-US" sz="1200" dirty="0">
                <a:solidFill>
                  <a:srgbClr val="404040"/>
                </a:solidFill>
                <a:latin typeface="Franklin Gothic Book"/>
                <a:cs typeface="Franklin Gothic Book"/>
              </a:rPr>
              <a:t>Age 73</a:t>
            </a:r>
            <a:r>
              <a:rPr lang="en-US" sz="1200" spc="-1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for</a:t>
            </a:r>
            <a:r>
              <a:rPr lang="en-US" sz="1200" spc="-1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a person who</a:t>
            </a:r>
            <a:r>
              <a:rPr lang="en-US" sz="1200" spc="-1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attains age</a:t>
            </a:r>
            <a:r>
              <a:rPr lang="en-US" sz="1200" spc="-1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72</a:t>
            </a:r>
            <a:r>
              <a:rPr lang="en-US" sz="1200" spc="10"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after</a:t>
            </a:r>
            <a:r>
              <a:rPr lang="en-US" sz="1200" spc="-20"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December</a:t>
            </a:r>
            <a:r>
              <a:rPr lang="en-US" sz="1200" spc="-1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31,</a:t>
            </a:r>
            <a:r>
              <a:rPr lang="en-US" sz="1200" spc="-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2022, and</a:t>
            </a:r>
            <a:r>
              <a:rPr lang="en-US" sz="1200" spc="-1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age 73 </a:t>
            </a:r>
            <a:r>
              <a:rPr lang="en-US" sz="1200" spc="-10" dirty="0">
                <a:solidFill>
                  <a:srgbClr val="404040"/>
                </a:solidFill>
                <a:latin typeface="Franklin Gothic Book"/>
                <a:cs typeface="Franklin Gothic Book"/>
              </a:rPr>
              <a:t>before </a:t>
            </a:r>
            <a:r>
              <a:rPr lang="en-US" sz="1200" dirty="0">
                <a:solidFill>
                  <a:srgbClr val="404040"/>
                </a:solidFill>
                <a:latin typeface="Franklin Gothic Book"/>
                <a:cs typeface="Franklin Gothic Book"/>
              </a:rPr>
              <a:t>January 1, </a:t>
            </a:r>
            <a:r>
              <a:rPr lang="en-US" sz="1200" spc="-10" dirty="0">
                <a:solidFill>
                  <a:srgbClr val="404040"/>
                </a:solidFill>
                <a:latin typeface="Franklin Gothic Book"/>
                <a:cs typeface="Franklin Gothic Book"/>
              </a:rPr>
              <a:t>2033.</a:t>
            </a:r>
            <a:endParaRPr lang="en-US" sz="1200" dirty="0">
              <a:latin typeface="Franklin Gothic Book"/>
              <a:cs typeface="Franklin Gothic Book"/>
            </a:endParaRPr>
          </a:p>
          <a:p>
            <a:pPr marL="252729" indent="-173355">
              <a:lnSpc>
                <a:spcPct val="100000"/>
              </a:lnSpc>
              <a:buFont typeface="Arial"/>
              <a:buChar char="•"/>
              <a:tabLst>
                <a:tab pos="253365" algn="l"/>
              </a:tabLst>
            </a:pPr>
            <a:r>
              <a:rPr lang="en-US" sz="1200" dirty="0">
                <a:solidFill>
                  <a:srgbClr val="404040"/>
                </a:solidFill>
                <a:latin typeface="Franklin Gothic Book"/>
                <a:cs typeface="Franklin Gothic Book"/>
              </a:rPr>
              <a:t>Age 75</a:t>
            </a:r>
            <a:r>
              <a:rPr lang="en-US" sz="1200" spc="-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for</a:t>
            </a:r>
            <a:r>
              <a:rPr lang="en-US" sz="1200" spc="-20"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an individual</a:t>
            </a:r>
            <a:r>
              <a:rPr lang="en-US" sz="1200" spc="-30"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who</a:t>
            </a:r>
            <a:r>
              <a:rPr lang="en-US" sz="1200" spc="-1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attains age</a:t>
            </a:r>
            <a:r>
              <a:rPr lang="en-US" sz="1200" spc="-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74</a:t>
            </a:r>
            <a:r>
              <a:rPr lang="en-US" sz="1200" spc="-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after</a:t>
            </a:r>
            <a:r>
              <a:rPr lang="en-US" sz="1200" spc="-1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December</a:t>
            </a:r>
            <a:r>
              <a:rPr lang="en-US" sz="1200" spc="-20"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31, </a:t>
            </a:r>
            <a:r>
              <a:rPr lang="en-US" sz="1200" spc="-10" dirty="0">
                <a:solidFill>
                  <a:srgbClr val="404040"/>
                </a:solidFill>
                <a:latin typeface="Franklin Gothic Book"/>
                <a:cs typeface="Franklin Gothic Book"/>
              </a:rPr>
              <a:t>2032.</a:t>
            </a:r>
          </a:p>
        </p:txBody>
      </p:sp>
      <p:sp>
        <p:nvSpPr>
          <p:cNvPr id="5" name="TextBox 4">
            <a:extLst>
              <a:ext uri="{FF2B5EF4-FFF2-40B4-BE49-F238E27FC236}">
                <a16:creationId xmlns:a16="http://schemas.microsoft.com/office/drawing/2014/main" id="{48ED0BBF-72A4-5C9B-097F-F5722E5D1CAF}"/>
              </a:ext>
            </a:extLst>
          </p:cNvPr>
          <p:cNvSpPr txBox="1"/>
          <p:nvPr/>
        </p:nvSpPr>
        <p:spPr>
          <a:xfrm>
            <a:off x="381000" y="4419306"/>
            <a:ext cx="8153400" cy="1169551"/>
          </a:xfrm>
          <a:prstGeom prst="rect">
            <a:avLst/>
          </a:prstGeom>
          <a:noFill/>
        </p:spPr>
        <p:txBody>
          <a:bodyPr wrap="square" rtlCol="0">
            <a:spAutoFit/>
          </a:bodyPr>
          <a:lstStyle/>
          <a:p>
            <a:r>
              <a:rPr lang="en-US" sz="2000" dirty="0">
                <a:solidFill>
                  <a:srgbClr val="006D8A"/>
                </a:solidFill>
                <a:latin typeface="Franklin Gothic Medium" panose="020B0603020102020204" pitchFamily="34" charset="0"/>
              </a:rPr>
              <a:t>Considerations:</a:t>
            </a:r>
          </a:p>
          <a:p>
            <a:endParaRPr lang="en-US" sz="1400" dirty="0">
              <a:solidFill>
                <a:srgbClr val="006D8A"/>
              </a:solidFill>
              <a:latin typeface="Franklin Gothic Medium" panose="020B06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No action required from Plan Sponsor  </a:t>
            </a:r>
          </a:p>
          <a:p>
            <a:endParaRPr lang="en-US" sz="1200" dirty="0">
              <a:latin typeface="Franklin Gothic Book" panose="020B05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Voya processes all Required Minimum Distributions and the recordkeeping system is updated to reflect the change</a:t>
            </a:r>
          </a:p>
        </p:txBody>
      </p:sp>
      <p:sp>
        <p:nvSpPr>
          <p:cNvPr id="7" name="Rectangle 6">
            <a:extLst>
              <a:ext uri="{FF2B5EF4-FFF2-40B4-BE49-F238E27FC236}">
                <a16:creationId xmlns:a16="http://schemas.microsoft.com/office/drawing/2014/main" id="{6A376F13-0A5A-6A70-8332-9A9F6F807842}"/>
              </a:ext>
            </a:extLst>
          </p:cNvPr>
          <p:cNvSpPr/>
          <p:nvPr/>
        </p:nvSpPr>
        <p:spPr>
          <a:xfrm>
            <a:off x="914400" y="2156386"/>
            <a:ext cx="7965831" cy="2058628"/>
          </a:xfrm>
          <a:prstGeom prst="rect">
            <a:avLst/>
          </a:prstGeom>
          <a:noFill/>
          <a:ln w="12700">
            <a:solidFill>
              <a:srgbClr val="006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12E1053-0564-E310-F8AD-BB89ED65A579}"/>
              </a:ext>
            </a:extLst>
          </p:cNvPr>
          <p:cNvSpPr/>
          <p:nvPr/>
        </p:nvSpPr>
        <p:spPr>
          <a:xfrm>
            <a:off x="-10258" y="1773796"/>
            <a:ext cx="298068" cy="1557349"/>
          </a:xfrm>
          <a:prstGeom prst="rect">
            <a:avLst/>
          </a:prstGeom>
          <a:solidFill>
            <a:srgbClr val="006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EA84AD04-B326-1472-BFB3-E04BDA9C6260}"/>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11951"/>
          <a:stretch/>
        </p:blipFill>
        <p:spPr>
          <a:xfrm>
            <a:off x="169549" y="1461492"/>
            <a:ext cx="3842379" cy="2181958"/>
          </a:xfrm>
          <a:prstGeom prst="rect">
            <a:avLst/>
          </a:prstGeom>
        </p:spPr>
      </p:pic>
      <p:sp>
        <p:nvSpPr>
          <p:cNvPr id="6" name="TextBox 5">
            <a:extLst>
              <a:ext uri="{FF2B5EF4-FFF2-40B4-BE49-F238E27FC236}">
                <a16:creationId xmlns:a16="http://schemas.microsoft.com/office/drawing/2014/main" id="{68BF532E-F7F3-D527-4C58-B50D585CDE04}"/>
              </a:ext>
            </a:extLst>
          </p:cNvPr>
          <p:cNvSpPr txBox="1"/>
          <p:nvPr/>
        </p:nvSpPr>
        <p:spPr>
          <a:xfrm>
            <a:off x="892420" y="3671292"/>
            <a:ext cx="8122287" cy="461665"/>
          </a:xfrm>
          <a:prstGeom prst="rect">
            <a:avLst/>
          </a:prstGeom>
          <a:noFill/>
        </p:spPr>
        <p:txBody>
          <a:bodyPr wrap="square">
            <a:spAutoFit/>
          </a:bodyPr>
          <a:lstStyle/>
          <a:p>
            <a:pPr marL="80010" marR="317500">
              <a:lnSpc>
                <a:spcPct val="100000"/>
              </a:lnSpc>
            </a:pPr>
            <a:r>
              <a:rPr lang="en-US" sz="1200" i="1" dirty="0">
                <a:solidFill>
                  <a:srgbClr val="006D8A"/>
                </a:solidFill>
                <a:latin typeface="Franklin Gothic Book"/>
                <a:cs typeface="Franklin Gothic Book"/>
              </a:rPr>
              <a:t>[Anyone</a:t>
            </a:r>
            <a:r>
              <a:rPr lang="en-US" sz="1200" i="1" spc="-3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who</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turns</a:t>
            </a:r>
            <a:r>
              <a:rPr lang="en-US" sz="1200" i="1" spc="-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72</a:t>
            </a:r>
            <a:r>
              <a:rPr lang="en-US" sz="1200" i="1" spc="-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in</a:t>
            </a:r>
            <a:r>
              <a:rPr lang="en-US" sz="1200" i="1" spc="-1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2023</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is</a:t>
            </a:r>
            <a:r>
              <a:rPr lang="en-US" sz="1200" i="1" spc="-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not</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required</a:t>
            </a:r>
            <a:r>
              <a:rPr lang="en-US" sz="1200" i="1" spc="-1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to</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take</a:t>
            </a:r>
            <a:r>
              <a:rPr lang="en-US" sz="1200" i="1" spc="-2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an</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RMD</a:t>
            </a:r>
            <a:r>
              <a:rPr lang="en-US" sz="1200" i="1" spc="-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for</a:t>
            </a:r>
            <a:r>
              <a:rPr lang="en-US" sz="1200" i="1" spc="-2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2023,</a:t>
            </a:r>
            <a:r>
              <a:rPr lang="en-US" sz="1200" i="1" spc="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instead</a:t>
            </a:r>
            <a:r>
              <a:rPr lang="en-US" sz="1200" i="1" spc="-1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they</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will</a:t>
            </a:r>
            <a:r>
              <a:rPr lang="en-US" sz="1200" i="1" spc="-30" dirty="0">
                <a:solidFill>
                  <a:srgbClr val="006D8A"/>
                </a:solidFill>
                <a:latin typeface="Franklin Gothic Book"/>
                <a:cs typeface="Franklin Gothic Book"/>
              </a:rPr>
              <a:t> </a:t>
            </a:r>
            <a:r>
              <a:rPr lang="en-US" sz="1200" i="1" spc="-25" dirty="0">
                <a:solidFill>
                  <a:srgbClr val="006D8A"/>
                </a:solidFill>
                <a:latin typeface="Franklin Gothic Book"/>
                <a:cs typeface="Franklin Gothic Book"/>
              </a:rPr>
              <a:t>be </a:t>
            </a:r>
            <a:r>
              <a:rPr lang="en-US" sz="1200" i="1" dirty="0">
                <a:solidFill>
                  <a:srgbClr val="006D8A"/>
                </a:solidFill>
                <a:latin typeface="Franklin Gothic Book"/>
                <a:cs typeface="Franklin Gothic Book"/>
              </a:rPr>
              <a:t>required</a:t>
            </a:r>
            <a:r>
              <a:rPr lang="en-US" sz="1200" i="1" spc="-3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to</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start</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taking</a:t>
            </a:r>
            <a:r>
              <a:rPr lang="en-US" sz="1200" i="1" spc="-2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RMDs</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for</a:t>
            </a:r>
            <a:r>
              <a:rPr lang="en-US" sz="1200" i="1" spc="-2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calendar</a:t>
            </a:r>
            <a:r>
              <a:rPr lang="en-US" sz="1200" i="1" spc="-2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year</a:t>
            </a:r>
            <a:r>
              <a:rPr lang="en-US" sz="1200" i="1" spc="-2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2024,</a:t>
            </a:r>
            <a:r>
              <a:rPr lang="en-US" sz="1200" i="1" spc="-5"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the</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year</a:t>
            </a:r>
            <a:r>
              <a:rPr lang="en-US" sz="1200" i="1" spc="-3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they</a:t>
            </a:r>
            <a:r>
              <a:rPr lang="en-US" sz="1200" i="1" spc="-10" dirty="0">
                <a:solidFill>
                  <a:srgbClr val="006D8A"/>
                </a:solidFill>
                <a:latin typeface="Franklin Gothic Book"/>
                <a:cs typeface="Franklin Gothic Book"/>
              </a:rPr>
              <a:t> </a:t>
            </a:r>
            <a:r>
              <a:rPr lang="en-US" sz="1200" i="1" dirty="0">
                <a:solidFill>
                  <a:srgbClr val="006D8A"/>
                </a:solidFill>
                <a:latin typeface="Franklin Gothic Book"/>
                <a:cs typeface="Franklin Gothic Book"/>
              </a:rPr>
              <a:t>turn</a:t>
            </a:r>
            <a:r>
              <a:rPr lang="en-US" sz="1200" i="1" spc="-15" dirty="0">
                <a:solidFill>
                  <a:srgbClr val="006D8A"/>
                </a:solidFill>
                <a:latin typeface="Franklin Gothic Book"/>
                <a:cs typeface="Franklin Gothic Book"/>
              </a:rPr>
              <a:t> </a:t>
            </a:r>
            <a:r>
              <a:rPr lang="en-US" sz="1200" i="1" spc="-25" dirty="0">
                <a:solidFill>
                  <a:srgbClr val="006D8A"/>
                </a:solidFill>
                <a:latin typeface="Franklin Gothic Book"/>
                <a:cs typeface="Franklin Gothic Book"/>
              </a:rPr>
              <a:t>73]</a:t>
            </a:r>
            <a:endParaRPr lang="en-US" sz="1200" dirty="0">
              <a:solidFill>
                <a:srgbClr val="006D8A"/>
              </a:solidFill>
              <a:latin typeface="Franklin Gothic Book"/>
              <a:cs typeface="Franklin Gothic Book"/>
            </a:endParaRPr>
          </a:p>
        </p:txBody>
      </p:sp>
    </p:spTree>
    <p:extLst>
      <p:ext uri="{BB962C8B-B14F-4D97-AF65-F5344CB8AC3E}">
        <p14:creationId xmlns:p14="http://schemas.microsoft.com/office/powerpoint/2010/main" val="2000254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6138-F45D-9420-4B81-F5CDBB4D214C}"/>
              </a:ext>
            </a:extLst>
          </p:cNvPr>
          <p:cNvSpPr>
            <a:spLocks noGrp="1"/>
          </p:cNvSpPr>
          <p:nvPr>
            <p:ph type="title"/>
          </p:nvPr>
        </p:nvSpPr>
        <p:spPr>
          <a:xfrm>
            <a:off x="838200" y="457200"/>
            <a:ext cx="8122287" cy="338554"/>
          </a:xfrm>
        </p:spPr>
        <p:txBody>
          <a:bodyPr/>
          <a:lstStyle/>
          <a:p>
            <a:r>
              <a:rPr lang="en-US" dirty="0"/>
              <a:t>Employee Certification of Hardship Withdrawals – Optional in 2023</a:t>
            </a:r>
          </a:p>
        </p:txBody>
      </p:sp>
      <p:sp>
        <p:nvSpPr>
          <p:cNvPr id="3" name="Text Placeholder 2">
            <a:extLst>
              <a:ext uri="{FF2B5EF4-FFF2-40B4-BE49-F238E27FC236}">
                <a16:creationId xmlns:a16="http://schemas.microsoft.com/office/drawing/2014/main" id="{FF857936-24CB-6214-EDDE-00031ABDCEC7}"/>
              </a:ext>
            </a:extLst>
          </p:cNvPr>
          <p:cNvSpPr>
            <a:spLocks noGrp="1"/>
          </p:cNvSpPr>
          <p:nvPr>
            <p:ph type="body" idx="1"/>
          </p:nvPr>
        </p:nvSpPr>
        <p:spPr>
          <a:xfrm>
            <a:off x="4160079" y="2354643"/>
            <a:ext cx="4572000" cy="1107996"/>
          </a:xfrm>
        </p:spPr>
        <p:txBody>
          <a:bodyPr/>
          <a:lstStyle/>
          <a:p>
            <a:pPr marL="285750" indent="-285750">
              <a:buFont typeface="Arial" panose="020B0604020202020204" pitchFamily="34" charset="0"/>
              <a:buChar char="•"/>
            </a:pPr>
            <a:r>
              <a:rPr lang="en-US" sz="1200" dirty="0">
                <a:solidFill>
                  <a:schemeClr val="tx1">
                    <a:lumMod val="75000"/>
                    <a:lumOff val="25000"/>
                  </a:schemeClr>
                </a:solidFill>
                <a:latin typeface="Franklin Gothic Book" panose="020B0503020102020204" pitchFamily="34" charset="0"/>
              </a:rPr>
              <a:t>Employer may rely on employee certification that deemed hardship distribution conditions are met</a:t>
            </a:r>
          </a:p>
          <a:p>
            <a:endParaRPr lang="en-US" sz="1200" dirty="0">
              <a:solidFill>
                <a:schemeClr val="tx1">
                  <a:lumMod val="75000"/>
                  <a:lumOff val="25000"/>
                </a:schemeClr>
              </a:solidFill>
              <a:latin typeface="Franklin Gothic Book" panose="020B0503020102020204" pitchFamily="34" charset="0"/>
            </a:endParaRPr>
          </a:p>
          <a:p>
            <a:pPr marL="285750" indent="-285750">
              <a:buFont typeface="Arial" panose="020B0604020202020204" pitchFamily="34" charset="0"/>
              <a:buChar char="•"/>
            </a:pPr>
            <a:r>
              <a:rPr lang="en-US" sz="1200" dirty="0">
                <a:solidFill>
                  <a:schemeClr val="tx1">
                    <a:lumMod val="75000"/>
                    <a:lumOff val="25000"/>
                  </a:schemeClr>
                </a:solidFill>
                <a:latin typeface="Franklin Gothic Book" panose="020B0503020102020204" pitchFamily="34" charset="0"/>
              </a:rPr>
              <a:t>There may be possible exceptions to this reliance, such as where plan fiduciaries have actual knowledge that is inconsistent with the certification</a:t>
            </a:r>
          </a:p>
        </p:txBody>
      </p:sp>
      <p:sp>
        <p:nvSpPr>
          <p:cNvPr id="5" name="TextBox 4">
            <a:extLst>
              <a:ext uri="{FF2B5EF4-FFF2-40B4-BE49-F238E27FC236}">
                <a16:creationId xmlns:a16="http://schemas.microsoft.com/office/drawing/2014/main" id="{48ED0BBF-72A4-5C9B-097F-F5722E5D1CAF}"/>
              </a:ext>
            </a:extLst>
          </p:cNvPr>
          <p:cNvSpPr txBox="1"/>
          <p:nvPr/>
        </p:nvSpPr>
        <p:spPr>
          <a:xfrm>
            <a:off x="381000" y="4429962"/>
            <a:ext cx="8153400" cy="1908215"/>
          </a:xfrm>
          <a:prstGeom prst="rect">
            <a:avLst/>
          </a:prstGeom>
          <a:noFill/>
        </p:spPr>
        <p:txBody>
          <a:bodyPr wrap="square" rtlCol="0">
            <a:spAutoFit/>
          </a:bodyPr>
          <a:lstStyle/>
          <a:p>
            <a:r>
              <a:rPr lang="en-US" sz="2000" dirty="0">
                <a:solidFill>
                  <a:srgbClr val="006D8A"/>
                </a:solidFill>
                <a:latin typeface="Franklin Gothic Medium" panose="020B0603020102020204" pitchFamily="34" charset="0"/>
              </a:rPr>
              <a:t>Considerations:</a:t>
            </a:r>
          </a:p>
          <a:p>
            <a:endParaRPr lang="en-US" sz="1400" dirty="0">
              <a:solidFill>
                <a:srgbClr val="006D8A"/>
              </a:solidFill>
              <a:latin typeface="Franklin Gothic Medium" panose="020B0603020102020204" pitchFamily="34" charset="0"/>
            </a:endParaRPr>
          </a:p>
          <a:p>
            <a:pPr marL="285750" indent="-285750">
              <a:buFont typeface="Arial" panose="020B0604020202020204" pitchFamily="34" charset="0"/>
              <a:buChar char="•"/>
            </a:pPr>
            <a:r>
              <a:rPr lang="en-US" sz="1200" dirty="0">
                <a:solidFill>
                  <a:schemeClr val="tx1">
                    <a:lumMod val="75000"/>
                    <a:lumOff val="25000"/>
                  </a:schemeClr>
                </a:solidFill>
                <a:latin typeface="Franklin Gothic Book" panose="020B0503020102020204" pitchFamily="34" charset="0"/>
              </a:rPr>
              <a:t>Voya is currently reviewing and approving all hardship distributions.  It is important to note that while Voya is collecting documentation to review and approve the distribution,  the plan sponsor still assumes liability that the hardship meets the current IRS definition.</a:t>
            </a:r>
          </a:p>
          <a:p>
            <a:endParaRPr lang="en-US" sz="1200" dirty="0">
              <a:solidFill>
                <a:schemeClr val="tx1">
                  <a:lumMod val="75000"/>
                  <a:lumOff val="25000"/>
                </a:schemeClr>
              </a:solidFill>
              <a:latin typeface="Franklin Gothic Book" panose="020B0503020102020204" pitchFamily="34" charset="0"/>
            </a:endParaRPr>
          </a:p>
          <a:p>
            <a:pPr marL="285750" indent="-285750">
              <a:buFont typeface="Arial" panose="020B0604020202020204" pitchFamily="34" charset="0"/>
              <a:buChar char="•"/>
            </a:pPr>
            <a:r>
              <a:rPr lang="en-US" sz="1200" dirty="0">
                <a:solidFill>
                  <a:schemeClr val="tx1">
                    <a:lumMod val="75000"/>
                    <a:lumOff val="25000"/>
                  </a:schemeClr>
                </a:solidFill>
                <a:latin typeface="Franklin Gothic Book" panose="020B0503020102020204" pitchFamily="34" charset="0"/>
              </a:rPr>
              <a:t>Plan sponsor liability COULD be reduced  allowing self certification</a:t>
            </a:r>
          </a:p>
          <a:p>
            <a:endParaRPr lang="en-US" sz="1200" dirty="0">
              <a:solidFill>
                <a:schemeClr val="tx1">
                  <a:lumMod val="75000"/>
                  <a:lumOff val="25000"/>
                </a:schemeClr>
              </a:solidFill>
              <a:latin typeface="Franklin Gothic Book" panose="020B0503020102020204" pitchFamily="34" charset="0"/>
            </a:endParaRPr>
          </a:p>
          <a:p>
            <a:pPr marL="285750" indent="-285750">
              <a:buFont typeface="Arial" panose="020B0604020202020204" pitchFamily="34" charset="0"/>
              <a:buChar char="•"/>
            </a:pPr>
            <a:r>
              <a:rPr lang="en-US" sz="1200" dirty="0">
                <a:solidFill>
                  <a:schemeClr val="tx1">
                    <a:lumMod val="75000"/>
                    <a:lumOff val="25000"/>
                  </a:schemeClr>
                </a:solidFill>
                <a:latin typeface="Franklin Gothic Book" panose="020B0503020102020204" pitchFamily="34" charset="0"/>
              </a:rPr>
              <a:t>Voya will develop online participant experience for plans electing self certification </a:t>
            </a:r>
          </a:p>
        </p:txBody>
      </p:sp>
      <p:sp>
        <p:nvSpPr>
          <p:cNvPr id="7" name="Rectangle 6">
            <a:extLst>
              <a:ext uri="{FF2B5EF4-FFF2-40B4-BE49-F238E27FC236}">
                <a16:creationId xmlns:a16="http://schemas.microsoft.com/office/drawing/2014/main" id="{6A376F13-0A5A-6A70-8332-9A9F6F807842}"/>
              </a:ext>
            </a:extLst>
          </p:cNvPr>
          <p:cNvSpPr/>
          <p:nvPr/>
        </p:nvSpPr>
        <p:spPr>
          <a:xfrm>
            <a:off x="914400" y="2156386"/>
            <a:ext cx="7965831" cy="1704414"/>
          </a:xfrm>
          <a:prstGeom prst="rect">
            <a:avLst/>
          </a:prstGeom>
          <a:noFill/>
          <a:ln w="12700">
            <a:solidFill>
              <a:srgbClr val="006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12E1053-0564-E310-F8AD-BB89ED65A579}"/>
              </a:ext>
            </a:extLst>
          </p:cNvPr>
          <p:cNvSpPr/>
          <p:nvPr/>
        </p:nvSpPr>
        <p:spPr>
          <a:xfrm>
            <a:off x="-10258" y="1773796"/>
            <a:ext cx="298068" cy="1557349"/>
          </a:xfrm>
          <a:prstGeom prst="rect">
            <a:avLst/>
          </a:prstGeom>
          <a:solidFill>
            <a:srgbClr val="006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EA84AD04-B326-1472-BFB3-E04BDA9C6260}"/>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11951"/>
          <a:stretch/>
        </p:blipFill>
        <p:spPr>
          <a:xfrm>
            <a:off x="169549" y="1461492"/>
            <a:ext cx="3842379" cy="2181958"/>
          </a:xfrm>
          <a:prstGeom prst="rect">
            <a:avLst/>
          </a:prstGeom>
        </p:spPr>
      </p:pic>
    </p:spTree>
    <p:extLst>
      <p:ext uri="{BB962C8B-B14F-4D97-AF65-F5344CB8AC3E}">
        <p14:creationId xmlns:p14="http://schemas.microsoft.com/office/powerpoint/2010/main" val="367447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6138-F45D-9420-4B81-F5CDBB4D214C}"/>
              </a:ext>
            </a:extLst>
          </p:cNvPr>
          <p:cNvSpPr>
            <a:spLocks noGrp="1"/>
          </p:cNvSpPr>
          <p:nvPr>
            <p:ph type="title"/>
          </p:nvPr>
        </p:nvSpPr>
        <p:spPr>
          <a:xfrm>
            <a:off x="838200" y="139700"/>
            <a:ext cx="8122287" cy="677108"/>
          </a:xfrm>
        </p:spPr>
        <p:txBody>
          <a:bodyPr/>
          <a:lstStyle/>
          <a:p>
            <a:r>
              <a:rPr lang="en-US" dirty="0"/>
              <a:t>Treatment of Employer Matching or Nonelective Contributions as Roth – Optional in 2023 </a:t>
            </a:r>
          </a:p>
        </p:txBody>
      </p:sp>
      <p:sp>
        <p:nvSpPr>
          <p:cNvPr id="3" name="Text Placeholder 2">
            <a:extLst>
              <a:ext uri="{FF2B5EF4-FFF2-40B4-BE49-F238E27FC236}">
                <a16:creationId xmlns:a16="http://schemas.microsoft.com/office/drawing/2014/main" id="{FF857936-24CB-6214-EDDE-00031ABDCEC7}"/>
              </a:ext>
            </a:extLst>
          </p:cNvPr>
          <p:cNvSpPr>
            <a:spLocks noGrp="1"/>
          </p:cNvSpPr>
          <p:nvPr>
            <p:ph type="body" idx="1"/>
          </p:nvPr>
        </p:nvSpPr>
        <p:spPr>
          <a:xfrm>
            <a:off x="4160079" y="2354643"/>
            <a:ext cx="4572000" cy="1107996"/>
          </a:xfrm>
        </p:spPr>
        <p:txBody>
          <a:bodyPr/>
          <a:lstStyle/>
          <a:p>
            <a:pPr marL="285750" indent="-285750">
              <a:buFont typeface="Arial" panose="020B0604020202020204" pitchFamily="34" charset="0"/>
              <a:buChar char="•"/>
            </a:pPr>
            <a:r>
              <a:rPr lang="en-US" sz="1200" dirty="0">
                <a:latin typeface="Franklin Gothic Book" panose="020B0503020102020204" pitchFamily="34" charset="0"/>
              </a:rPr>
              <a:t>Allows defined contribution plans to provide participants with the option of receiving employer contributions on a Roth basis</a:t>
            </a:r>
          </a:p>
          <a:p>
            <a:endParaRPr lang="en-US" sz="1200" dirty="0">
              <a:latin typeface="Franklin Gothic Book" panose="020B0503020102020204" pitchFamily="34" charset="0"/>
            </a:endParaRPr>
          </a:p>
          <a:p>
            <a:pPr marL="285750" indent="-285750">
              <a:buFont typeface="Arial" panose="020B0604020202020204" pitchFamily="34" charset="0"/>
              <a:buChar char="•"/>
            </a:pPr>
            <a:r>
              <a:rPr lang="en-US" sz="1200" dirty="0">
                <a:solidFill>
                  <a:srgbClr val="404040"/>
                </a:solidFill>
                <a:latin typeface="Franklin Gothic Book" panose="020B0503020102020204" pitchFamily="34" charset="0"/>
                <a:cs typeface="Franklin Gothic Book"/>
              </a:rPr>
              <a:t>Matching</a:t>
            </a:r>
            <a:r>
              <a:rPr lang="en-US" sz="1200" spc="-55"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and</a:t>
            </a:r>
            <a:r>
              <a:rPr lang="en-US" sz="1200" spc="-20"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nonelective</a:t>
            </a:r>
            <a:r>
              <a:rPr lang="en-US" sz="1200" spc="-10"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contributions</a:t>
            </a:r>
            <a:r>
              <a:rPr lang="en-US" sz="1200" spc="-20"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designated</a:t>
            </a:r>
            <a:r>
              <a:rPr lang="en-US" sz="1200" spc="-40"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as</a:t>
            </a:r>
            <a:r>
              <a:rPr lang="en-US" sz="1200" spc="-10"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Roth</a:t>
            </a:r>
            <a:r>
              <a:rPr lang="en-US" sz="1200" spc="-15"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contributions</a:t>
            </a:r>
            <a:r>
              <a:rPr lang="en-US" sz="1200" spc="-20"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are</a:t>
            </a:r>
            <a:r>
              <a:rPr lang="en-US" sz="1200" spc="-10"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not</a:t>
            </a:r>
            <a:r>
              <a:rPr lang="en-US" sz="1200" spc="-15" dirty="0">
                <a:solidFill>
                  <a:srgbClr val="404040"/>
                </a:solidFill>
                <a:latin typeface="Franklin Gothic Book" panose="020B0503020102020204" pitchFamily="34" charset="0"/>
                <a:cs typeface="Franklin Gothic Book"/>
              </a:rPr>
              <a:t> </a:t>
            </a:r>
            <a:r>
              <a:rPr lang="en-US" sz="1200" spc="-10" dirty="0">
                <a:solidFill>
                  <a:srgbClr val="404040"/>
                </a:solidFill>
                <a:latin typeface="Franklin Gothic Book" panose="020B0503020102020204" pitchFamily="34" charset="0"/>
                <a:cs typeface="Franklin Gothic Book"/>
              </a:rPr>
              <a:t>excludable </a:t>
            </a:r>
            <a:r>
              <a:rPr lang="en-US" sz="1200" dirty="0">
                <a:solidFill>
                  <a:srgbClr val="404040"/>
                </a:solidFill>
                <a:latin typeface="Franklin Gothic Book" panose="020B0503020102020204" pitchFamily="34" charset="0"/>
                <a:cs typeface="Franklin Gothic Book"/>
              </a:rPr>
              <a:t>from</a:t>
            </a:r>
            <a:r>
              <a:rPr lang="en-US" sz="1200" spc="-15"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the</a:t>
            </a:r>
            <a:r>
              <a:rPr lang="en-US" sz="1200" spc="-5"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employee’s</a:t>
            </a:r>
            <a:r>
              <a:rPr lang="en-US" sz="1200" spc="-5"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income</a:t>
            </a:r>
            <a:r>
              <a:rPr lang="en-US" sz="1200" spc="-15"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and</a:t>
            </a:r>
            <a:r>
              <a:rPr lang="en-US" sz="1200" spc="-15"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must</a:t>
            </a:r>
            <a:r>
              <a:rPr lang="en-US" sz="1200" spc="-10"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be</a:t>
            </a:r>
            <a:r>
              <a:rPr lang="en-US" sz="1200" spc="-15"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100%</a:t>
            </a:r>
            <a:r>
              <a:rPr lang="en-US" sz="1200" spc="-10" dirty="0">
                <a:solidFill>
                  <a:srgbClr val="404040"/>
                </a:solidFill>
                <a:latin typeface="Franklin Gothic Book" panose="020B0503020102020204" pitchFamily="34" charset="0"/>
                <a:cs typeface="Franklin Gothic Book"/>
              </a:rPr>
              <a:t> </a:t>
            </a:r>
            <a:r>
              <a:rPr lang="en-US" sz="1200" dirty="0">
                <a:solidFill>
                  <a:srgbClr val="404040"/>
                </a:solidFill>
                <a:latin typeface="Franklin Gothic Book" panose="020B0503020102020204" pitchFamily="34" charset="0"/>
                <a:cs typeface="Franklin Gothic Book"/>
              </a:rPr>
              <a:t>vested when</a:t>
            </a:r>
            <a:r>
              <a:rPr lang="en-US" sz="1200" spc="-10" dirty="0">
                <a:solidFill>
                  <a:srgbClr val="404040"/>
                </a:solidFill>
                <a:latin typeface="Franklin Gothic Book" panose="020B0503020102020204" pitchFamily="34" charset="0"/>
                <a:cs typeface="Franklin Gothic Book"/>
              </a:rPr>
              <a:t> </a:t>
            </a:r>
            <a:r>
              <a:rPr lang="en-US" sz="1200" spc="-20" dirty="0">
                <a:solidFill>
                  <a:srgbClr val="404040"/>
                </a:solidFill>
                <a:latin typeface="Franklin Gothic Book" panose="020B0503020102020204" pitchFamily="34" charset="0"/>
                <a:cs typeface="Franklin Gothic Book"/>
              </a:rPr>
              <a:t>made</a:t>
            </a:r>
            <a:endParaRPr lang="en-US" sz="1200" dirty="0">
              <a:latin typeface="Franklin Gothic Book" panose="020B0503020102020204" pitchFamily="34" charset="0"/>
              <a:cs typeface="Franklin Gothic Book"/>
            </a:endParaRPr>
          </a:p>
        </p:txBody>
      </p:sp>
      <p:sp>
        <p:nvSpPr>
          <p:cNvPr id="5" name="TextBox 4">
            <a:extLst>
              <a:ext uri="{FF2B5EF4-FFF2-40B4-BE49-F238E27FC236}">
                <a16:creationId xmlns:a16="http://schemas.microsoft.com/office/drawing/2014/main" id="{48ED0BBF-72A4-5C9B-097F-F5722E5D1CAF}"/>
              </a:ext>
            </a:extLst>
          </p:cNvPr>
          <p:cNvSpPr txBox="1"/>
          <p:nvPr/>
        </p:nvSpPr>
        <p:spPr>
          <a:xfrm>
            <a:off x="381000" y="4429962"/>
            <a:ext cx="8153400" cy="1169551"/>
          </a:xfrm>
          <a:prstGeom prst="rect">
            <a:avLst/>
          </a:prstGeom>
          <a:noFill/>
        </p:spPr>
        <p:txBody>
          <a:bodyPr wrap="square" rtlCol="0">
            <a:spAutoFit/>
          </a:bodyPr>
          <a:lstStyle/>
          <a:p>
            <a:r>
              <a:rPr lang="en-US" sz="2000" dirty="0">
                <a:solidFill>
                  <a:srgbClr val="006D8A"/>
                </a:solidFill>
                <a:latin typeface="Franklin Gothic Medium" panose="020B0603020102020204" pitchFamily="34" charset="0"/>
              </a:rPr>
              <a:t>Considerations:</a:t>
            </a:r>
          </a:p>
          <a:p>
            <a:endParaRPr lang="en-US" sz="1400" dirty="0">
              <a:solidFill>
                <a:srgbClr val="006D8A"/>
              </a:solidFill>
              <a:latin typeface="Franklin Gothic Medium" panose="020B06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Still awaiting guidance from DOL</a:t>
            </a:r>
          </a:p>
          <a:p>
            <a:endParaRPr lang="en-US" sz="1200" dirty="0">
              <a:latin typeface="Franklin Gothic Book" panose="020B05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Could consider offering the in-plan Roth conversion feature for participants to accomplish the same outcome</a:t>
            </a:r>
          </a:p>
        </p:txBody>
      </p:sp>
      <p:sp>
        <p:nvSpPr>
          <p:cNvPr id="7" name="Rectangle 6">
            <a:extLst>
              <a:ext uri="{FF2B5EF4-FFF2-40B4-BE49-F238E27FC236}">
                <a16:creationId xmlns:a16="http://schemas.microsoft.com/office/drawing/2014/main" id="{6A376F13-0A5A-6A70-8332-9A9F6F807842}"/>
              </a:ext>
            </a:extLst>
          </p:cNvPr>
          <p:cNvSpPr/>
          <p:nvPr/>
        </p:nvSpPr>
        <p:spPr>
          <a:xfrm>
            <a:off x="914400" y="2156386"/>
            <a:ext cx="7965831" cy="1738281"/>
          </a:xfrm>
          <a:prstGeom prst="rect">
            <a:avLst/>
          </a:prstGeom>
          <a:noFill/>
          <a:ln w="12700">
            <a:solidFill>
              <a:srgbClr val="006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12E1053-0564-E310-F8AD-BB89ED65A579}"/>
              </a:ext>
            </a:extLst>
          </p:cNvPr>
          <p:cNvSpPr/>
          <p:nvPr/>
        </p:nvSpPr>
        <p:spPr>
          <a:xfrm>
            <a:off x="-10258" y="1773796"/>
            <a:ext cx="298068" cy="1557349"/>
          </a:xfrm>
          <a:prstGeom prst="rect">
            <a:avLst/>
          </a:prstGeom>
          <a:solidFill>
            <a:srgbClr val="006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EA84AD04-B326-1472-BFB3-E04BDA9C6260}"/>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11951"/>
          <a:stretch/>
        </p:blipFill>
        <p:spPr>
          <a:xfrm>
            <a:off x="169549" y="1461492"/>
            <a:ext cx="3842379" cy="2181958"/>
          </a:xfrm>
          <a:prstGeom prst="rect">
            <a:avLst/>
          </a:prstGeom>
        </p:spPr>
      </p:pic>
      <p:sp>
        <p:nvSpPr>
          <p:cNvPr id="9" name="TextBox 8">
            <a:extLst>
              <a:ext uri="{FF2B5EF4-FFF2-40B4-BE49-F238E27FC236}">
                <a16:creationId xmlns:a16="http://schemas.microsoft.com/office/drawing/2014/main" id="{DB700790-1AAD-63DD-54AD-73742E73F5EE}"/>
              </a:ext>
            </a:extLst>
          </p:cNvPr>
          <p:cNvSpPr txBox="1"/>
          <p:nvPr/>
        </p:nvSpPr>
        <p:spPr>
          <a:xfrm>
            <a:off x="444500" y="5899128"/>
            <a:ext cx="4576232" cy="307777"/>
          </a:xfrm>
          <a:prstGeom prst="rect">
            <a:avLst/>
          </a:prstGeom>
          <a:noFill/>
        </p:spPr>
        <p:txBody>
          <a:bodyPr wrap="square">
            <a:spAutoFit/>
          </a:bodyPr>
          <a:lstStyle/>
          <a:p>
            <a:pPr algn="l"/>
            <a:r>
              <a:rPr lang="en-US" sz="1400" dirty="0">
                <a:solidFill>
                  <a:srgbClr val="006D8A"/>
                </a:solidFill>
                <a:latin typeface="Franklin Gothic Book" panose="020B0503020102020204" pitchFamily="34" charset="0"/>
              </a:rPr>
              <a:t>32.5% of SBA plans offer the in-plan Roth conversion</a:t>
            </a:r>
            <a:endParaRPr lang="en-US" sz="1400" dirty="0">
              <a:solidFill>
                <a:srgbClr val="006D8A"/>
              </a:solidFill>
            </a:endParaRPr>
          </a:p>
        </p:txBody>
      </p:sp>
    </p:spTree>
    <p:extLst>
      <p:ext uri="{BB962C8B-B14F-4D97-AF65-F5344CB8AC3E}">
        <p14:creationId xmlns:p14="http://schemas.microsoft.com/office/powerpoint/2010/main" val="233473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6138-F45D-9420-4B81-F5CDBB4D214C}"/>
              </a:ext>
            </a:extLst>
          </p:cNvPr>
          <p:cNvSpPr>
            <a:spLocks noGrp="1"/>
          </p:cNvSpPr>
          <p:nvPr>
            <p:ph type="title"/>
          </p:nvPr>
        </p:nvSpPr>
        <p:spPr>
          <a:xfrm>
            <a:off x="838200" y="139700"/>
            <a:ext cx="8122287" cy="677108"/>
          </a:xfrm>
        </p:spPr>
        <p:txBody>
          <a:bodyPr/>
          <a:lstStyle/>
          <a:p>
            <a:r>
              <a:rPr lang="en-US" dirty="0"/>
              <a:t>Simplification of Notice Requirements to unenrolled participants – Optional in 2023</a:t>
            </a:r>
          </a:p>
        </p:txBody>
      </p:sp>
      <p:sp>
        <p:nvSpPr>
          <p:cNvPr id="3" name="Text Placeholder 2">
            <a:extLst>
              <a:ext uri="{FF2B5EF4-FFF2-40B4-BE49-F238E27FC236}">
                <a16:creationId xmlns:a16="http://schemas.microsoft.com/office/drawing/2014/main" id="{FF857936-24CB-6214-EDDE-00031ABDCEC7}"/>
              </a:ext>
            </a:extLst>
          </p:cNvPr>
          <p:cNvSpPr>
            <a:spLocks noGrp="1"/>
          </p:cNvSpPr>
          <p:nvPr>
            <p:ph type="body" idx="1"/>
          </p:nvPr>
        </p:nvSpPr>
        <p:spPr>
          <a:xfrm>
            <a:off x="4160079" y="2354643"/>
            <a:ext cx="4572000" cy="1477328"/>
          </a:xfrm>
        </p:spPr>
        <p:txBody>
          <a:bodyPr/>
          <a:lstStyle/>
          <a:p>
            <a:pPr marL="285750" indent="-285750">
              <a:buFont typeface="Arial" panose="020B0604020202020204" pitchFamily="34" charset="0"/>
              <a:buChar char="•"/>
            </a:pPr>
            <a:r>
              <a:rPr lang="en-US" sz="1200" dirty="0">
                <a:latin typeface="Franklin Gothic Book"/>
                <a:cs typeface="Franklin Gothic Book"/>
              </a:rPr>
              <a:t>Employers no longer required to provide certain notices to eligible employees that have elected not to participate in the plan.</a:t>
            </a:r>
          </a:p>
          <a:p>
            <a:pPr marL="285750" indent="-285750">
              <a:buFont typeface="Arial" panose="020B0604020202020204" pitchFamily="34" charset="0"/>
              <a:buChar char="•"/>
            </a:pPr>
            <a:endParaRPr lang="en-US" sz="1200" dirty="0">
              <a:latin typeface="Franklin Gothic Book"/>
              <a:cs typeface="Franklin Gothic Book"/>
            </a:endParaRPr>
          </a:p>
          <a:p>
            <a:pPr marL="285750" indent="-285750">
              <a:buFont typeface="Arial" panose="020B0604020202020204" pitchFamily="34" charset="0"/>
              <a:buChar char="•"/>
            </a:pPr>
            <a:r>
              <a:rPr lang="en-US" sz="1200" dirty="0">
                <a:latin typeface="Franklin Gothic Book"/>
                <a:cs typeface="Franklin Gothic Book"/>
              </a:rPr>
              <a:t>Employees must have received SPD and other eligiblity/enrollment notices</a:t>
            </a:r>
          </a:p>
          <a:p>
            <a:endParaRPr lang="en-US" sz="1200" dirty="0">
              <a:latin typeface="Franklin Gothic Book"/>
              <a:cs typeface="Franklin Gothic Book"/>
            </a:endParaRPr>
          </a:p>
          <a:p>
            <a:pPr marL="285750" indent="-285750">
              <a:buFont typeface="Arial" panose="020B0604020202020204" pitchFamily="34" charset="0"/>
              <a:buChar char="•"/>
            </a:pPr>
            <a:r>
              <a:rPr lang="en-US" sz="1200" dirty="0">
                <a:latin typeface="Franklin Gothic Book"/>
                <a:cs typeface="Franklin Gothic Book"/>
              </a:rPr>
              <a:t>Annual eligiblity reminder notices and employee requested documents still required</a:t>
            </a:r>
          </a:p>
        </p:txBody>
      </p:sp>
      <p:sp>
        <p:nvSpPr>
          <p:cNvPr id="5" name="TextBox 4">
            <a:extLst>
              <a:ext uri="{FF2B5EF4-FFF2-40B4-BE49-F238E27FC236}">
                <a16:creationId xmlns:a16="http://schemas.microsoft.com/office/drawing/2014/main" id="{48ED0BBF-72A4-5C9B-097F-F5722E5D1CAF}"/>
              </a:ext>
            </a:extLst>
          </p:cNvPr>
          <p:cNvSpPr txBox="1"/>
          <p:nvPr/>
        </p:nvSpPr>
        <p:spPr>
          <a:xfrm>
            <a:off x="381000" y="4429962"/>
            <a:ext cx="8153400" cy="1169551"/>
          </a:xfrm>
          <a:prstGeom prst="rect">
            <a:avLst/>
          </a:prstGeom>
          <a:noFill/>
        </p:spPr>
        <p:txBody>
          <a:bodyPr wrap="square" rtlCol="0">
            <a:spAutoFit/>
          </a:bodyPr>
          <a:lstStyle/>
          <a:p>
            <a:r>
              <a:rPr lang="en-US" sz="2000" dirty="0">
                <a:solidFill>
                  <a:srgbClr val="006D8A"/>
                </a:solidFill>
                <a:latin typeface="Franklin Gothic Medium" panose="020B0603020102020204" pitchFamily="34" charset="0"/>
              </a:rPr>
              <a:t>Considerations:</a:t>
            </a:r>
          </a:p>
          <a:p>
            <a:endParaRPr lang="en-US" sz="1400" dirty="0">
              <a:solidFill>
                <a:srgbClr val="006D8A"/>
              </a:solidFill>
              <a:latin typeface="Franklin Gothic Medium" panose="020B06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Voya currently prepares and distributes all participants notices for plan sponsors</a:t>
            </a:r>
          </a:p>
          <a:p>
            <a:endParaRPr lang="en-US" sz="1200" dirty="0">
              <a:latin typeface="Franklin Gothic Book" panose="020B05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Voya is in the process of updating their  system to accommodate the provision</a:t>
            </a:r>
          </a:p>
        </p:txBody>
      </p:sp>
      <p:sp>
        <p:nvSpPr>
          <p:cNvPr id="7" name="Rectangle 6">
            <a:extLst>
              <a:ext uri="{FF2B5EF4-FFF2-40B4-BE49-F238E27FC236}">
                <a16:creationId xmlns:a16="http://schemas.microsoft.com/office/drawing/2014/main" id="{6A376F13-0A5A-6A70-8332-9A9F6F807842}"/>
              </a:ext>
            </a:extLst>
          </p:cNvPr>
          <p:cNvSpPr/>
          <p:nvPr/>
        </p:nvSpPr>
        <p:spPr>
          <a:xfrm>
            <a:off x="914400" y="2156386"/>
            <a:ext cx="7965831" cy="1831414"/>
          </a:xfrm>
          <a:prstGeom prst="rect">
            <a:avLst/>
          </a:prstGeom>
          <a:noFill/>
          <a:ln w="12700">
            <a:solidFill>
              <a:srgbClr val="006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12E1053-0564-E310-F8AD-BB89ED65A579}"/>
              </a:ext>
            </a:extLst>
          </p:cNvPr>
          <p:cNvSpPr/>
          <p:nvPr/>
        </p:nvSpPr>
        <p:spPr>
          <a:xfrm>
            <a:off x="-10258" y="1773796"/>
            <a:ext cx="298068" cy="1557349"/>
          </a:xfrm>
          <a:prstGeom prst="rect">
            <a:avLst/>
          </a:prstGeom>
          <a:solidFill>
            <a:srgbClr val="006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EA84AD04-B326-1472-BFB3-E04BDA9C6260}"/>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11951"/>
          <a:stretch/>
        </p:blipFill>
        <p:spPr>
          <a:xfrm>
            <a:off x="169549" y="1461492"/>
            <a:ext cx="3842379" cy="2181958"/>
          </a:xfrm>
          <a:prstGeom prst="rect">
            <a:avLst/>
          </a:prstGeom>
        </p:spPr>
      </p:pic>
    </p:spTree>
    <p:extLst>
      <p:ext uri="{BB962C8B-B14F-4D97-AF65-F5344CB8AC3E}">
        <p14:creationId xmlns:p14="http://schemas.microsoft.com/office/powerpoint/2010/main" val="3453393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6138-F45D-9420-4B81-F5CDBB4D214C}"/>
              </a:ext>
            </a:extLst>
          </p:cNvPr>
          <p:cNvSpPr>
            <a:spLocks noGrp="1"/>
          </p:cNvSpPr>
          <p:nvPr>
            <p:ph type="title"/>
          </p:nvPr>
        </p:nvSpPr>
        <p:spPr>
          <a:xfrm>
            <a:off x="838200" y="427566"/>
            <a:ext cx="8122287" cy="338554"/>
          </a:xfrm>
        </p:spPr>
        <p:txBody>
          <a:bodyPr/>
          <a:lstStyle/>
          <a:p>
            <a:r>
              <a:rPr lang="en-US" dirty="0"/>
              <a:t>Catch Up Contributions in Roth – Required in 2024</a:t>
            </a:r>
          </a:p>
        </p:txBody>
      </p:sp>
      <p:sp>
        <p:nvSpPr>
          <p:cNvPr id="3" name="Text Placeholder 2">
            <a:extLst>
              <a:ext uri="{FF2B5EF4-FFF2-40B4-BE49-F238E27FC236}">
                <a16:creationId xmlns:a16="http://schemas.microsoft.com/office/drawing/2014/main" id="{FF857936-24CB-6214-EDDE-00031ABDCEC7}"/>
              </a:ext>
            </a:extLst>
          </p:cNvPr>
          <p:cNvSpPr>
            <a:spLocks noGrp="1"/>
          </p:cNvSpPr>
          <p:nvPr>
            <p:ph type="body" idx="1"/>
          </p:nvPr>
        </p:nvSpPr>
        <p:spPr>
          <a:xfrm>
            <a:off x="4160079" y="2354643"/>
            <a:ext cx="4572000" cy="707886"/>
          </a:xfrm>
        </p:spPr>
        <p:txBody>
          <a:bodyPr/>
          <a:lstStyle/>
          <a:p>
            <a:pPr marL="285750" indent="-285750">
              <a:buFont typeface="Arial" panose="020B0604020202020204" pitchFamily="34" charset="0"/>
              <a:buChar char="•"/>
            </a:pPr>
            <a:r>
              <a:rPr lang="en-US" sz="1200" dirty="0">
                <a:latin typeface="Franklin Gothic Book" panose="020B0503020102020204" pitchFamily="34" charset="0"/>
                <a:cs typeface="Franklin Gothic Book"/>
              </a:rPr>
              <a:t>All catch up contributions are subject to Roth tax treatment</a:t>
            </a:r>
          </a:p>
          <a:p>
            <a:endParaRPr lang="en-US" sz="1200" dirty="0">
              <a:latin typeface="Franklin Gothic Book" panose="020B0503020102020204" pitchFamily="34" charset="0"/>
              <a:cs typeface="Franklin Gothic Book"/>
            </a:endParaRPr>
          </a:p>
          <a:p>
            <a:pPr marL="285750" indent="-285750">
              <a:buFont typeface="Arial" panose="020B0604020202020204" pitchFamily="34" charset="0"/>
              <a:buChar char="•"/>
            </a:pPr>
            <a:r>
              <a:rPr lang="en-US" sz="1200" dirty="0">
                <a:latin typeface="Franklin Gothic Book" panose="020B0503020102020204" pitchFamily="34" charset="0"/>
              </a:rPr>
              <a:t>Exemption for employees making less than $145,000 </a:t>
            </a:r>
            <a:br>
              <a:rPr lang="en-US" sz="1200" dirty="0">
                <a:latin typeface="Franklin Gothic Book" panose="020B0503020102020204" pitchFamily="34" charset="0"/>
              </a:rPr>
            </a:br>
            <a:r>
              <a:rPr lang="en-US" sz="1000" i="1" dirty="0">
                <a:latin typeface="Franklin Gothic Book" panose="020B0503020102020204" pitchFamily="34" charset="0"/>
              </a:rPr>
              <a:t>(based on 2023 compensation)</a:t>
            </a:r>
          </a:p>
        </p:txBody>
      </p:sp>
      <p:sp>
        <p:nvSpPr>
          <p:cNvPr id="5" name="TextBox 4">
            <a:extLst>
              <a:ext uri="{FF2B5EF4-FFF2-40B4-BE49-F238E27FC236}">
                <a16:creationId xmlns:a16="http://schemas.microsoft.com/office/drawing/2014/main" id="{48ED0BBF-72A4-5C9B-097F-F5722E5D1CAF}"/>
              </a:ext>
            </a:extLst>
          </p:cNvPr>
          <p:cNvSpPr txBox="1"/>
          <p:nvPr/>
        </p:nvSpPr>
        <p:spPr>
          <a:xfrm>
            <a:off x="381000" y="3765328"/>
            <a:ext cx="8153400" cy="2277547"/>
          </a:xfrm>
          <a:prstGeom prst="rect">
            <a:avLst/>
          </a:prstGeom>
          <a:noFill/>
        </p:spPr>
        <p:txBody>
          <a:bodyPr wrap="square" rtlCol="0">
            <a:spAutoFit/>
          </a:bodyPr>
          <a:lstStyle/>
          <a:p>
            <a:r>
              <a:rPr lang="en-US" sz="2000" dirty="0">
                <a:solidFill>
                  <a:srgbClr val="006D8A"/>
                </a:solidFill>
                <a:latin typeface="Franklin Gothic Medium" panose="020B0603020102020204" pitchFamily="34" charset="0"/>
              </a:rPr>
              <a:t>Considerations:</a:t>
            </a:r>
          </a:p>
          <a:p>
            <a:endParaRPr lang="en-US" sz="1400" dirty="0">
              <a:solidFill>
                <a:srgbClr val="006D8A"/>
              </a:solidFill>
              <a:latin typeface="Franklin Gothic Medium" panose="020B06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Add Roth contributions to plan if not currently available</a:t>
            </a:r>
          </a:p>
          <a:p>
            <a:endParaRPr lang="en-US" sz="1200" dirty="0">
              <a:latin typeface="Franklin Gothic Book" panose="020B05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Voya is in the process of updating the recordkeeping system to assist plan administrators in complying with this provision </a:t>
            </a:r>
          </a:p>
          <a:p>
            <a:endParaRPr lang="en-US" sz="1200" dirty="0">
              <a:latin typeface="Franklin Gothic Book" panose="020B05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Consider a review of the current employee census to identify employees over 50 years old (eligible for catch up) AND  with compensation over $145,000 and notify the affected participants of the upcoming change</a:t>
            </a:r>
          </a:p>
          <a:p>
            <a:endParaRPr lang="en-US" sz="1200" dirty="0">
              <a:latin typeface="Franklin Gothic Book" panose="020B05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Ask your payroll vendor if there will be any programming updates to help monitor this requirement</a:t>
            </a:r>
          </a:p>
        </p:txBody>
      </p:sp>
      <p:sp>
        <p:nvSpPr>
          <p:cNvPr id="7" name="Rectangle 6">
            <a:extLst>
              <a:ext uri="{FF2B5EF4-FFF2-40B4-BE49-F238E27FC236}">
                <a16:creationId xmlns:a16="http://schemas.microsoft.com/office/drawing/2014/main" id="{6A376F13-0A5A-6A70-8332-9A9F6F807842}"/>
              </a:ext>
            </a:extLst>
          </p:cNvPr>
          <p:cNvSpPr/>
          <p:nvPr/>
        </p:nvSpPr>
        <p:spPr>
          <a:xfrm>
            <a:off x="914400" y="2156386"/>
            <a:ext cx="7965831" cy="1107514"/>
          </a:xfrm>
          <a:prstGeom prst="rect">
            <a:avLst/>
          </a:prstGeom>
          <a:noFill/>
          <a:ln w="12700">
            <a:solidFill>
              <a:srgbClr val="006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12E1053-0564-E310-F8AD-BB89ED65A579}"/>
              </a:ext>
            </a:extLst>
          </p:cNvPr>
          <p:cNvSpPr/>
          <p:nvPr/>
        </p:nvSpPr>
        <p:spPr>
          <a:xfrm>
            <a:off x="-10258" y="1773796"/>
            <a:ext cx="298068" cy="1557349"/>
          </a:xfrm>
          <a:prstGeom prst="rect">
            <a:avLst/>
          </a:prstGeom>
          <a:solidFill>
            <a:srgbClr val="006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EA84AD04-B326-1472-BFB3-E04BDA9C6260}"/>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11951"/>
          <a:stretch/>
        </p:blipFill>
        <p:spPr>
          <a:xfrm>
            <a:off x="169549" y="1461492"/>
            <a:ext cx="3842379" cy="2181958"/>
          </a:xfrm>
          <a:prstGeom prst="rect">
            <a:avLst/>
          </a:prstGeom>
        </p:spPr>
      </p:pic>
    </p:spTree>
    <p:extLst>
      <p:ext uri="{BB962C8B-B14F-4D97-AF65-F5344CB8AC3E}">
        <p14:creationId xmlns:p14="http://schemas.microsoft.com/office/powerpoint/2010/main" val="391323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6138-F45D-9420-4B81-F5CDBB4D214C}"/>
              </a:ext>
            </a:extLst>
          </p:cNvPr>
          <p:cNvSpPr>
            <a:spLocks noGrp="1"/>
          </p:cNvSpPr>
          <p:nvPr>
            <p:ph type="title"/>
          </p:nvPr>
        </p:nvSpPr>
        <p:spPr>
          <a:xfrm>
            <a:off x="838200" y="427566"/>
            <a:ext cx="8122287" cy="338554"/>
          </a:xfrm>
        </p:spPr>
        <p:txBody>
          <a:bodyPr/>
          <a:lstStyle/>
          <a:p>
            <a:r>
              <a:rPr lang="en-US" dirty="0"/>
              <a:t>Updating dollar limit for mandatory distributions  – Optional 2024</a:t>
            </a:r>
          </a:p>
        </p:txBody>
      </p:sp>
      <p:sp>
        <p:nvSpPr>
          <p:cNvPr id="3" name="Text Placeholder 2">
            <a:extLst>
              <a:ext uri="{FF2B5EF4-FFF2-40B4-BE49-F238E27FC236}">
                <a16:creationId xmlns:a16="http://schemas.microsoft.com/office/drawing/2014/main" id="{FF857936-24CB-6214-EDDE-00031ABDCEC7}"/>
              </a:ext>
            </a:extLst>
          </p:cNvPr>
          <p:cNvSpPr>
            <a:spLocks noGrp="1"/>
          </p:cNvSpPr>
          <p:nvPr>
            <p:ph type="body" idx="1"/>
          </p:nvPr>
        </p:nvSpPr>
        <p:spPr>
          <a:xfrm>
            <a:off x="4160079" y="2354643"/>
            <a:ext cx="4572000" cy="692497"/>
          </a:xfrm>
        </p:spPr>
        <p:txBody>
          <a:bodyPr/>
          <a:lstStyle/>
          <a:p>
            <a:pPr marL="251459" marR="761365" indent="-171450">
              <a:spcBef>
                <a:spcPts val="5"/>
              </a:spcBef>
              <a:buFont typeface="Arial" panose="020B0604020202020204" pitchFamily="34" charset="0"/>
              <a:buChar char="•"/>
              <a:tabLst>
                <a:tab pos="253365" algn="l"/>
              </a:tabLst>
            </a:pPr>
            <a:r>
              <a:rPr lang="en-US" sz="1200" dirty="0">
                <a:solidFill>
                  <a:srgbClr val="404040"/>
                </a:solidFill>
                <a:latin typeface="Franklin Gothic Book"/>
                <a:cs typeface="Franklin Gothic Book"/>
              </a:rPr>
              <a:t>The</a:t>
            </a:r>
            <a:r>
              <a:rPr lang="en-US" sz="1200" spc="-10"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limit</a:t>
            </a:r>
            <a:r>
              <a:rPr lang="en-US" sz="1200" spc="-20"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for</a:t>
            </a:r>
            <a:r>
              <a:rPr lang="en-US" sz="1200" spc="-20"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mandatory</a:t>
            </a:r>
            <a:r>
              <a:rPr lang="en-US" sz="1200" spc="-10"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cash</a:t>
            </a:r>
            <a:r>
              <a:rPr lang="en-US" sz="1200" spc="-1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outs</a:t>
            </a:r>
            <a:r>
              <a:rPr lang="en-US" sz="1200" spc="-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increased</a:t>
            </a:r>
            <a:r>
              <a:rPr lang="en-US" sz="1200" spc="-2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from</a:t>
            </a:r>
            <a:r>
              <a:rPr lang="en-US" sz="1200" spc="-1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$5,000</a:t>
            </a:r>
            <a:r>
              <a:rPr lang="en-US" sz="1200" spc="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to</a:t>
            </a:r>
            <a:r>
              <a:rPr lang="en-US" sz="1200" spc="-5" dirty="0">
                <a:solidFill>
                  <a:srgbClr val="404040"/>
                </a:solidFill>
                <a:latin typeface="Franklin Gothic Book"/>
                <a:cs typeface="Franklin Gothic Book"/>
              </a:rPr>
              <a:t> </a:t>
            </a:r>
            <a:r>
              <a:rPr lang="en-US" sz="1200" dirty="0">
                <a:solidFill>
                  <a:srgbClr val="404040"/>
                </a:solidFill>
                <a:latin typeface="Franklin Gothic Book"/>
                <a:cs typeface="Franklin Gothic Book"/>
              </a:rPr>
              <a:t>$7,000</a:t>
            </a:r>
            <a:r>
              <a:rPr lang="en-US" sz="1200" spc="-5" dirty="0">
                <a:solidFill>
                  <a:srgbClr val="404040"/>
                </a:solidFill>
                <a:latin typeface="Franklin Gothic Book"/>
                <a:cs typeface="Franklin Gothic Book"/>
              </a:rPr>
              <a:t> </a:t>
            </a:r>
            <a:br>
              <a:rPr lang="en-US" sz="1200" spc="-5" dirty="0">
                <a:solidFill>
                  <a:srgbClr val="404040"/>
                </a:solidFill>
                <a:latin typeface="Franklin Gothic Book"/>
                <a:cs typeface="Franklin Gothic Book"/>
              </a:rPr>
            </a:br>
            <a:r>
              <a:rPr lang="en-US" sz="1000" i="1" dirty="0">
                <a:solidFill>
                  <a:srgbClr val="404040"/>
                </a:solidFill>
                <a:latin typeface="Franklin Gothic Book"/>
                <a:cs typeface="Franklin Gothic Book"/>
              </a:rPr>
              <a:t>(without</a:t>
            </a:r>
            <a:r>
              <a:rPr lang="en-US" sz="1000" i="1" spc="-10" dirty="0">
                <a:solidFill>
                  <a:srgbClr val="404040"/>
                </a:solidFill>
                <a:latin typeface="Franklin Gothic Book"/>
                <a:cs typeface="Franklin Gothic Book"/>
              </a:rPr>
              <a:t> </a:t>
            </a:r>
            <a:r>
              <a:rPr lang="en-US" sz="1000" i="1" spc="-25" dirty="0">
                <a:solidFill>
                  <a:srgbClr val="404040"/>
                </a:solidFill>
                <a:latin typeface="Franklin Gothic Book"/>
                <a:cs typeface="Franklin Gothic Book"/>
              </a:rPr>
              <a:t>any </a:t>
            </a:r>
            <a:r>
              <a:rPr lang="en-US" sz="1000" i="1" dirty="0">
                <a:solidFill>
                  <a:srgbClr val="404040"/>
                </a:solidFill>
                <a:latin typeface="Franklin Gothic Book"/>
                <a:cs typeface="Franklin Gothic Book"/>
              </a:rPr>
              <a:t>indexation</a:t>
            </a:r>
            <a:r>
              <a:rPr lang="en-US" sz="1000" i="1" spc="-35" dirty="0">
                <a:solidFill>
                  <a:srgbClr val="404040"/>
                </a:solidFill>
                <a:latin typeface="Franklin Gothic Book"/>
                <a:cs typeface="Franklin Gothic Book"/>
              </a:rPr>
              <a:t> </a:t>
            </a:r>
            <a:r>
              <a:rPr lang="en-US" sz="1000" i="1" dirty="0">
                <a:solidFill>
                  <a:srgbClr val="404040"/>
                </a:solidFill>
                <a:latin typeface="Franklin Gothic Book"/>
                <a:cs typeface="Franklin Gothic Book"/>
              </a:rPr>
              <a:t>in</a:t>
            </a:r>
            <a:r>
              <a:rPr lang="en-US" sz="1000" i="1" spc="-5" dirty="0">
                <a:solidFill>
                  <a:srgbClr val="404040"/>
                </a:solidFill>
                <a:latin typeface="Franklin Gothic Book"/>
                <a:cs typeface="Franklin Gothic Book"/>
              </a:rPr>
              <a:t> </a:t>
            </a:r>
            <a:r>
              <a:rPr lang="en-US" sz="1000" i="1" dirty="0">
                <a:solidFill>
                  <a:srgbClr val="404040"/>
                </a:solidFill>
                <a:latin typeface="Franklin Gothic Book"/>
                <a:cs typeface="Franklin Gothic Book"/>
              </a:rPr>
              <a:t>future</a:t>
            </a:r>
            <a:r>
              <a:rPr lang="en-US" sz="1000" i="1" spc="-15" dirty="0">
                <a:solidFill>
                  <a:srgbClr val="404040"/>
                </a:solidFill>
                <a:latin typeface="Franklin Gothic Book"/>
                <a:cs typeface="Franklin Gothic Book"/>
              </a:rPr>
              <a:t> </a:t>
            </a:r>
            <a:r>
              <a:rPr lang="en-US" sz="1000" i="1" spc="-10" dirty="0">
                <a:solidFill>
                  <a:srgbClr val="404040"/>
                </a:solidFill>
                <a:latin typeface="Franklin Gothic Book"/>
                <a:cs typeface="Franklin Gothic Book"/>
              </a:rPr>
              <a:t>years).</a:t>
            </a:r>
            <a:endParaRPr lang="en-US" sz="1000" i="1" dirty="0">
              <a:latin typeface="Franklin Gothic Book"/>
              <a:cs typeface="Franklin Gothic Book"/>
            </a:endParaRPr>
          </a:p>
          <a:p>
            <a:pPr marL="80009" marR="761365">
              <a:lnSpc>
                <a:spcPct val="100000"/>
              </a:lnSpc>
              <a:spcBef>
                <a:spcPts val="5"/>
              </a:spcBef>
              <a:tabLst>
                <a:tab pos="253365" algn="l"/>
              </a:tabLst>
            </a:pPr>
            <a:endParaRPr lang="en-US" sz="1100" dirty="0">
              <a:latin typeface="Franklin Gothic Book"/>
              <a:cs typeface="Franklin Gothic Book"/>
            </a:endParaRPr>
          </a:p>
        </p:txBody>
      </p:sp>
      <p:sp>
        <p:nvSpPr>
          <p:cNvPr id="5" name="TextBox 4">
            <a:extLst>
              <a:ext uri="{FF2B5EF4-FFF2-40B4-BE49-F238E27FC236}">
                <a16:creationId xmlns:a16="http://schemas.microsoft.com/office/drawing/2014/main" id="{48ED0BBF-72A4-5C9B-097F-F5722E5D1CAF}"/>
              </a:ext>
            </a:extLst>
          </p:cNvPr>
          <p:cNvSpPr txBox="1"/>
          <p:nvPr/>
        </p:nvSpPr>
        <p:spPr>
          <a:xfrm>
            <a:off x="381000" y="3765328"/>
            <a:ext cx="8153400" cy="2277547"/>
          </a:xfrm>
          <a:prstGeom prst="rect">
            <a:avLst/>
          </a:prstGeom>
          <a:noFill/>
        </p:spPr>
        <p:txBody>
          <a:bodyPr wrap="square" rtlCol="0">
            <a:spAutoFit/>
          </a:bodyPr>
          <a:lstStyle/>
          <a:p>
            <a:r>
              <a:rPr lang="en-US" sz="2000" dirty="0">
                <a:solidFill>
                  <a:srgbClr val="006D8A"/>
                </a:solidFill>
                <a:latin typeface="Franklin Gothic Medium" panose="020B0603020102020204" pitchFamily="34" charset="0"/>
              </a:rPr>
              <a:t>Considerations:</a:t>
            </a:r>
          </a:p>
          <a:p>
            <a:endParaRPr lang="en-US" sz="1400" dirty="0">
              <a:solidFill>
                <a:srgbClr val="006D8A"/>
              </a:solidFill>
              <a:latin typeface="Franklin Gothic Medium" panose="020B06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This is a good opportunity to review current employee census data to ensure participant termination dates are correct in the Voya recordkeeping system.</a:t>
            </a:r>
          </a:p>
          <a:p>
            <a:endParaRPr lang="en-US" sz="1200" dirty="0">
              <a:latin typeface="Franklin Gothic Book" panose="020B05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This is a good opportunity to review the current automated force out program.</a:t>
            </a:r>
          </a:p>
          <a:p>
            <a:endParaRPr lang="en-US" sz="1200" dirty="0">
              <a:latin typeface="Franklin Gothic Book" panose="020B05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Effective June 2024 Voya will use the maximum limit under law which increases to $7,000.</a:t>
            </a:r>
          </a:p>
          <a:p>
            <a:endParaRPr lang="en-US" sz="1200" dirty="0">
              <a:latin typeface="Franklin Gothic Book" panose="020B0503020102020204" pitchFamily="34" charset="0"/>
            </a:endParaRPr>
          </a:p>
          <a:p>
            <a:pPr marL="285750" indent="-285750">
              <a:buFont typeface="Arial" panose="020B0604020202020204" pitchFamily="34" charset="0"/>
              <a:buChar char="•"/>
            </a:pPr>
            <a:r>
              <a:rPr lang="en-US" sz="1200" dirty="0">
                <a:latin typeface="Franklin Gothic Book" panose="020B0503020102020204" pitchFamily="34" charset="0"/>
              </a:rPr>
              <a:t>Sponsors who wish for Voya to continue processing small balance mandatory distributions for their plan will need to comply with the change to $7,000</a:t>
            </a:r>
          </a:p>
        </p:txBody>
      </p:sp>
      <p:sp>
        <p:nvSpPr>
          <p:cNvPr id="7" name="Rectangle 6">
            <a:extLst>
              <a:ext uri="{FF2B5EF4-FFF2-40B4-BE49-F238E27FC236}">
                <a16:creationId xmlns:a16="http://schemas.microsoft.com/office/drawing/2014/main" id="{6A376F13-0A5A-6A70-8332-9A9F6F807842}"/>
              </a:ext>
            </a:extLst>
          </p:cNvPr>
          <p:cNvSpPr/>
          <p:nvPr/>
        </p:nvSpPr>
        <p:spPr>
          <a:xfrm>
            <a:off x="914400" y="2156386"/>
            <a:ext cx="7965831" cy="1107514"/>
          </a:xfrm>
          <a:prstGeom prst="rect">
            <a:avLst/>
          </a:prstGeom>
          <a:noFill/>
          <a:ln w="12700">
            <a:solidFill>
              <a:srgbClr val="006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12E1053-0564-E310-F8AD-BB89ED65A579}"/>
              </a:ext>
            </a:extLst>
          </p:cNvPr>
          <p:cNvSpPr/>
          <p:nvPr/>
        </p:nvSpPr>
        <p:spPr>
          <a:xfrm>
            <a:off x="-10258" y="1773796"/>
            <a:ext cx="298068" cy="1557349"/>
          </a:xfrm>
          <a:prstGeom prst="rect">
            <a:avLst/>
          </a:prstGeom>
          <a:solidFill>
            <a:srgbClr val="006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EA84AD04-B326-1472-BFB3-E04BDA9C6260}"/>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11951"/>
          <a:stretch/>
        </p:blipFill>
        <p:spPr>
          <a:xfrm>
            <a:off x="169549" y="1461492"/>
            <a:ext cx="3842379" cy="2181958"/>
          </a:xfrm>
          <a:prstGeom prst="rect">
            <a:avLst/>
          </a:prstGeom>
        </p:spPr>
      </p:pic>
    </p:spTree>
    <p:extLst>
      <p:ext uri="{BB962C8B-B14F-4D97-AF65-F5344CB8AC3E}">
        <p14:creationId xmlns:p14="http://schemas.microsoft.com/office/powerpoint/2010/main" val="232928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6138-F45D-9420-4B81-F5CDBB4D214C}"/>
              </a:ext>
            </a:extLst>
          </p:cNvPr>
          <p:cNvSpPr>
            <a:spLocks noGrp="1"/>
          </p:cNvSpPr>
          <p:nvPr>
            <p:ph type="title"/>
          </p:nvPr>
        </p:nvSpPr>
        <p:spPr>
          <a:xfrm>
            <a:off x="838200" y="427566"/>
            <a:ext cx="8122287" cy="338554"/>
          </a:xfrm>
        </p:spPr>
        <p:txBody>
          <a:bodyPr/>
          <a:lstStyle/>
          <a:p>
            <a:r>
              <a:rPr lang="en-US" dirty="0"/>
              <a:t>Improving Coverage for part time workers – Required in 2025 </a:t>
            </a:r>
          </a:p>
        </p:txBody>
      </p:sp>
      <p:sp>
        <p:nvSpPr>
          <p:cNvPr id="3" name="Text Placeholder 2">
            <a:extLst>
              <a:ext uri="{FF2B5EF4-FFF2-40B4-BE49-F238E27FC236}">
                <a16:creationId xmlns:a16="http://schemas.microsoft.com/office/drawing/2014/main" id="{FF857936-24CB-6214-EDDE-00031ABDCEC7}"/>
              </a:ext>
            </a:extLst>
          </p:cNvPr>
          <p:cNvSpPr>
            <a:spLocks noGrp="1"/>
          </p:cNvSpPr>
          <p:nvPr>
            <p:ph type="body" idx="1"/>
          </p:nvPr>
        </p:nvSpPr>
        <p:spPr>
          <a:xfrm>
            <a:off x="4160079" y="2354643"/>
            <a:ext cx="4572000" cy="1107996"/>
          </a:xfrm>
        </p:spPr>
        <p:txBody>
          <a:bodyPr/>
          <a:lstStyle/>
          <a:p>
            <a:pPr marL="365759" marR="761365" indent="-285750">
              <a:lnSpc>
                <a:spcPct val="100000"/>
              </a:lnSpc>
              <a:spcBef>
                <a:spcPts val="5"/>
              </a:spcBef>
              <a:buFont typeface="Arial" panose="020B0604020202020204" pitchFamily="34" charset="0"/>
              <a:buChar char="•"/>
              <a:tabLst>
                <a:tab pos="253365" algn="l"/>
              </a:tabLst>
            </a:pPr>
            <a:r>
              <a:rPr lang="en-US" sz="1200" dirty="0">
                <a:latin typeface="Franklin Gothic Book"/>
                <a:cs typeface="Franklin Gothic Book"/>
              </a:rPr>
              <a:t>Under SECURE Act, plans must permit an employee to contribute to the plan if the employee has worked 500 hours per year for three consecutive years.  </a:t>
            </a:r>
          </a:p>
          <a:p>
            <a:pPr marL="80009" marR="761365">
              <a:lnSpc>
                <a:spcPct val="100000"/>
              </a:lnSpc>
              <a:spcBef>
                <a:spcPts val="5"/>
              </a:spcBef>
              <a:tabLst>
                <a:tab pos="253365" algn="l"/>
              </a:tabLst>
            </a:pPr>
            <a:endParaRPr lang="en-US" sz="1200" dirty="0">
              <a:latin typeface="Franklin Gothic Book"/>
              <a:cs typeface="Franklin Gothic Book"/>
            </a:endParaRPr>
          </a:p>
          <a:p>
            <a:pPr marL="365759" marR="761365" indent="-285750">
              <a:lnSpc>
                <a:spcPct val="100000"/>
              </a:lnSpc>
              <a:spcBef>
                <a:spcPts val="5"/>
              </a:spcBef>
              <a:buFont typeface="Arial" panose="020B0604020202020204" pitchFamily="34" charset="0"/>
              <a:buChar char="•"/>
              <a:tabLst>
                <a:tab pos="253365" algn="l"/>
              </a:tabLst>
            </a:pPr>
            <a:r>
              <a:rPr lang="en-US" sz="1200" dirty="0">
                <a:latin typeface="Franklin Gothic Book"/>
                <a:cs typeface="Franklin Gothic Book"/>
              </a:rPr>
              <a:t>SECURE 2.0 reduces from three to two years of 500 hours or more</a:t>
            </a:r>
          </a:p>
        </p:txBody>
      </p:sp>
      <p:sp>
        <p:nvSpPr>
          <p:cNvPr id="5" name="TextBox 4">
            <a:extLst>
              <a:ext uri="{FF2B5EF4-FFF2-40B4-BE49-F238E27FC236}">
                <a16:creationId xmlns:a16="http://schemas.microsoft.com/office/drawing/2014/main" id="{48ED0BBF-72A4-5C9B-097F-F5722E5D1CAF}"/>
              </a:ext>
            </a:extLst>
          </p:cNvPr>
          <p:cNvSpPr txBox="1"/>
          <p:nvPr/>
        </p:nvSpPr>
        <p:spPr>
          <a:xfrm>
            <a:off x="381000" y="3960062"/>
            <a:ext cx="8153400" cy="2262158"/>
          </a:xfrm>
          <a:prstGeom prst="rect">
            <a:avLst/>
          </a:prstGeom>
          <a:noFill/>
        </p:spPr>
        <p:txBody>
          <a:bodyPr wrap="square" rtlCol="0">
            <a:spAutoFit/>
          </a:bodyPr>
          <a:lstStyle/>
          <a:p>
            <a:r>
              <a:rPr lang="en-US" sz="2000" dirty="0">
                <a:solidFill>
                  <a:srgbClr val="006D8A"/>
                </a:solidFill>
                <a:latin typeface="Franklin Gothic Medium" panose="020B0603020102020204" pitchFamily="34" charset="0"/>
              </a:rPr>
              <a:t>Considerations:</a:t>
            </a:r>
          </a:p>
          <a:p>
            <a:endParaRPr lang="en-US" sz="1400" dirty="0">
              <a:solidFill>
                <a:srgbClr val="006D8A"/>
              </a:solidFill>
              <a:latin typeface="Franklin Gothic Medium" panose="020B0603020102020204" pitchFamily="34" charset="0"/>
            </a:endParaRPr>
          </a:p>
          <a:p>
            <a:pPr marL="285750" indent="-285750">
              <a:buFont typeface="Arial" panose="020B0604020202020204" pitchFamily="34" charset="0"/>
              <a:buChar char="•"/>
            </a:pPr>
            <a:r>
              <a:rPr lang="en-US" sz="1200" dirty="0">
                <a:solidFill>
                  <a:schemeClr val="tx1"/>
                </a:solidFill>
                <a:latin typeface="Franklin Gothic Book" panose="020B0503020102020204" pitchFamily="34" charset="0"/>
              </a:rPr>
              <a:t>The current law, SECURE 1.0, would override any employee exclusions.  Existing employee exclusions may include: Hourly employees, Seasonal, Intern, Straight Time Hourly</a:t>
            </a:r>
          </a:p>
          <a:p>
            <a:endParaRPr lang="en-US" sz="1200" dirty="0">
              <a:solidFill>
                <a:schemeClr val="tx1"/>
              </a:solidFill>
              <a:latin typeface="Franklin Gothic Book" panose="020B0503020102020204" pitchFamily="34" charset="0"/>
            </a:endParaRPr>
          </a:p>
          <a:p>
            <a:pPr marL="285750" indent="-285750">
              <a:buFont typeface="Arial" panose="020B0604020202020204" pitchFamily="34" charset="0"/>
              <a:buChar char="•"/>
            </a:pPr>
            <a:r>
              <a:rPr lang="en-US" sz="1200" dirty="0">
                <a:solidFill>
                  <a:schemeClr val="tx1"/>
                </a:solidFill>
                <a:latin typeface="Franklin Gothic Book" panose="020B0503020102020204" pitchFamily="34" charset="0"/>
              </a:rPr>
              <a:t>In order to comply with the SECURE 1.0 provision , plan administrators should review hours worked for employees in question for years 2021, 2022, 2023.  </a:t>
            </a:r>
          </a:p>
          <a:p>
            <a:endParaRPr lang="en-US" sz="1200" dirty="0">
              <a:solidFill>
                <a:schemeClr val="tx1"/>
              </a:solidFill>
              <a:latin typeface="Franklin Gothic Book" panose="020B0503020102020204" pitchFamily="34" charset="0"/>
            </a:endParaRPr>
          </a:p>
          <a:p>
            <a:pPr marL="285750" indent="-285750">
              <a:buFont typeface="Arial" panose="020B0604020202020204" pitchFamily="34" charset="0"/>
              <a:buChar char="•"/>
            </a:pPr>
            <a:r>
              <a:rPr lang="en-US" sz="1200" dirty="0">
                <a:solidFill>
                  <a:schemeClr val="tx1"/>
                </a:solidFill>
                <a:latin typeface="Franklin Gothic Book" panose="020B0503020102020204" pitchFamily="34" charset="0"/>
              </a:rPr>
              <a:t>In order to comply with the SECURE 2.0 provision, plan administrators should review hours worked for employees in question for years 2023 and 2024.</a:t>
            </a:r>
          </a:p>
          <a:p>
            <a:pPr marL="285750" indent="-285750">
              <a:buFont typeface="Arial" panose="020B0604020202020204" pitchFamily="34" charset="0"/>
              <a:buChar char="•"/>
            </a:pPr>
            <a:endParaRPr lang="en-US" sz="1100" dirty="0">
              <a:solidFill>
                <a:srgbClr val="006D8A"/>
              </a:solidFill>
              <a:latin typeface="Franklin Gothic Medium" panose="020B0603020102020204" pitchFamily="34" charset="0"/>
            </a:endParaRPr>
          </a:p>
        </p:txBody>
      </p:sp>
      <p:sp>
        <p:nvSpPr>
          <p:cNvPr id="7" name="Rectangle 6">
            <a:extLst>
              <a:ext uri="{FF2B5EF4-FFF2-40B4-BE49-F238E27FC236}">
                <a16:creationId xmlns:a16="http://schemas.microsoft.com/office/drawing/2014/main" id="{6A376F13-0A5A-6A70-8332-9A9F6F807842}"/>
              </a:ext>
            </a:extLst>
          </p:cNvPr>
          <p:cNvSpPr/>
          <p:nvPr/>
        </p:nvSpPr>
        <p:spPr>
          <a:xfrm>
            <a:off x="914400" y="2156385"/>
            <a:ext cx="7965831" cy="1683247"/>
          </a:xfrm>
          <a:prstGeom prst="rect">
            <a:avLst/>
          </a:prstGeom>
          <a:noFill/>
          <a:ln w="12700">
            <a:solidFill>
              <a:srgbClr val="006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12E1053-0564-E310-F8AD-BB89ED65A579}"/>
              </a:ext>
            </a:extLst>
          </p:cNvPr>
          <p:cNvSpPr/>
          <p:nvPr/>
        </p:nvSpPr>
        <p:spPr>
          <a:xfrm>
            <a:off x="-10258" y="1773796"/>
            <a:ext cx="298068" cy="1557349"/>
          </a:xfrm>
          <a:prstGeom prst="rect">
            <a:avLst/>
          </a:prstGeom>
          <a:solidFill>
            <a:srgbClr val="006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EA84AD04-B326-1472-BFB3-E04BDA9C6260}"/>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11951"/>
          <a:stretch/>
        </p:blipFill>
        <p:spPr>
          <a:xfrm>
            <a:off x="169549" y="1461492"/>
            <a:ext cx="3842379" cy="2181958"/>
          </a:xfrm>
          <a:prstGeom prst="rect">
            <a:avLst/>
          </a:prstGeom>
        </p:spPr>
      </p:pic>
    </p:spTree>
    <p:extLst>
      <p:ext uri="{BB962C8B-B14F-4D97-AF65-F5344CB8AC3E}">
        <p14:creationId xmlns:p14="http://schemas.microsoft.com/office/powerpoint/2010/main" val="4032715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1955</TotalTime>
  <Words>1340</Words>
  <Application>Microsoft Office PowerPoint</Application>
  <PresentationFormat>On-screen Show (4:3)</PresentationFormat>
  <Paragraphs>163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Franklin Gothic Book</vt:lpstr>
      <vt:lpstr>Franklin Gothic Medium</vt:lpstr>
      <vt:lpstr>Office Theme</vt:lpstr>
      <vt:lpstr>SECURE ACT 2.0</vt:lpstr>
      <vt:lpstr>Setting Every Community up for Retirement Enhancement SECURE 1.0 and 2.0</vt:lpstr>
      <vt:lpstr>Increase in RMD Age – Required Change 2023</vt:lpstr>
      <vt:lpstr>Employee Certification of Hardship Withdrawals – Optional in 2023</vt:lpstr>
      <vt:lpstr>Treatment of Employer Matching or Nonelective Contributions as Roth – Optional in 2023 </vt:lpstr>
      <vt:lpstr>Simplification of Notice Requirements to unenrolled participants – Optional in 2023</vt:lpstr>
      <vt:lpstr>Catch Up Contributions in Roth – Required in 2024</vt:lpstr>
      <vt:lpstr>Updating dollar limit for mandatory distributions  – Optional 2024</vt:lpstr>
      <vt:lpstr>Improving Coverage for part time workers – Required in 2025 </vt:lpstr>
      <vt:lpstr>Additional Provisions under Secure 2.0</vt:lpstr>
      <vt:lpstr>Additional Provisions under Secure 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Satterfield</dc:creator>
  <cp:lastModifiedBy>Dee Spivey</cp:lastModifiedBy>
  <cp:revision>17</cp:revision>
  <dcterms:created xsi:type="dcterms:W3CDTF">2023-02-10T14:02:16Z</dcterms:created>
  <dcterms:modified xsi:type="dcterms:W3CDTF">2023-05-05T18:00:59Z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2023-02-08T00:00:00Z</vt:filetime>
  </property>
  <property fmtid="{D5CDD505-2E9C-101B-9397-08002B2CF9AE}" pid="3" name="Creator">
    <vt:lpwstr>Acrobat PDFMaker 22 for PowerPoint</vt:lpwstr>
  </property>
  <property fmtid="{D5CDD505-2E9C-101B-9397-08002B2CF9AE}" pid="4" name="LastSaved">
    <vt:filetime>2023-02-10T00:00:00Z</vt:filetime>
  </property>
  <property fmtid="{D5CDD505-2E9C-101B-9397-08002B2CF9AE}" pid="5" name="Producer">
    <vt:lpwstr>Adobe PDF Library 22.3.90</vt:lpwstr>
  </property>
</Properties>
</file>