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3"/>
  </p:notesMasterIdLst>
  <p:sldIdLst>
    <p:sldId id="256" r:id="rId5"/>
    <p:sldId id="315" r:id="rId6"/>
    <p:sldId id="316" r:id="rId7"/>
    <p:sldId id="317"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12" r:id="rId22"/>
    <p:sldId id="271" r:id="rId23"/>
    <p:sldId id="314"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8556" autoAdjust="0"/>
  </p:normalViewPr>
  <p:slideViewPr>
    <p:cSldViewPr snapToGrid="0">
      <p:cViewPr varScale="1">
        <p:scale>
          <a:sx n="44" d="100"/>
          <a:sy n="44" d="100"/>
        </p:scale>
        <p:origin x="13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F739BAFA-4406-4D2B-951B-DC460599E29E}"/>
    <pc:docChg chg="modSld">
      <pc:chgData name="Monica McDearmon" userId="15db7611-ba75-4c89-bc79-806efb06932d" providerId="ADAL" clId="{F739BAFA-4406-4D2B-951B-DC460599E29E}" dt="2023-12-18T18:25:32.499" v="2" actId="20577"/>
      <pc:docMkLst>
        <pc:docMk/>
      </pc:docMkLst>
      <pc:sldChg chg="modSp mod">
        <pc:chgData name="Monica McDearmon" userId="15db7611-ba75-4c89-bc79-806efb06932d" providerId="ADAL" clId="{F739BAFA-4406-4D2B-951B-DC460599E29E}" dt="2023-12-18T18:25:32.499" v="2" actId="20577"/>
        <pc:sldMkLst>
          <pc:docMk/>
          <pc:sldMk cId="4122310756" sldId="271"/>
        </pc:sldMkLst>
        <pc:graphicFrameChg chg="modGraphic">
          <ac:chgData name="Monica McDearmon" userId="15db7611-ba75-4c89-bc79-806efb06932d" providerId="ADAL" clId="{F739BAFA-4406-4D2B-951B-DC460599E29E}" dt="2023-12-18T18:25:32.499" v="2" actId="20577"/>
          <ac:graphicFrameMkLst>
            <pc:docMk/>
            <pc:sldMk cId="4122310756" sldId="271"/>
            <ac:graphicFrameMk id="6" creationId="{7F75570F-8683-47E5-B393-362A721CE48E}"/>
          </ac:graphicFrameMkLst>
        </pc:graphicFrameChg>
      </pc:sldChg>
      <pc:sldChg chg="modSp mod">
        <pc:chgData name="Monica McDearmon" userId="15db7611-ba75-4c89-bc79-806efb06932d" providerId="ADAL" clId="{F739BAFA-4406-4D2B-951B-DC460599E29E}" dt="2023-12-18T18:25:09.277" v="0" actId="6549"/>
        <pc:sldMkLst>
          <pc:docMk/>
          <pc:sldMk cId="1343770909" sldId="316"/>
        </pc:sldMkLst>
        <pc:spChg chg="mod">
          <ac:chgData name="Monica McDearmon" userId="15db7611-ba75-4c89-bc79-806efb06932d" providerId="ADAL" clId="{F739BAFA-4406-4D2B-951B-DC460599E29E}" dt="2023-12-18T18:25:09.277" v="0" actId="6549"/>
          <ac:spMkLst>
            <pc:docMk/>
            <pc:sldMk cId="1343770909" sldId="316"/>
            <ac:spMk id="3" creationId="{BF2B94C4-0E96-489D-BD6D-E0B5113426FF}"/>
          </ac:spMkLst>
        </pc:spChg>
      </pc:sldChg>
    </pc:docChg>
  </pc:docChgLst>
  <pc:docChgLst>
    <pc:chgData name="Monica McDearmon" userId="15db7611-ba75-4c89-bc79-806efb06932d" providerId="ADAL" clId="{41D4AD01-F467-4023-B868-8CBA72DCB127}"/>
    <pc:docChg chg="custSel modSld">
      <pc:chgData name="Monica McDearmon" userId="15db7611-ba75-4c89-bc79-806efb06932d" providerId="ADAL" clId="{41D4AD01-F467-4023-B868-8CBA72DCB127}" dt="2024-01-30T19:12:07.307" v="11" actId="20577"/>
      <pc:docMkLst>
        <pc:docMk/>
      </pc:docMkLst>
      <pc:sldChg chg="modSp mod">
        <pc:chgData name="Monica McDearmon" userId="15db7611-ba75-4c89-bc79-806efb06932d" providerId="ADAL" clId="{41D4AD01-F467-4023-B868-8CBA72DCB127}" dt="2024-01-30T19:12:07.307" v="11" actId="20577"/>
        <pc:sldMkLst>
          <pc:docMk/>
          <pc:sldMk cId="1343770909" sldId="316"/>
        </pc:sldMkLst>
        <pc:spChg chg="mod">
          <ac:chgData name="Monica McDearmon" userId="15db7611-ba75-4c89-bc79-806efb06932d" providerId="ADAL" clId="{41D4AD01-F467-4023-B868-8CBA72DCB127}" dt="2024-01-30T19:12:07.307" v="11" actId="20577"/>
          <ac:spMkLst>
            <pc:docMk/>
            <pc:sldMk cId="1343770909" sldId="316"/>
            <ac:spMk id="3" creationId="{BF2B94C4-0E96-489D-BD6D-E0B5113426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29430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Golden Rule</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a:p>
        </p:txBody>
      </p:sp>
    </p:spTree>
    <p:extLst>
      <p:ext uri="{BB962C8B-B14F-4D97-AF65-F5344CB8AC3E}">
        <p14:creationId xmlns:p14="http://schemas.microsoft.com/office/powerpoint/2010/main" val="227734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42</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48</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52</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57</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58</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1/30/2024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1/30/2024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1/30/2024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1/30/2024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1/30/2024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Income</a:t>
            </a:r>
          </a:p>
          <a:p>
            <a:r>
              <a:rPr lang="en-US" sz="24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Received on Loans</a:t>
            </a:r>
          </a:p>
          <a:p>
            <a:r>
              <a:rPr lang="en-US" sz="24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Service Charges on Deposit Accounts</a:t>
            </a:r>
          </a:p>
          <a:p>
            <a:r>
              <a:rPr lang="en-US" sz="2400" dirty="0"/>
              <a:t>Commissions and Fees (Investment Services)</a:t>
            </a:r>
          </a:p>
          <a:p>
            <a:r>
              <a:rPr lang="en-US" sz="2400" dirty="0"/>
              <a:t>Mortgage Loan Fees</a:t>
            </a:r>
          </a:p>
          <a:p>
            <a:r>
              <a:rPr lang="en-US" sz="2400" dirty="0"/>
              <a:t>Service Charges on Loan Accounts</a:t>
            </a:r>
          </a:p>
          <a:p>
            <a:r>
              <a:rPr lang="en-US" sz="24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Expense</a:t>
            </a:r>
          </a:p>
          <a:p>
            <a:r>
              <a:rPr lang="en-US" sz="2400" dirty="0"/>
              <a:t>Non-Interest Expense</a:t>
            </a:r>
          </a:p>
          <a:p>
            <a:r>
              <a:rPr lang="en-US" sz="24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Paid on Deposits</a:t>
            </a:r>
          </a:p>
          <a:p>
            <a:r>
              <a:rPr lang="en-US" sz="24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Salaries &amp; Employee Benefits</a:t>
            </a:r>
          </a:p>
          <a:p>
            <a:r>
              <a:rPr lang="en-US" sz="2400" dirty="0"/>
              <a:t>Occupancy Expense</a:t>
            </a:r>
          </a:p>
          <a:p>
            <a:r>
              <a:rPr lang="en-US" sz="2400" dirty="0"/>
              <a:t>Furniture &amp; Equipment</a:t>
            </a:r>
          </a:p>
          <a:p>
            <a:r>
              <a:rPr lang="en-US" sz="2400" dirty="0"/>
              <a:t>Office Supplies &amp; Printing</a:t>
            </a:r>
          </a:p>
          <a:p>
            <a:r>
              <a:rPr lang="en-US" sz="2400" dirty="0"/>
              <a:t>Advertising</a:t>
            </a:r>
          </a:p>
          <a:p>
            <a:r>
              <a:rPr lang="en-US" sz="24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685810828"/>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2024</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a:bodyPr>
          <a:lstStyle/>
          <a:p>
            <a:r>
              <a:rPr lang="en-US" sz="2400" dirty="0"/>
              <a:t>[Insert specifics about the gathering.]</a:t>
            </a:r>
          </a:p>
          <a:p>
            <a:pPr lvl="1"/>
            <a:r>
              <a:rPr lang="en-US" sz="2200" dirty="0"/>
              <a:t>[List departments/key members of the bank they will meet.]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Checking</a:t>
            </a:r>
          </a:p>
          <a:p>
            <a:r>
              <a:rPr lang="en-US" sz="24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Deposit and Withdraw Funds</a:t>
            </a:r>
          </a:p>
          <a:p>
            <a:r>
              <a:rPr lang="en-US" sz="2400" dirty="0"/>
              <a:t>Interest Bearing</a:t>
            </a:r>
          </a:p>
          <a:p>
            <a:r>
              <a:rPr lang="en-US" sz="2400" dirty="0"/>
              <a:t>FDIC Insured</a:t>
            </a:r>
          </a:p>
          <a:p>
            <a:r>
              <a:rPr lang="en-US" sz="2400" dirty="0"/>
              <a:t>Access by</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rmAutofit/>
          </a:bodyPr>
          <a:lstStyle/>
          <a:p>
            <a:r>
              <a:rPr lang="en-US" sz="2400" dirty="0"/>
              <a:t>Deposit and withdraw funds</a:t>
            </a:r>
          </a:p>
          <a:p>
            <a:r>
              <a:rPr lang="en-US" sz="2400" dirty="0"/>
              <a:t>Higher interest than regular savings</a:t>
            </a:r>
          </a:p>
          <a:p>
            <a:r>
              <a:rPr lang="en-US" sz="2400" dirty="0"/>
              <a:t>FDIC insured</a:t>
            </a:r>
          </a:p>
          <a:p>
            <a:r>
              <a:rPr lang="en-US" sz="2400" dirty="0"/>
              <a:t>Access by</a:t>
            </a:r>
          </a:p>
          <a:p>
            <a:pPr lvl="1"/>
            <a:r>
              <a:rPr lang="en-US" sz="2200" dirty="0"/>
              <a:t>Personal check (limited)</a:t>
            </a:r>
          </a:p>
          <a:p>
            <a:pPr lvl="1"/>
            <a:r>
              <a:rPr lang="en-US" sz="2200" dirty="0"/>
              <a:t>Debit card (limited)</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Fixed term </a:t>
            </a:r>
          </a:p>
          <a:p>
            <a:pPr lvl="1"/>
            <a:r>
              <a:rPr lang="en-US" sz="2400" dirty="0"/>
              <a:t>3 months</a:t>
            </a:r>
          </a:p>
          <a:p>
            <a:pPr lvl="1"/>
            <a:r>
              <a:rPr lang="en-US" sz="2400" dirty="0"/>
              <a:t>6 months</a:t>
            </a:r>
          </a:p>
          <a:p>
            <a:pPr lvl="1"/>
            <a:r>
              <a:rPr lang="en-US" sz="2400" dirty="0"/>
              <a:t>1 year</a:t>
            </a:r>
          </a:p>
          <a:p>
            <a:pPr lvl="1"/>
            <a:r>
              <a:rPr lang="en-US" sz="2400" dirty="0"/>
              <a:t>5 years</a:t>
            </a:r>
          </a:p>
          <a:p>
            <a:r>
              <a:rPr lang="en-US" sz="2400" dirty="0"/>
              <a:t>Fixed interest rate</a:t>
            </a:r>
          </a:p>
          <a:p>
            <a:r>
              <a:rPr lang="en-US" sz="2400" dirty="0"/>
              <a:t>Withdraw at maturity</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400" dirty="0"/>
              <a:t>Retirement savings plan</a:t>
            </a:r>
          </a:p>
          <a:p>
            <a:r>
              <a:rPr lang="en-US" sz="2400" dirty="0"/>
              <a:t>Tax advantages</a:t>
            </a:r>
          </a:p>
          <a:p>
            <a:r>
              <a:rPr lang="en-US" sz="2400" dirty="0"/>
              <a:t>Types of IRA</a:t>
            </a:r>
          </a:p>
          <a:p>
            <a:pPr lvl="1"/>
            <a:r>
              <a:rPr lang="en-US" sz="2400" dirty="0"/>
              <a:t>Traditional </a:t>
            </a:r>
          </a:p>
          <a:p>
            <a:pPr lvl="2"/>
            <a:r>
              <a:rPr lang="en-US" sz="2000" dirty="0"/>
              <a:t>May have tax advantage</a:t>
            </a:r>
          </a:p>
          <a:p>
            <a:pPr lvl="1"/>
            <a:r>
              <a:rPr lang="en-US" sz="2400" dirty="0"/>
              <a:t>Roth</a:t>
            </a:r>
          </a:p>
          <a:p>
            <a:pPr lvl="2"/>
            <a:r>
              <a:rPr lang="en-US" sz="2000" dirty="0"/>
              <a:t>Tax free withdrawals</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0" y="5443402"/>
            <a:ext cx="9144000" cy="648232"/>
          </a:xfrm>
        </p:spPr>
        <p:txBody>
          <a:bodyPr>
            <a:noAutofit/>
          </a:bodyPr>
          <a:lstStyle/>
          <a:p>
            <a:pPr algn="ctr"/>
            <a:r>
              <a:rPr lang="en-US" sz="2500" dirty="0"/>
              <a:t>Checking Ledger | Online Banking | Quicken</a:t>
            </a:r>
          </a:p>
        </p:txBody>
      </p:sp>
      <p:pic>
        <p:nvPicPr>
          <p:cNvPr id="7" name="Picture Placeholder 6" descr="MP900341936[1].jpg"/>
          <p:cNvPicPr>
            <a:picLocks noGrp="1" noChangeAspect="1"/>
          </p:cNvPicPr>
          <p:nvPr>
            <p:ph type="pic" idx="1"/>
          </p:nvPr>
        </p:nvPicPr>
        <p:blipFill>
          <a:blip r:embed="rId2" cstate="print"/>
          <a:srcRect t="14595" b="14595"/>
          <a:stretch>
            <a:fillRect/>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arrangement in which a lender gives money to a borrower, and the borrower agrees to repay the money, along with interest, at some future point(s) in time.</a:t>
            </a:r>
          </a:p>
          <a:p>
            <a:pPr>
              <a:buNone/>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lnSpcReduction="10000"/>
          </a:bodyPr>
          <a:lstStyle/>
          <a:p>
            <a:r>
              <a:rPr lang="en-US" sz="2400" dirty="0"/>
              <a:t>The VBA Bank Day Scholarship Program is in </a:t>
            </a:r>
            <a:r>
              <a:rPr lang="en-US" sz="2400"/>
              <a:t>its thirteenth </a:t>
            </a:r>
            <a:r>
              <a:rPr lang="en-US" sz="2400" dirty="0"/>
              <a:t>year.</a:t>
            </a:r>
          </a:p>
          <a:p>
            <a:r>
              <a:rPr lang="en-US" sz="2400" b="1" dirty="0"/>
              <a:t>$26,000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Consumer </a:t>
            </a:r>
          </a:p>
          <a:p>
            <a:pPr lvl="1">
              <a:buNone/>
            </a:pPr>
            <a:endParaRPr lang="en-US" sz="2400" dirty="0"/>
          </a:p>
          <a:p>
            <a:r>
              <a:rPr lang="en-US" sz="24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2059" name="Picture 11" descr="C:\Documents and Settings\lmichael\Local Settings\Temporary Internet Files\Content.IE5\41DWUIFT\MC900439597[1].png"/>
          <p:cNvPicPr>
            <a:picLocks noChangeAspect="1" noChangeArrowheads="1"/>
          </p:cNvPicPr>
          <p:nvPr/>
        </p:nvPicPr>
        <p:blipFill>
          <a:blip r:embed="rId3" cstate="print"/>
          <a:srcRect/>
          <a:stretch>
            <a:fillRect/>
          </a:stretch>
        </p:blipFill>
        <p:spPr bwMode="auto">
          <a:xfrm>
            <a:off x="3879487" y="1917700"/>
            <a:ext cx="3086826" cy="4597400"/>
          </a:xfrm>
          <a:prstGeom prst="rect">
            <a:avLst/>
          </a:prstGeom>
          <a:noFill/>
        </p:spPr>
      </p:pic>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400" dirty="0"/>
              <a:t>Auto Loans</a:t>
            </a:r>
          </a:p>
          <a:p>
            <a:r>
              <a:rPr lang="en-US" sz="2400" dirty="0"/>
              <a:t>Education</a:t>
            </a:r>
          </a:p>
          <a:p>
            <a:r>
              <a:rPr lang="en-US" sz="2400" dirty="0"/>
              <a:t>Home Equity (loans or lines)</a:t>
            </a:r>
          </a:p>
          <a:p>
            <a:r>
              <a:rPr lang="en-US" sz="2400" dirty="0"/>
              <a:t>Home Improvement</a:t>
            </a:r>
          </a:p>
          <a:p>
            <a:r>
              <a:rPr lang="en-US" sz="24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Equipment</a:t>
            </a:r>
          </a:p>
          <a:p>
            <a:r>
              <a:rPr lang="en-US" sz="2400" dirty="0"/>
              <a:t>Real Estate</a:t>
            </a:r>
          </a:p>
          <a:p>
            <a:r>
              <a:rPr lang="en-US" sz="24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18" name="Picture 21" descr="C:\Documents and Settings\lmichael\Local Settings\Temporary Internet Files\Content.IE5\41DWUIFT\MC910216371[1].png"/>
          <p:cNvPicPr>
            <a:picLocks noChangeAspect="1" noChangeArrowheads="1"/>
          </p:cNvPicPr>
          <p:nvPr/>
        </p:nvPicPr>
        <p:blipFill>
          <a:blip r:embed="rId3" cstate="print"/>
          <a:srcRect/>
          <a:stretch>
            <a:fillRect/>
          </a:stretch>
        </p:blipFill>
        <p:spPr bwMode="auto">
          <a:xfrm>
            <a:off x="3797300" y="2466534"/>
            <a:ext cx="4362450" cy="3800475"/>
          </a:xfrm>
          <a:prstGeom prst="rect">
            <a:avLst/>
          </a:prstGeom>
          <a:noFill/>
        </p:spPr>
      </p:pic>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47817" y="5419030"/>
            <a:ext cx="11290859" cy="648232"/>
          </a:xfrm>
        </p:spPr>
        <p:txBody>
          <a:bodyPr>
            <a:noAutofit/>
          </a:bodyPr>
          <a:lstStyle/>
          <a:p>
            <a:pPr algn="ctr"/>
            <a:r>
              <a:rPr lang="en-US" sz="2400" dirty="0"/>
              <a:t>Trustworthiness | Respect | Responsibility | Fairness | Caring | Citizenship</a:t>
            </a:r>
          </a:p>
        </p:txBody>
      </p:sp>
      <p:pic>
        <p:nvPicPr>
          <p:cNvPr id="7" name="Picture Placeholder 6" descr="MP900446800[1].jpg"/>
          <p:cNvPicPr>
            <a:picLocks noGrp="1" noChangeAspect="1"/>
          </p:cNvPicPr>
          <p:nvPr>
            <p:ph type="pic" idx="1"/>
          </p:nvPr>
        </p:nvPicPr>
        <p:blipFill>
          <a:blip r:embed="rId3" cstate="print"/>
          <a:srcRect t="16396" b="16396"/>
          <a:stretch>
            <a:fillRect/>
          </a:stretch>
        </p:blipFill>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447817" y="4865122"/>
            <a:ext cx="11290859" cy="562672"/>
          </a:xfrm>
        </p:spPr>
        <p:txBody>
          <a:bodyPr>
            <a:normAutofit/>
          </a:bodyPr>
          <a:lstStyle/>
          <a:p>
            <a:pPr algn="ctr"/>
            <a:r>
              <a:rPr lang="en-US" sz="2800" dirty="0"/>
              <a:t>Pillars of Character</a:t>
            </a:r>
          </a:p>
        </p:txBody>
      </p:sp>
    </p:spTree>
    <p:extLst>
      <p:ext uri="{BB962C8B-B14F-4D97-AF65-F5344CB8AC3E}">
        <p14:creationId xmlns:p14="http://schemas.microsoft.com/office/powerpoint/2010/main" val="273642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honest</a:t>
            </a:r>
          </a:p>
          <a:p>
            <a:r>
              <a:rPr lang="en-US" sz="2400" dirty="0"/>
              <a:t>Be reliable - do what you say you’ll do</a:t>
            </a:r>
          </a:p>
          <a:p>
            <a:r>
              <a:rPr lang="en-US" sz="2400" dirty="0"/>
              <a:t>Have the courage to do the right thing</a:t>
            </a:r>
          </a:p>
          <a:p>
            <a:r>
              <a:rPr lang="en-US" sz="2400" dirty="0"/>
              <a:t>Build a good reputation</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Trustworthiness</a:t>
            </a:r>
          </a:p>
        </p:txBody>
      </p:sp>
      <p:pic>
        <p:nvPicPr>
          <p:cNvPr id="5" name="Picture 4" descr="VBA BANK Day.jpg">
            <a:extLst>
              <a:ext uri="{FF2B5EF4-FFF2-40B4-BE49-F238E27FC236}">
                <a16:creationId xmlns:a16="http://schemas.microsoft.com/office/drawing/2014/main" id="{4B706A52-B542-4CAC-BC03-9D69B98A92D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0795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Follow the “Golden Rule”</a:t>
            </a:r>
          </a:p>
          <a:p>
            <a:r>
              <a:rPr lang="en-US" sz="2400" dirty="0"/>
              <a:t>Accept differences</a:t>
            </a:r>
          </a:p>
          <a:p>
            <a:r>
              <a:rPr lang="en-US" sz="2400" dirty="0"/>
              <a:t>Use good manners</a:t>
            </a:r>
          </a:p>
          <a:p>
            <a:r>
              <a:rPr lang="en-US" sz="2400" dirty="0"/>
              <a:t>Be considerate of others’ feelings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Respect</a:t>
            </a:r>
          </a:p>
        </p:txBody>
      </p:sp>
      <p:pic>
        <p:nvPicPr>
          <p:cNvPr id="5" name="Picture 4" descr="VBA BANK Day.jpg">
            <a:extLst>
              <a:ext uri="{FF2B5EF4-FFF2-40B4-BE49-F238E27FC236}">
                <a16:creationId xmlns:a16="http://schemas.microsoft.com/office/drawing/2014/main" id="{D96931C3-C7D6-406E-B348-A3ED2A52E37A}"/>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860062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Plan ahead</a:t>
            </a:r>
          </a:p>
          <a:p>
            <a:r>
              <a:rPr lang="en-US" sz="2400" dirty="0"/>
              <a:t>Persevere - keep trying!</a:t>
            </a:r>
          </a:p>
          <a:p>
            <a:r>
              <a:rPr lang="en-US" sz="2400" dirty="0"/>
              <a:t>Do your best</a:t>
            </a:r>
          </a:p>
          <a:p>
            <a:r>
              <a:rPr lang="en-US" sz="2400" dirty="0"/>
              <a:t>Use self-control</a:t>
            </a:r>
          </a:p>
          <a:p>
            <a:r>
              <a:rPr lang="en-US" sz="2400" dirty="0"/>
              <a:t>Think before you act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37</a:t>
            </a:fld>
            <a:endParaRPr lang="en-US"/>
          </a:p>
        </p:txBody>
      </p:sp>
      <p:sp>
        <p:nvSpPr>
          <p:cNvPr id="4" name="Title 3"/>
          <p:cNvSpPr>
            <a:spLocks noGrp="1"/>
          </p:cNvSpPr>
          <p:nvPr>
            <p:ph type="title"/>
          </p:nvPr>
        </p:nvSpPr>
        <p:spPr/>
        <p:txBody>
          <a:bodyPr/>
          <a:lstStyle/>
          <a:p>
            <a:r>
              <a:rPr lang="en-US" sz="3600" dirty="0"/>
              <a:t>Responsibility</a:t>
            </a:r>
            <a:endParaRPr lang="en-US" dirty="0"/>
          </a:p>
        </p:txBody>
      </p:sp>
      <p:pic>
        <p:nvPicPr>
          <p:cNvPr id="5" name="Picture 4" descr="VBA BANK Day.jpg">
            <a:extLst>
              <a:ext uri="{FF2B5EF4-FFF2-40B4-BE49-F238E27FC236}">
                <a16:creationId xmlns:a16="http://schemas.microsoft.com/office/drawing/2014/main" id="{3301DE3C-59C9-4234-8466-E8E5B38231B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578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Play by the rules</a:t>
            </a:r>
          </a:p>
          <a:p>
            <a:r>
              <a:rPr lang="en-US" sz="2400" dirty="0"/>
              <a:t>Take turns and share</a:t>
            </a:r>
          </a:p>
          <a:p>
            <a:r>
              <a:rPr lang="en-US" sz="2400" dirty="0"/>
              <a:t>Be open-minded; listen to others</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lstStyle/>
          <a:p>
            <a:r>
              <a:rPr lang="en-US" sz="3600" dirty="0"/>
              <a:t>Fairness</a:t>
            </a:r>
            <a:endParaRPr lang="en-US" dirty="0"/>
          </a:p>
        </p:txBody>
      </p:sp>
      <p:pic>
        <p:nvPicPr>
          <p:cNvPr id="5" name="Picture 4" descr="VBA BANK Day.jpg">
            <a:extLst>
              <a:ext uri="{FF2B5EF4-FFF2-40B4-BE49-F238E27FC236}">
                <a16:creationId xmlns:a16="http://schemas.microsoft.com/office/drawing/2014/main" id="{FE03D313-33BC-4CCB-9B33-0EF23FE56E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60397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kind and compassionate</a:t>
            </a:r>
          </a:p>
          <a:p>
            <a:r>
              <a:rPr lang="en-US" sz="2400" dirty="0"/>
              <a:t>Express gratitude</a:t>
            </a:r>
          </a:p>
          <a:p>
            <a:r>
              <a:rPr lang="en-US" sz="2400" dirty="0"/>
              <a:t>Forgive others</a:t>
            </a:r>
          </a:p>
          <a:p>
            <a:r>
              <a:rPr lang="en-US" sz="2400" dirty="0"/>
              <a:t>Help people in need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lstStyle/>
          <a:p>
            <a:r>
              <a:rPr lang="en-US" sz="3600" dirty="0"/>
              <a:t>Caring</a:t>
            </a:r>
            <a:r>
              <a:rPr lang="en-US" dirty="0"/>
              <a:t>	</a:t>
            </a:r>
          </a:p>
        </p:txBody>
      </p:sp>
      <p:pic>
        <p:nvPicPr>
          <p:cNvPr id="5" name="Picture 4" descr="VBA BANK Day.jpg">
            <a:extLst>
              <a:ext uri="{FF2B5EF4-FFF2-40B4-BE49-F238E27FC236}">
                <a16:creationId xmlns:a16="http://schemas.microsoft.com/office/drawing/2014/main" id="{40CB3099-F9F6-4823-8607-E46A949B414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5730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during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Do what you can to make your school and community a better place</a:t>
            </a:r>
          </a:p>
          <a:p>
            <a:r>
              <a:rPr lang="en-US" sz="2400" dirty="0"/>
              <a:t>Cooperate</a:t>
            </a:r>
          </a:p>
          <a:p>
            <a:r>
              <a:rPr lang="en-US" sz="2400" dirty="0"/>
              <a:t>Get involved</a:t>
            </a:r>
          </a:p>
          <a:p>
            <a:r>
              <a:rPr lang="en-US" sz="2400" dirty="0"/>
              <a:t>Stay informed; vote</a:t>
            </a:r>
          </a:p>
          <a:p>
            <a:r>
              <a:rPr lang="en-US" sz="2400" dirty="0"/>
              <a:t>Respect authority; obey laws and rules</a:t>
            </a:r>
          </a:p>
          <a:p>
            <a:r>
              <a:rPr lang="en-US" sz="2400" dirty="0"/>
              <a:t>Protect environment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Citizenship</a:t>
            </a:r>
            <a:endParaRPr lang="en-US" dirty="0"/>
          </a:p>
        </p:txBody>
      </p:sp>
      <p:pic>
        <p:nvPicPr>
          <p:cNvPr id="5" name="Picture 4" descr="VBA BANK Day.jpg">
            <a:extLst>
              <a:ext uri="{FF2B5EF4-FFF2-40B4-BE49-F238E27FC236}">
                <a16:creationId xmlns:a16="http://schemas.microsoft.com/office/drawing/2014/main" id="{25B49590-C804-46C6-9334-F08B27FCD05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867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41</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Financial Literacy</a:t>
            </a:r>
          </a:p>
          <a:p>
            <a:endParaRPr lang="en-US" sz="2400" dirty="0"/>
          </a:p>
          <a:p>
            <a:r>
              <a:rPr lang="en-US" sz="2400" dirty="0"/>
              <a:t>Volunteering</a:t>
            </a:r>
          </a:p>
          <a:p>
            <a:endParaRPr lang="en-US" sz="2400" dirty="0"/>
          </a:p>
          <a:p>
            <a:r>
              <a:rPr lang="en-US" sz="2400" dirty="0"/>
              <a:t>Sponsorships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500" dirty="0">
                <a:solidFill>
                  <a:schemeClr val="tx2"/>
                </a:solidFill>
              </a:rPr>
              <a:t>Remote Deposit Capture</a:t>
            </a:r>
          </a:p>
          <a:p>
            <a:pPr marL="457200" indent="-457200">
              <a:buFont typeface="Wingdings" panose="05000000000000000000" pitchFamily="2" charset="2"/>
              <a:buChar char="§"/>
            </a:pPr>
            <a:r>
              <a:rPr lang="en-US" sz="2500" dirty="0">
                <a:solidFill>
                  <a:schemeClr val="tx2"/>
                </a:solidFill>
              </a:rPr>
              <a:t>Online Banking</a:t>
            </a:r>
          </a:p>
          <a:p>
            <a:pPr marL="457200" indent="-457200">
              <a:buFont typeface="Wingdings" panose="05000000000000000000" pitchFamily="2" charset="2"/>
              <a:buChar char="§"/>
            </a:pPr>
            <a:r>
              <a:rPr lang="en-US" sz="25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44</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lstStyle/>
          <a:p>
            <a:pPr>
              <a:buSzPct val="200000"/>
              <a:buFont typeface="Wingdings" panose="05000000000000000000" pitchFamily="2" charset="2"/>
              <a:buChar char="§"/>
              <a:defRPr/>
            </a:pPr>
            <a:r>
              <a:rPr lang="en-US" sz="2400" dirty="0"/>
              <a:t>Deposit funds from remote locations into the bank</a:t>
            </a:r>
          </a:p>
          <a:p>
            <a:pPr>
              <a:buSzPct val="200000"/>
              <a:buFont typeface="Wingdings" panose="05000000000000000000" pitchFamily="2" charset="2"/>
              <a:buChar char="§"/>
              <a:defRPr/>
            </a:pPr>
            <a:r>
              <a:rPr lang="en-US" sz="2400" dirty="0"/>
              <a:t>Make deposits anytime (same day - 5:00)</a:t>
            </a:r>
          </a:p>
          <a:p>
            <a:pPr>
              <a:buSzPct val="200000"/>
              <a:buFont typeface="Wingdings" panose="05000000000000000000" pitchFamily="2" charset="2"/>
              <a:buChar char="§"/>
              <a:defRPr/>
            </a:pPr>
            <a:r>
              <a:rPr lang="en-US" sz="2400" dirty="0"/>
              <a:t>Cut cost by reducing trips to the bank</a:t>
            </a:r>
          </a:p>
          <a:p>
            <a:pPr>
              <a:buSzPct val="200000"/>
              <a:buFont typeface="Wingdings" panose="05000000000000000000" pitchFamily="2" charset="2"/>
              <a:buChar char="§"/>
              <a:defRPr/>
            </a:pPr>
            <a:r>
              <a:rPr lang="en-US" sz="2400" dirty="0"/>
              <a:t>Save time preparing deposits</a:t>
            </a:r>
          </a:p>
          <a:p>
            <a:pPr>
              <a:buSzPct val="200000"/>
              <a:buBlip>
                <a:blip r:embed="rId3"/>
              </a:buBlip>
              <a:defRPr/>
            </a:pPr>
            <a:endParaRPr lang="en-US" dirty="0"/>
          </a:p>
          <a:p>
            <a:pPr algn="ctr">
              <a:buSzPct val="200000"/>
              <a:buNone/>
              <a:defRPr/>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400" dirty="0"/>
              <a:t>Manage your accounts from home, office or anywhere via internet 24/7</a:t>
            </a:r>
          </a:p>
          <a:p>
            <a:pPr>
              <a:buFont typeface="Wingdings" panose="05000000000000000000" pitchFamily="2" charset="2"/>
              <a:buChar char="§"/>
            </a:pPr>
            <a:r>
              <a:rPr lang="en-US" sz="2400" dirty="0"/>
              <a:t>Personal </a:t>
            </a:r>
          </a:p>
          <a:p>
            <a:pPr>
              <a:buFont typeface="Wingdings" panose="05000000000000000000" pitchFamily="2" charset="2"/>
              <a:buChar char="§"/>
            </a:pPr>
            <a:r>
              <a:rPr lang="en-US" sz="2400" dirty="0"/>
              <a:t>Small business</a:t>
            </a:r>
          </a:p>
          <a:p>
            <a:pPr>
              <a:buFont typeface="Wingdings" panose="05000000000000000000" pitchFamily="2" charset="2"/>
              <a:buChar char="§"/>
            </a:pPr>
            <a:r>
              <a:rPr lang="en-US" sz="2400" dirty="0"/>
              <a:t>Corporate </a:t>
            </a:r>
          </a:p>
          <a:p>
            <a:pPr>
              <a:buFont typeface="Wingdings" panose="05000000000000000000" pitchFamily="2" charset="2"/>
              <a:buChar char="§"/>
            </a:pPr>
            <a:r>
              <a:rPr lang="en-US" sz="24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500" dirty="0"/>
              <a:t>Manage money on the go</a:t>
            </a:r>
          </a:p>
          <a:p>
            <a:pPr>
              <a:buFont typeface="Wingdings" panose="05000000000000000000" pitchFamily="2" charset="2"/>
              <a:buChar char="§"/>
            </a:pPr>
            <a:r>
              <a:rPr lang="en-US" sz="25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48</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a foundation</a:t>
            </a:r>
          </a:p>
          <a:p>
            <a:pPr lvl="1"/>
            <a:r>
              <a:rPr lang="en-US" sz="2200" dirty="0"/>
              <a:t>Create a “rainy day” reserve</a:t>
            </a:r>
          </a:p>
          <a:p>
            <a:pPr lvl="1"/>
            <a:r>
              <a:rPr lang="en-US" sz="2200" dirty="0"/>
              <a:t>Pay off your debts</a:t>
            </a:r>
          </a:p>
          <a:p>
            <a:pPr lvl="1"/>
            <a:r>
              <a:rPr lang="en-US" sz="2200" dirty="0"/>
              <a:t>Get insured</a:t>
            </a:r>
          </a:p>
          <a:p>
            <a:pPr lvl="1"/>
            <a:r>
              <a:rPr lang="en-US" sz="2200" dirty="0"/>
              <a:t>Max out any tax-deferred retirement plans</a:t>
            </a:r>
          </a:p>
          <a:p>
            <a:pPr lvl="1">
              <a:buNone/>
            </a:pP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50</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Setting investment goals</a:t>
            </a:r>
          </a:p>
          <a:p>
            <a:r>
              <a:rPr lang="en-US" sz="2400" dirty="0"/>
              <a:t>Think about your time horizon</a:t>
            </a:r>
          </a:p>
          <a:p>
            <a:r>
              <a:rPr lang="en-US" sz="2400" dirty="0"/>
              <a:t>Understand your risk tolerance</a:t>
            </a:r>
          </a:p>
          <a:p>
            <a:r>
              <a:rPr lang="en-US" sz="24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51</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52</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stocks work?</a:t>
            </a:r>
          </a:p>
          <a:p>
            <a:r>
              <a:rPr lang="en-US" sz="2400" dirty="0"/>
              <a:t>The role of stocks in your portfolio</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53</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How do bonds work?</a:t>
            </a:r>
          </a:p>
          <a:p>
            <a:r>
              <a:rPr lang="en-US" sz="24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54</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Cash and alternatives</a:t>
            </a:r>
          </a:p>
          <a:p>
            <a:r>
              <a:rPr lang="en-US" sz="24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55</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Balancing risk and return</a:t>
            </a:r>
          </a:p>
          <a:p>
            <a:r>
              <a:rPr lang="en-US" sz="2400" dirty="0"/>
              <a:t>Many ways to diversify</a:t>
            </a:r>
          </a:p>
          <a:p>
            <a:r>
              <a:rPr lang="en-US" sz="2400" dirty="0"/>
              <a:t>Monitoring your portfolio</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56</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57</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58</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021338"/>
            <a:ext cx="9169400" cy="4457699"/>
          </a:xfrm>
        </p:spPr>
        <p:txBody>
          <a:bodyPr/>
          <a:lstStyle/>
          <a:p>
            <a:r>
              <a:rPr lang="en-US" sz="2400" dirty="0"/>
              <a:t>Structure</a:t>
            </a:r>
          </a:p>
          <a:p>
            <a:r>
              <a:rPr lang="en-US" sz="2400" dirty="0"/>
              <a:t>Function</a:t>
            </a:r>
          </a:p>
          <a:p>
            <a:r>
              <a:rPr lang="en-US" sz="2400" dirty="0"/>
              <a:t>Income</a:t>
            </a:r>
          </a:p>
          <a:p>
            <a:r>
              <a:rPr lang="en-US" sz="2400" dirty="0"/>
              <a:t>Expense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[Information here about your bank structure]</a:t>
            </a:r>
          </a:p>
          <a:p>
            <a:r>
              <a:rPr lang="en-US" sz="2400" dirty="0"/>
              <a:t>[Insert bank logo on this slide]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4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3" ma:contentTypeDescription="Create a new document." ma:contentTypeScope="" ma:versionID="ccc34dc80e04b6490b1276a74cc3c5b9">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336822f72e24d3afd1efefe7fdfb3190"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Props1.xml><?xml version="1.0" encoding="utf-8"?>
<ds:datastoreItem xmlns:ds="http://schemas.openxmlformats.org/officeDocument/2006/customXml" ds:itemID="{CFC07F1E-35EC-43C0-98E4-8831DF2D12B3}">
  <ds:schemaRefs>
    <ds:schemaRef ds:uri="http://schemas.microsoft.com/sharepoint/v3/contenttype/forms"/>
  </ds:schemaRefs>
</ds:datastoreItem>
</file>

<file path=customXml/itemProps2.xml><?xml version="1.0" encoding="utf-8"?>
<ds:datastoreItem xmlns:ds="http://schemas.openxmlformats.org/officeDocument/2006/customXml" ds:itemID="{B91683B0-B9F3-4270-8942-67109171D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6efc6-b7e8-4e77-ab04-7c1bae9d53f1"/>
    <ds:schemaRef ds:uri="1ff4ad11-8a41-4b21-9f50-7edc0facd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8BBCF-F520-4CDD-9138-1052C66ADF2B}">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docProps/app.xml><?xml version="1.0" encoding="utf-8"?>
<Properties xmlns="http://schemas.openxmlformats.org/officeDocument/2006/extended-properties" xmlns:vt="http://schemas.openxmlformats.org/officeDocument/2006/docPropsVTypes">
  <Template>Dividend</Template>
  <TotalTime>104</TotalTime>
  <Words>1970</Words>
  <Application>Microsoft Office PowerPoint</Application>
  <PresentationFormat>Widescreen</PresentationFormat>
  <Paragraphs>411</Paragraphs>
  <Slides>58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Pillars of Character</vt:lpstr>
      <vt:lpstr>Trustworthiness</vt:lpstr>
      <vt:lpstr>Respect</vt:lpstr>
      <vt:lpstr>Responsibility</vt:lpstr>
      <vt:lpstr>Fairness</vt:lpstr>
      <vt:lpstr>Caring </vt:lpstr>
      <vt:lpstr>Citizenship</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13</cp:revision>
  <dcterms:created xsi:type="dcterms:W3CDTF">2017-11-01T19:58:48Z</dcterms:created>
  <dcterms:modified xsi:type="dcterms:W3CDTF">2024-01-30T19:12:07Z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