
<file path=[Content_Types].xml><?xml version="1.0" encoding="utf-8"?>
<Types xmlns="http://schemas.openxmlformats.org/package/2006/content-types">
  <Default Extension="bin" ContentType="image/png"/>
  <Default Extension="dat" ContentType="image/vnd.ms-photo"/>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5.bin" ContentType="image/gif"/>
  <Override PartName="/ppt/media/image17.bin" ContentType="image/jpeg"/>
  <Override PartName="/ppt/media/image22.bin"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2" r:id="rId4"/>
    <p:sldMasterId id="2147483653" r:id="rId5"/>
    <p:sldMasterId id="2147483714" r:id="rId6"/>
    <p:sldMasterId id="2147483725" r:id="rId7"/>
  </p:sldMasterIdLst>
  <p:notesMasterIdLst>
    <p:notesMasterId r:id="rId31"/>
  </p:notesMasterIdLst>
  <p:handoutMasterIdLst>
    <p:handoutMasterId r:id="rId32"/>
  </p:handoutMasterIdLst>
  <p:sldIdLst>
    <p:sldId id="2132738381" r:id="rId8"/>
    <p:sldId id="270" r:id="rId9"/>
    <p:sldId id="2132738379" r:id="rId10"/>
    <p:sldId id="2033" r:id="rId11"/>
    <p:sldId id="2225" r:id="rId12"/>
    <p:sldId id="2244" r:id="rId13"/>
    <p:sldId id="2132738360" r:id="rId14"/>
    <p:sldId id="2132738361" r:id="rId15"/>
    <p:sldId id="2132738362" r:id="rId16"/>
    <p:sldId id="2132738364" r:id="rId17"/>
    <p:sldId id="2189" r:id="rId18"/>
    <p:sldId id="2132738378" r:id="rId19"/>
    <p:sldId id="2132738377" r:id="rId20"/>
    <p:sldId id="2132738367" r:id="rId21"/>
    <p:sldId id="2132738368" r:id="rId22"/>
    <p:sldId id="2132738369" r:id="rId23"/>
    <p:sldId id="2132738370" r:id="rId24"/>
    <p:sldId id="2132738371" r:id="rId25"/>
    <p:sldId id="2132738372" r:id="rId26"/>
    <p:sldId id="2132738373" r:id="rId27"/>
    <p:sldId id="2132738374" r:id="rId28"/>
    <p:sldId id="2132738375" r:id="rId29"/>
    <p:sldId id="2132738376" r:id="rId30"/>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Lst>
  <p:custDataLst>
    <p:tags r:id="rId39"/>
  </p:custDataLst>
  <p:defaultTextStyle>
    <a:defPPr>
      <a:defRPr lang="id-ID"/>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Main Presentation" id="{9B509BD4-78AA-8F44-9892-FDEB8369A80B}">
          <p14:sldIdLst>
            <p14:sldId id="2132738381"/>
            <p14:sldId id="270"/>
            <p14:sldId id="2132738379"/>
            <p14:sldId id="2033"/>
            <p14:sldId id="2225"/>
            <p14:sldId id="2244"/>
            <p14:sldId id="2132738360"/>
            <p14:sldId id="2132738361"/>
            <p14:sldId id="2132738362"/>
            <p14:sldId id="2132738364"/>
            <p14:sldId id="2189"/>
            <p14:sldId id="2132738378"/>
            <p14:sldId id="2132738377"/>
            <p14:sldId id="2132738367"/>
            <p14:sldId id="2132738368"/>
            <p14:sldId id="2132738369"/>
            <p14:sldId id="2132738370"/>
            <p14:sldId id="2132738371"/>
            <p14:sldId id="2132738372"/>
            <p14:sldId id="2132738373"/>
            <p14:sldId id="2132738374"/>
            <p14:sldId id="2132738375"/>
            <p14:sldId id="2132738376"/>
          </p14:sldIdLst>
        </p14:section>
      </p14:sectionLst>
    </p:ext>
    <p:ext uri="{EFAFB233-063F-42B5-8137-9DF3F51BA10A}">
      <p15:sldGuideLst xmlns:p15="http://schemas.microsoft.com/office/powerpoint/2012/main">
        <p15:guide id="4" pos="2880" userDrawn="1">
          <p15:clr>
            <a:srgbClr val="A4A3A4"/>
          </p15:clr>
        </p15:guide>
        <p15:guide id="5" orient="horz" pos="1620" userDrawn="1">
          <p15:clr>
            <a:srgbClr val="A4A3A4"/>
          </p15:clr>
        </p15:guide>
        <p15:guide id="6" orient="horz" pos="2196" userDrawn="1">
          <p15:clr>
            <a:srgbClr val="A4A3A4"/>
          </p15:clr>
        </p15:guide>
        <p15:guide id="7" pos="5472" userDrawn="1">
          <p15:clr>
            <a:srgbClr val="A4A3A4"/>
          </p15:clr>
        </p15:guide>
        <p15:guide id="9" orient="horz" pos="2844" userDrawn="1">
          <p15:clr>
            <a:srgbClr val="A4A3A4"/>
          </p15:clr>
        </p15:guide>
        <p15:guide id="10" orient="horz" pos="2460" userDrawn="1">
          <p15:clr>
            <a:srgbClr val="A4A3A4"/>
          </p15:clr>
        </p15:guide>
        <p15:guide id="11" pos="288" userDrawn="1">
          <p15:clr>
            <a:srgbClr val="A4A3A4"/>
          </p15:clr>
        </p15:guide>
        <p15:guide id="12" pos="23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595959"/>
    <a:srgbClr val="E5E5E5"/>
    <a:srgbClr val="9BC795"/>
    <a:srgbClr val="FFC700"/>
    <a:srgbClr val="F5F5F5"/>
    <a:srgbClr val="E6E6E6"/>
    <a:srgbClr val="0097A9"/>
    <a:srgbClr val="B83E7D"/>
    <a:srgbClr val="166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D7F357-6A86-4C57-8D36-BCF0589C38BE}" v="9" dt="2023-05-03T23:01:56.6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38" autoAdjust="0"/>
    <p:restoredTop sz="95164" autoAdjust="0"/>
  </p:normalViewPr>
  <p:slideViewPr>
    <p:cSldViewPr snapToGrid="0" showGuides="1">
      <p:cViewPr varScale="1">
        <p:scale>
          <a:sx n="150" d="100"/>
          <a:sy n="150" d="100"/>
        </p:scale>
        <p:origin x="312" y="108"/>
      </p:cViewPr>
      <p:guideLst>
        <p:guide pos="2880"/>
        <p:guide orient="horz" pos="1620"/>
        <p:guide orient="horz" pos="2196"/>
        <p:guide pos="5472"/>
        <p:guide orient="horz" pos="2844"/>
        <p:guide orient="horz" pos="2460"/>
        <p:guide pos="288"/>
        <p:guide pos="2304"/>
      </p:guideLst>
    </p:cSldViewPr>
  </p:slideViewPr>
  <p:outlineViewPr>
    <p:cViewPr>
      <p:scale>
        <a:sx n="33" d="100"/>
        <a:sy n="33" d="100"/>
      </p:scale>
      <p:origin x="0" y="-12084"/>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4" d="100"/>
          <a:sy n="84" d="100"/>
        </p:scale>
        <p:origin x="317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4.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3.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1BF0A9-53F2-4B8B-B39E-AF90FDD41834}" type="datetimeFigureOut">
              <a:rPr lang="id-ID" smtClean="0"/>
              <a:t>05/05/2023</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4708D9-5C52-4F38-89B4-7EBFBBBAB1CC}" type="slidenum">
              <a:rPr lang="id-ID" smtClean="0"/>
              <a:t>‹#›</a:t>
            </a:fld>
            <a:endParaRPr lang="id-ID"/>
          </a:p>
        </p:txBody>
      </p:sp>
    </p:spTree>
    <p:extLst>
      <p:ext uri="{BB962C8B-B14F-4D97-AF65-F5344CB8AC3E}">
        <p14:creationId xmlns:p14="http://schemas.microsoft.com/office/powerpoint/2010/main" val="1683045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669DB-6376-48A2-91B6-12D8FEEBFE6F}" type="datetimeFigureOut">
              <a:rPr lang="id-ID" smtClean="0"/>
              <a:t>05/05/2023</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9D4C4-071F-483F-815A-4531DF3FD0B7}" type="slidenum">
              <a:rPr lang="id-ID" smtClean="0"/>
              <a:t>‹#›</a:t>
            </a:fld>
            <a:endParaRPr lang="id-ID"/>
          </a:p>
        </p:txBody>
      </p:sp>
    </p:spTree>
    <p:extLst>
      <p:ext uri="{BB962C8B-B14F-4D97-AF65-F5344CB8AC3E}">
        <p14:creationId xmlns:p14="http://schemas.microsoft.com/office/powerpoint/2010/main" val="2536029169"/>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D54EC9-EDF6-2F4F-900A-2C5DFE624C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164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lstStyle/>
          <a:p>
            <a:r>
              <a:rPr lang="en-US" baseline="0"/>
              <a:t>Targeted campaigns and required notices will need to be edited/moved based on timeframe or when they’re going to be executed</a:t>
            </a:r>
          </a:p>
          <a:p>
            <a:r>
              <a:rPr lang="en-US" baseline="0"/>
              <a:t>This might be the slide that plan sponsors print out to see what they have planned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3DD08D-D264-4EA9-AE90-FF266BA5C7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286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enable hyper personal financial care by focusing on three key areas:</a:t>
            </a:r>
          </a:p>
          <a:p>
            <a:endParaRPr lang="en-US">
              <a:cs typeface="Calibri"/>
            </a:endParaRPr>
          </a:p>
          <a:p>
            <a:pPr marL="171450" indent="-171450">
              <a:buFont typeface="Arial"/>
              <a:buChar char="•"/>
            </a:pPr>
            <a:r>
              <a:rPr lang="en-US">
                <a:cs typeface="Calibri"/>
              </a:rPr>
              <a:t>The first is data, what we know about individuals. Its important to have the right data and ensure it is connected so we can talk to the whole customer. We </a:t>
            </a:r>
            <a:r>
              <a:rPr lang="en-US"/>
              <a:t>utilize advanced data techniques to effectively utilize data at the source allowing us to bring internal and external data together and eliminating data silos. Our </a:t>
            </a:r>
            <a:r>
              <a:rPr lang="en-US" b="1"/>
              <a:t>hybrid cloud approach allows us </a:t>
            </a:r>
            <a:r>
              <a:rPr lang="en-US"/>
              <a:t>to effectively use both public and private clouds. This provides us maximum flexibility to scale our platforms to meet peak customer demand, while offering an agile infrastructure to help development teams maximize their productivity. </a:t>
            </a:r>
            <a:endParaRPr lang="en-US">
              <a:cs typeface="Calibri"/>
            </a:endParaRPr>
          </a:p>
          <a:p>
            <a:pPr marL="513715" lvl="1" indent="-171450">
              <a:buFont typeface="Arial"/>
              <a:buChar char="•"/>
            </a:pPr>
            <a:endParaRPr lang="en-US">
              <a:cs typeface="Calibri"/>
            </a:endParaRPr>
          </a:p>
          <a:p>
            <a:pPr marL="171450" indent="-171450">
              <a:buFont typeface="Arial"/>
              <a:buChar char="•"/>
            </a:pPr>
            <a:r>
              <a:rPr lang="en-US">
                <a:cs typeface="Calibri"/>
              </a:rPr>
              <a:t>The second component is our predictive analytics engine. </a:t>
            </a:r>
            <a:r>
              <a:rPr lang="en-US"/>
              <a:t>Voya’s model utilizes </a:t>
            </a:r>
            <a:r>
              <a:rPr lang="en-US" b="1"/>
              <a:t>machine learning</a:t>
            </a:r>
            <a:r>
              <a:rPr lang="en-US"/>
              <a:t> as a form of </a:t>
            </a:r>
            <a:r>
              <a:rPr lang="en-US" b="1"/>
              <a:t>artificial intelligence</a:t>
            </a:r>
            <a:r>
              <a:rPr lang="en-US"/>
              <a:t> to engage individuals with the right message at the right time. Our data is refreshed nightly and identifies if an individual has taken an action against the prescriptive message and removes it, or if newly identified, displays it. We access over 200 data points including plan features, balance, what in plan services the employee is utilizing and savings rates.</a:t>
            </a:r>
            <a:endParaRPr lang="en-US">
              <a:cs typeface="Calibri"/>
            </a:endParaRPr>
          </a:p>
          <a:p>
            <a:endParaRPr lang="en-US">
              <a:cs typeface="Calibri"/>
            </a:endParaRPr>
          </a:p>
          <a:p>
            <a:pPr marL="171450" indent="-171450">
              <a:buFont typeface="Arial"/>
              <a:buChar char="•"/>
            </a:pPr>
            <a:r>
              <a:rPr lang="en-US">
                <a:cs typeface="Calibri"/>
              </a:rPr>
              <a:t>The third component is the experience. </a:t>
            </a:r>
            <a:r>
              <a:rPr lang="en-US"/>
              <a:t>Our digital experiences utilizes our data and predictive analytics model to deliver targeted messages for each individual. Messages include e targeted based on </a:t>
            </a:r>
            <a:r>
              <a:rPr lang="en-US" kern="1200" baseline="0">
                <a:effectLst/>
              </a:rPr>
              <a:t>the </a:t>
            </a:r>
            <a:r>
              <a:rPr lang="en-US"/>
              <a:t>data we have for </a:t>
            </a:r>
            <a:r>
              <a:rPr lang="en-US" kern="1200" baseline="0">
                <a:effectLst/>
              </a:rPr>
              <a:t>the </a:t>
            </a:r>
            <a:r>
              <a:rPr lang="en-US"/>
              <a:t>individual and formats include text, email, video, website alert and call center message</a:t>
            </a:r>
            <a:r>
              <a:rPr lang="en-US" kern="1200" baseline="0">
                <a:effectLst/>
              </a:rPr>
              <a:t>.</a:t>
            </a:r>
            <a:r>
              <a:rPr lang="en-US"/>
              <a:t> Our experiences are optimized by data, science and insights as part of our Behavioral Finance Institute.</a:t>
            </a:r>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D169D4C4-071F-483F-815A-4531DF3FD0B7}"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4</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34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So what does that mean for your employees? Our approach delivers improved outcomes with employees that are more engaged, better saved and more confident in their future.</a:t>
            </a:r>
            <a:endParaRPr lang="en-US"/>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D169D4C4-071F-483F-815A-4531DF3FD0B7}"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5</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1143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D169D4C4-071F-483F-815A-4531DF3FD0B7}"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6</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305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69D4C4-071F-483F-815A-4531DF3FD0B7}" type="slidenum">
              <a:rPr lang="id-ID" smtClean="0"/>
              <a:t>7</a:t>
            </a:fld>
            <a:endParaRPr lang="id-ID"/>
          </a:p>
        </p:txBody>
      </p:sp>
    </p:spTree>
    <p:extLst>
      <p:ext uri="{BB962C8B-B14F-4D97-AF65-F5344CB8AC3E}">
        <p14:creationId xmlns:p14="http://schemas.microsoft.com/office/powerpoint/2010/main" val="680678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69D4C4-071F-483F-815A-4531DF3FD0B7}" type="slidenum">
              <a:rPr lang="id-ID" smtClean="0"/>
              <a:t>9</a:t>
            </a:fld>
            <a:endParaRPr lang="id-ID"/>
          </a:p>
        </p:txBody>
      </p:sp>
    </p:spTree>
    <p:extLst>
      <p:ext uri="{BB962C8B-B14F-4D97-AF65-F5344CB8AC3E}">
        <p14:creationId xmlns:p14="http://schemas.microsoft.com/office/powerpoint/2010/main" val="459893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69D4C4-071F-483F-815A-4531DF3FD0B7}" type="slidenum">
              <a:rPr lang="id-ID" smtClean="0"/>
              <a:t>10</a:t>
            </a:fld>
            <a:endParaRPr lang="id-ID"/>
          </a:p>
        </p:txBody>
      </p:sp>
    </p:spTree>
    <p:extLst>
      <p:ext uri="{BB962C8B-B14F-4D97-AF65-F5344CB8AC3E}">
        <p14:creationId xmlns:p14="http://schemas.microsoft.com/office/powerpoint/2010/main" val="292709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Calibri" panose="020F0502020204030204" pitchFamily="34" charset="0"/>
              </a:rPr>
              <a:t>Our multi channel approach allows us to deliver the right message at the right time to the right individual. We meet your employees where they are, whether it be through our call center, web experience app, text or email. </a:t>
            </a:r>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D169D4C4-071F-483F-815A-4531DF3FD0B7}"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11</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76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lstStyle/>
          <a:p>
            <a:r>
              <a:rPr lang="en-US" baseline="0"/>
              <a:t>Targeted campaigns and required notices will need to be edited/moved based on timeframe or when they’re going to be executed</a:t>
            </a:r>
          </a:p>
          <a:p>
            <a:r>
              <a:rPr lang="en-US" baseline="0"/>
              <a:t>This might be the slide that plan sponsors print out to see what they have planned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3DD08D-D264-4EA9-AE90-FF266BA5C7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506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8" name="Title 1"/>
          <p:cNvSpPr>
            <a:spLocks noGrp="1"/>
          </p:cNvSpPr>
          <p:nvPr>
            <p:ph type="ctrTitle"/>
          </p:nvPr>
        </p:nvSpPr>
        <p:spPr>
          <a:xfrm>
            <a:off x="614967" y="3783800"/>
            <a:ext cx="6858000" cy="410866"/>
          </a:xfrm>
          <a:prstGeom prst="rect">
            <a:avLst/>
          </a:prstGeom>
        </p:spPr>
        <p:txBody>
          <a:bodyPr anchor="b">
            <a:noAutofit/>
          </a:bodyPr>
          <a:lstStyle>
            <a:lvl1pPr algn="l">
              <a:defRPr sz="3200" b="1">
                <a:solidFill>
                  <a:schemeClr val="tx2"/>
                </a:solidFill>
              </a:defRPr>
            </a:lvl1pPr>
          </a:lstStyle>
          <a:p>
            <a:r>
              <a:rPr lang="en-US"/>
              <a:t>Click to edit Master title style</a:t>
            </a:r>
          </a:p>
        </p:txBody>
      </p:sp>
      <p:sp>
        <p:nvSpPr>
          <p:cNvPr id="10" name="Text Placeholder 6"/>
          <p:cNvSpPr>
            <a:spLocks noGrp="1"/>
          </p:cNvSpPr>
          <p:nvPr>
            <p:ph type="body" sz="quarter" idx="11" hasCustomPrompt="1"/>
          </p:nvPr>
        </p:nvSpPr>
        <p:spPr>
          <a:xfrm>
            <a:off x="359842" y="4705017"/>
            <a:ext cx="3550519" cy="179217"/>
          </a:xfrm>
          <a:prstGeom prst="rect">
            <a:avLst/>
          </a:prstGeom>
        </p:spPr>
        <p:txBody>
          <a:bodyPr anchor="ctr"/>
          <a:lstStyle>
            <a:lvl1pPr marL="0" indent="0">
              <a:spcBef>
                <a:spcPts val="0"/>
              </a:spcBef>
              <a:buNone/>
              <a:defRPr sz="525">
                <a:solidFill>
                  <a:schemeClr val="bg1">
                    <a:lumMod val="50000"/>
                  </a:schemeClr>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5605912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9" y="290518"/>
            <a:ext cx="8229600" cy="538163"/>
          </a:xfrm>
          <a:prstGeom prst="rect">
            <a:avLst/>
          </a:prstGeom>
        </p:spPr>
        <p:txBody>
          <a:bodyPr/>
          <a:lstStyle>
            <a:lvl1pPr algn="l">
              <a:defRPr sz="3000" b="0" i="0">
                <a:solidFill>
                  <a:schemeClr val="tx2"/>
                </a:solidFill>
                <a:latin typeface="Proxima Nova Lt" panose="02000506030000020004" pitchFamily="50" charset="0"/>
              </a:defRPr>
            </a:lvl1pPr>
          </a:lstStyle>
          <a:p>
            <a:r>
              <a:rPr lang="en-US"/>
              <a:t>Click to edit master title style</a:t>
            </a:r>
          </a:p>
        </p:txBody>
      </p:sp>
      <p:pic>
        <p:nvPicPr>
          <p:cNvPr id="4" name="Picture 3" descr="voybar-RGB-long.jpg">
            <a:extLst>
              <a:ext uri="{FF2B5EF4-FFF2-40B4-BE49-F238E27FC236}">
                <a16:creationId xmlns:a16="http://schemas.microsoft.com/office/drawing/2014/main" id="{5B4C6B7C-4598-B547-A41E-7E7739DE69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01" y="1"/>
            <a:ext cx="9150901" cy="187376"/>
          </a:xfrm>
          <a:prstGeom prst="rect">
            <a:avLst/>
          </a:prstGeom>
        </p:spPr>
      </p:pic>
      <p:sp>
        <p:nvSpPr>
          <p:cNvPr id="6" name="Text Placeholder 6"/>
          <p:cNvSpPr>
            <a:spLocks noGrp="1"/>
          </p:cNvSpPr>
          <p:nvPr>
            <p:ph type="body" sz="quarter" idx="12" hasCustomPrompt="1"/>
          </p:nvPr>
        </p:nvSpPr>
        <p:spPr>
          <a:xfrm>
            <a:off x="359842" y="4888855"/>
            <a:ext cx="6654418" cy="164939"/>
          </a:xfrm>
          <a:prstGeom prst="rect">
            <a:avLst/>
          </a:prstGeom>
        </p:spPr>
        <p:txBody>
          <a:bodyPr/>
          <a:lstStyle>
            <a:lvl1pPr marL="0" indent="0">
              <a:buNone/>
              <a:defRPr sz="525">
                <a:solidFill>
                  <a:schemeClr val="bg1">
                    <a:lumMod val="50000"/>
                  </a:schemeClr>
                </a:solidFill>
                <a:latin typeface="Arial" panose="020B0604020202020204" pitchFamily="34" charset="0"/>
                <a:cs typeface="Arial" panose="020B0604020202020204" pitchFamily="34" charset="0"/>
              </a:defRPr>
            </a:lvl1pPr>
          </a:lstStyle>
          <a:p>
            <a:pPr lvl="0"/>
            <a:r>
              <a:rPr lang="en-US"/>
              <a:t>Edit master text styles</a:t>
            </a:r>
          </a:p>
        </p:txBody>
      </p:sp>
      <p:sp>
        <p:nvSpPr>
          <p:cNvPr id="8" name="Text Placeholder 6"/>
          <p:cNvSpPr>
            <a:spLocks noGrp="1"/>
          </p:cNvSpPr>
          <p:nvPr>
            <p:ph type="body" sz="quarter" idx="11" hasCustomPrompt="1"/>
          </p:nvPr>
        </p:nvSpPr>
        <p:spPr>
          <a:xfrm>
            <a:off x="359842" y="4657363"/>
            <a:ext cx="6654418" cy="147575"/>
          </a:xfrm>
          <a:prstGeom prst="rect">
            <a:avLst/>
          </a:prstGeom>
        </p:spPr>
        <p:txBody>
          <a:bodyPr anchor="b"/>
          <a:lstStyle>
            <a:lvl1pPr marL="0" indent="0">
              <a:spcBef>
                <a:spcPts val="0"/>
              </a:spcBef>
              <a:buNone/>
              <a:defRPr sz="525">
                <a:solidFill>
                  <a:schemeClr val="bg1">
                    <a:lumMod val="50000"/>
                  </a:schemeClr>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76577478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sub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9" y="290518"/>
            <a:ext cx="8229600" cy="538163"/>
          </a:xfrm>
          <a:prstGeom prst="rect">
            <a:avLst/>
          </a:prstGeom>
        </p:spPr>
        <p:txBody>
          <a:bodyPr/>
          <a:lstStyle>
            <a:lvl1pPr algn="l">
              <a:defRPr sz="3000" b="0" i="0">
                <a:solidFill>
                  <a:schemeClr val="tx2"/>
                </a:solidFill>
                <a:latin typeface="Proxima Nova Lt" panose="02000506030000020004" pitchFamily="50" charset="0"/>
              </a:defRPr>
            </a:lvl1pPr>
          </a:lstStyle>
          <a:p>
            <a:r>
              <a:rPr lang="en-US"/>
              <a:t>Click to edit master title style</a:t>
            </a:r>
          </a:p>
        </p:txBody>
      </p:sp>
      <p:pic>
        <p:nvPicPr>
          <p:cNvPr id="4" name="Picture 3" descr="voybar-RGB-long.jpg">
            <a:extLst>
              <a:ext uri="{FF2B5EF4-FFF2-40B4-BE49-F238E27FC236}">
                <a16:creationId xmlns:a16="http://schemas.microsoft.com/office/drawing/2014/main" id="{5B4C6B7C-4598-B547-A41E-7E7739DE69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01" y="1"/>
            <a:ext cx="9150901" cy="187376"/>
          </a:xfrm>
          <a:prstGeom prst="rect">
            <a:avLst/>
          </a:prstGeom>
        </p:spPr>
      </p:pic>
      <p:sp>
        <p:nvSpPr>
          <p:cNvPr id="8" name="Text Placeholder 6"/>
          <p:cNvSpPr>
            <a:spLocks noGrp="1"/>
          </p:cNvSpPr>
          <p:nvPr>
            <p:ph type="body" sz="quarter" idx="12" hasCustomPrompt="1"/>
          </p:nvPr>
        </p:nvSpPr>
        <p:spPr>
          <a:xfrm>
            <a:off x="359842" y="4888855"/>
            <a:ext cx="6654418" cy="164939"/>
          </a:xfrm>
          <a:prstGeom prst="rect">
            <a:avLst/>
          </a:prstGeom>
        </p:spPr>
        <p:txBody>
          <a:bodyPr/>
          <a:lstStyle>
            <a:lvl1pPr marL="0" indent="0">
              <a:buNone/>
              <a:defRPr sz="525">
                <a:solidFill>
                  <a:schemeClr val="bg1">
                    <a:lumMod val="50000"/>
                  </a:schemeClr>
                </a:solidFill>
                <a:latin typeface="Arial" panose="020B0604020202020204" pitchFamily="34" charset="0"/>
                <a:cs typeface="Arial" panose="020B0604020202020204" pitchFamily="34" charset="0"/>
              </a:defRPr>
            </a:lvl1pPr>
          </a:lstStyle>
          <a:p>
            <a:pPr lvl="0"/>
            <a:r>
              <a:rPr lang="en-US"/>
              <a:t>Edit master text styles</a:t>
            </a:r>
          </a:p>
        </p:txBody>
      </p:sp>
      <p:sp>
        <p:nvSpPr>
          <p:cNvPr id="10" name="Text Placeholder 6"/>
          <p:cNvSpPr>
            <a:spLocks noGrp="1"/>
          </p:cNvSpPr>
          <p:nvPr>
            <p:ph type="body" sz="quarter" idx="11" hasCustomPrompt="1"/>
          </p:nvPr>
        </p:nvSpPr>
        <p:spPr>
          <a:xfrm>
            <a:off x="359842" y="4657363"/>
            <a:ext cx="6654418" cy="147575"/>
          </a:xfrm>
          <a:prstGeom prst="rect">
            <a:avLst/>
          </a:prstGeom>
        </p:spPr>
        <p:txBody>
          <a:bodyPr anchor="b"/>
          <a:lstStyle>
            <a:lvl1pPr marL="0" indent="0">
              <a:spcBef>
                <a:spcPts val="0"/>
              </a:spcBef>
              <a:buNone/>
              <a:defRPr sz="525">
                <a:solidFill>
                  <a:schemeClr val="bg1">
                    <a:lumMod val="50000"/>
                  </a:schemeClr>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41481385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line header with sub">
    <p:spTree>
      <p:nvGrpSpPr>
        <p:cNvPr id="1" name=""/>
        <p:cNvGrpSpPr/>
        <p:nvPr/>
      </p:nvGrpSpPr>
      <p:grpSpPr>
        <a:xfrm>
          <a:off x="0" y="0"/>
          <a:ext cx="0" cy="0"/>
          <a:chOff x="0" y="0"/>
          <a:chExt cx="0" cy="0"/>
        </a:xfrm>
      </p:grpSpPr>
      <p:sp>
        <p:nvSpPr>
          <p:cNvPr id="2" name="Rectangle 34"/>
          <p:cNvSpPr>
            <a:spLocks noChangeArrowheads="1"/>
          </p:cNvSpPr>
          <p:nvPr userDrawn="1"/>
        </p:nvSpPr>
        <p:spPr bwMode="auto">
          <a:xfrm>
            <a:off x="4148138" y="4985147"/>
            <a:ext cx="838200" cy="19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394" tIns="38197" rIns="76394" bIns="38197"/>
          <a:lstStyle>
            <a:lvl1pPr defTabSz="1019175">
              <a:defRPr>
                <a:solidFill>
                  <a:schemeClr val="tx1"/>
                </a:solidFill>
                <a:latin typeface="Arial" charset="0"/>
                <a:cs typeface="Arial" charset="0"/>
              </a:defRPr>
            </a:lvl1pPr>
            <a:lvl2pPr marL="742950" indent="-285750" defTabSz="1019175">
              <a:defRPr>
                <a:solidFill>
                  <a:schemeClr val="tx1"/>
                </a:solidFill>
                <a:latin typeface="Arial" charset="0"/>
                <a:cs typeface="Arial" charset="0"/>
              </a:defRPr>
            </a:lvl2pPr>
            <a:lvl3pPr marL="1143000" indent="-228600" defTabSz="1019175">
              <a:defRPr>
                <a:solidFill>
                  <a:schemeClr val="tx1"/>
                </a:solidFill>
                <a:latin typeface="Arial" charset="0"/>
                <a:cs typeface="Arial" charset="0"/>
              </a:defRPr>
            </a:lvl3pPr>
            <a:lvl4pPr marL="1600200" indent="-228600" defTabSz="1019175">
              <a:defRPr>
                <a:solidFill>
                  <a:schemeClr val="tx1"/>
                </a:solidFill>
                <a:latin typeface="Arial" charset="0"/>
                <a:cs typeface="Arial" charset="0"/>
              </a:defRPr>
            </a:lvl4pPr>
            <a:lvl5pPr marL="2057400" indent="-228600" defTabSz="1019175">
              <a:defRPr>
                <a:solidFill>
                  <a:schemeClr val="tx1"/>
                </a:solidFill>
                <a:latin typeface="Arial" charset="0"/>
                <a:cs typeface="Arial" charset="0"/>
              </a:defRPr>
            </a:lvl5pPr>
            <a:lvl6pPr marL="2514600" indent="-228600" defTabSz="1019175" fontAlgn="base">
              <a:spcBef>
                <a:spcPct val="0"/>
              </a:spcBef>
              <a:spcAft>
                <a:spcPct val="0"/>
              </a:spcAft>
              <a:defRPr>
                <a:solidFill>
                  <a:schemeClr val="tx1"/>
                </a:solidFill>
                <a:latin typeface="Arial" charset="0"/>
                <a:cs typeface="Arial" charset="0"/>
              </a:defRPr>
            </a:lvl6pPr>
            <a:lvl7pPr marL="2971800" indent="-228600" defTabSz="1019175" fontAlgn="base">
              <a:spcBef>
                <a:spcPct val="0"/>
              </a:spcBef>
              <a:spcAft>
                <a:spcPct val="0"/>
              </a:spcAft>
              <a:defRPr>
                <a:solidFill>
                  <a:schemeClr val="tx1"/>
                </a:solidFill>
                <a:latin typeface="Arial" charset="0"/>
                <a:cs typeface="Arial" charset="0"/>
              </a:defRPr>
            </a:lvl7pPr>
            <a:lvl8pPr marL="3429000" indent="-228600" defTabSz="1019175" fontAlgn="base">
              <a:spcBef>
                <a:spcPct val="0"/>
              </a:spcBef>
              <a:spcAft>
                <a:spcPct val="0"/>
              </a:spcAft>
              <a:defRPr>
                <a:solidFill>
                  <a:schemeClr val="tx1"/>
                </a:solidFill>
                <a:latin typeface="Arial" charset="0"/>
                <a:cs typeface="Arial" charset="0"/>
              </a:defRPr>
            </a:lvl8pPr>
            <a:lvl9pPr marL="3886200" indent="-228600" defTabSz="1019175" fontAlgn="base">
              <a:spcBef>
                <a:spcPct val="0"/>
              </a:spcBef>
              <a:spcAft>
                <a:spcPct val="0"/>
              </a:spcAft>
              <a:defRPr>
                <a:solidFill>
                  <a:schemeClr val="tx1"/>
                </a:solidFill>
                <a:latin typeface="Arial" charset="0"/>
                <a:cs typeface="Arial" charset="0"/>
              </a:defRPr>
            </a:lvl9pPr>
          </a:lstStyle>
          <a:p>
            <a:pPr algn="ctr">
              <a:defRPr/>
            </a:pPr>
            <a:fld id="{E2360A2C-A7AF-474B-A444-A3815FE1F34F}" type="slidenum">
              <a:rPr lang="en-US" altLang="en-US" sz="600" smtClean="0">
                <a:solidFill>
                  <a:prstClr val="black">
                    <a:lumMod val="65000"/>
                    <a:lumOff val="35000"/>
                  </a:prstClr>
                </a:solidFill>
              </a:rPr>
              <a:pPr algn="ctr">
                <a:defRPr/>
              </a:pPr>
              <a:t>‹#›</a:t>
            </a:fld>
            <a:endParaRPr lang="en-US" altLang="en-US" sz="600">
              <a:solidFill>
                <a:prstClr val="black">
                  <a:lumMod val="65000"/>
                  <a:lumOff val="35000"/>
                </a:prstClr>
              </a:solidFill>
            </a:endParaRPr>
          </a:p>
        </p:txBody>
      </p:sp>
      <p:sp>
        <p:nvSpPr>
          <p:cNvPr id="3" name="Title 1"/>
          <p:cNvSpPr>
            <a:spLocks noGrp="1"/>
          </p:cNvSpPr>
          <p:nvPr>
            <p:ph type="title" hasCustomPrompt="1"/>
          </p:nvPr>
        </p:nvSpPr>
        <p:spPr>
          <a:xfrm>
            <a:off x="479429" y="290517"/>
            <a:ext cx="8229600" cy="823609"/>
          </a:xfrm>
          <a:prstGeom prst="rect">
            <a:avLst/>
          </a:prstGeom>
        </p:spPr>
        <p:txBody>
          <a:bodyPr/>
          <a:lstStyle>
            <a:lvl1pPr algn="l">
              <a:defRPr sz="3000" b="0" i="0">
                <a:solidFill>
                  <a:schemeClr val="tx2"/>
                </a:solidFill>
                <a:latin typeface="Proxima Nova Lt" panose="02000506030000020004" pitchFamily="50" charset="0"/>
              </a:defRPr>
            </a:lvl1pPr>
          </a:lstStyle>
          <a:p>
            <a:r>
              <a:rPr lang="en-US"/>
              <a:t>Click to edit master title style</a:t>
            </a:r>
          </a:p>
        </p:txBody>
      </p:sp>
      <p:pic>
        <p:nvPicPr>
          <p:cNvPr id="4" name="Picture 3" descr="voybar-RGB-long.jpg">
            <a:extLst>
              <a:ext uri="{FF2B5EF4-FFF2-40B4-BE49-F238E27FC236}">
                <a16:creationId xmlns:a16="http://schemas.microsoft.com/office/drawing/2014/main" id="{5B4C6B7C-4598-B547-A41E-7E7739DE69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01" y="1"/>
            <a:ext cx="9150901" cy="187376"/>
          </a:xfrm>
          <a:prstGeom prst="rect">
            <a:avLst/>
          </a:prstGeom>
        </p:spPr>
      </p:pic>
      <p:sp>
        <p:nvSpPr>
          <p:cNvPr id="7" name="Text Placeholder 6"/>
          <p:cNvSpPr>
            <a:spLocks noGrp="1"/>
          </p:cNvSpPr>
          <p:nvPr>
            <p:ph type="body" sz="quarter" idx="10" hasCustomPrompt="1"/>
          </p:nvPr>
        </p:nvSpPr>
        <p:spPr>
          <a:xfrm>
            <a:off x="479429" y="1180620"/>
            <a:ext cx="8229600" cy="253136"/>
          </a:xfrm>
          <a:prstGeom prst="rect">
            <a:avLst/>
          </a:prstGeom>
        </p:spPr>
        <p:txBody>
          <a:bodyPr/>
          <a:lstStyle>
            <a:lvl1pPr marL="0" indent="0">
              <a:buNone/>
              <a:defRPr sz="12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Edit master text styles</a:t>
            </a:r>
          </a:p>
        </p:txBody>
      </p:sp>
      <p:sp>
        <p:nvSpPr>
          <p:cNvPr id="9" name="Text Placeholder 6"/>
          <p:cNvSpPr>
            <a:spLocks noGrp="1"/>
          </p:cNvSpPr>
          <p:nvPr>
            <p:ph type="body" sz="quarter" idx="12" hasCustomPrompt="1"/>
          </p:nvPr>
        </p:nvSpPr>
        <p:spPr>
          <a:xfrm>
            <a:off x="359842" y="4888855"/>
            <a:ext cx="6654418" cy="164939"/>
          </a:xfrm>
          <a:prstGeom prst="rect">
            <a:avLst/>
          </a:prstGeom>
        </p:spPr>
        <p:txBody>
          <a:bodyPr/>
          <a:lstStyle>
            <a:lvl1pPr marL="0" indent="0">
              <a:buNone/>
              <a:defRPr sz="525">
                <a:solidFill>
                  <a:schemeClr val="bg1">
                    <a:lumMod val="50000"/>
                  </a:schemeClr>
                </a:solidFill>
                <a:latin typeface="Arial" panose="020B0604020202020204" pitchFamily="34" charset="0"/>
                <a:cs typeface="Arial" panose="020B0604020202020204" pitchFamily="34" charset="0"/>
              </a:defRPr>
            </a:lvl1pPr>
          </a:lstStyle>
          <a:p>
            <a:pPr lvl="0"/>
            <a:r>
              <a:rPr lang="en-US"/>
              <a:t>Edit master text styles</a:t>
            </a:r>
          </a:p>
        </p:txBody>
      </p:sp>
      <p:sp>
        <p:nvSpPr>
          <p:cNvPr id="12" name="Text Placeholder 6"/>
          <p:cNvSpPr>
            <a:spLocks noGrp="1"/>
          </p:cNvSpPr>
          <p:nvPr>
            <p:ph type="body" sz="quarter" idx="11" hasCustomPrompt="1"/>
          </p:nvPr>
        </p:nvSpPr>
        <p:spPr>
          <a:xfrm>
            <a:off x="359842" y="4657363"/>
            <a:ext cx="6654418" cy="147575"/>
          </a:xfrm>
          <a:prstGeom prst="rect">
            <a:avLst/>
          </a:prstGeom>
        </p:spPr>
        <p:txBody>
          <a:bodyPr anchor="b"/>
          <a:lstStyle>
            <a:lvl1pPr marL="0" indent="0">
              <a:spcBef>
                <a:spcPts val="0"/>
              </a:spcBef>
              <a:buNone/>
              <a:defRPr sz="525">
                <a:solidFill>
                  <a:schemeClr val="bg1">
                    <a:lumMod val="50000"/>
                  </a:schemeClr>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29340085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 line header with sub- no bottom">
    <p:spTree>
      <p:nvGrpSpPr>
        <p:cNvPr id="1" name=""/>
        <p:cNvGrpSpPr/>
        <p:nvPr/>
      </p:nvGrpSpPr>
      <p:grpSpPr>
        <a:xfrm>
          <a:off x="0" y="0"/>
          <a:ext cx="0" cy="0"/>
          <a:chOff x="0" y="0"/>
          <a:chExt cx="0" cy="0"/>
        </a:xfrm>
      </p:grpSpPr>
      <p:sp>
        <p:nvSpPr>
          <p:cNvPr id="5" name="Rectangle 4"/>
          <p:cNvSpPr/>
          <p:nvPr userDrawn="1"/>
        </p:nvSpPr>
        <p:spPr>
          <a:xfrm>
            <a:off x="186267" y="4445000"/>
            <a:ext cx="8788400" cy="5401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2" name="Rectangle 34"/>
          <p:cNvSpPr>
            <a:spLocks noChangeArrowheads="1"/>
          </p:cNvSpPr>
          <p:nvPr userDrawn="1"/>
        </p:nvSpPr>
        <p:spPr bwMode="auto">
          <a:xfrm>
            <a:off x="4148138" y="4985147"/>
            <a:ext cx="838200" cy="19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394" tIns="38197" rIns="76394" bIns="38197"/>
          <a:lstStyle>
            <a:lvl1pPr defTabSz="1019175">
              <a:defRPr>
                <a:solidFill>
                  <a:schemeClr val="tx1"/>
                </a:solidFill>
                <a:latin typeface="Arial" charset="0"/>
                <a:cs typeface="Arial" charset="0"/>
              </a:defRPr>
            </a:lvl1pPr>
            <a:lvl2pPr marL="742950" indent="-285750" defTabSz="1019175">
              <a:defRPr>
                <a:solidFill>
                  <a:schemeClr val="tx1"/>
                </a:solidFill>
                <a:latin typeface="Arial" charset="0"/>
                <a:cs typeface="Arial" charset="0"/>
              </a:defRPr>
            </a:lvl2pPr>
            <a:lvl3pPr marL="1143000" indent="-228600" defTabSz="1019175">
              <a:defRPr>
                <a:solidFill>
                  <a:schemeClr val="tx1"/>
                </a:solidFill>
                <a:latin typeface="Arial" charset="0"/>
                <a:cs typeface="Arial" charset="0"/>
              </a:defRPr>
            </a:lvl3pPr>
            <a:lvl4pPr marL="1600200" indent="-228600" defTabSz="1019175">
              <a:defRPr>
                <a:solidFill>
                  <a:schemeClr val="tx1"/>
                </a:solidFill>
                <a:latin typeface="Arial" charset="0"/>
                <a:cs typeface="Arial" charset="0"/>
              </a:defRPr>
            </a:lvl4pPr>
            <a:lvl5pPr marL="2057400" indent="-228600" defTabSz="1019175">
              <a:defRPr>
                <a:solidFill>
                  <a:schemeClr val="tx1"/>
                </a:solidFill>
                <a:latin typeface="Arial" charset="0"/>
                <a:cs typeface="Arial" charset="0"/>
              </a:defRPr>
            </a:lvl5pPr>
            <a:lvl6pPr marL="2514600" indent="-228600" defTabSz="1019175" fontAlgn="base">
              <a:spcBef>
                <a:spcPct val="0"/>
              </a:spcBef>
              <a:spcAft>
                <a:spcPct val="0"/>
              </a:spcAft>
              <a:defRPr>
                <a:solidFill>
                  <a:schemeClr val="tx1"/>
                </a:solidFill>
                <a:latin typeface="Arial" charset="0"/>
                <a:cs typeface="Arial" charset="0"/>
              </a:defRPr>
            </a:lvl6pPr>
            <a:lvl7pPr marL="2971800" indent="-228600" defTabSz="1019175" fontAlgn="base">
              <a:spcBef>
                <a:spcPct val="0"/>
              </a:spcBef>
              <a:spcAft>
                <a:spcPct val="0"/>
              </a:spcAft>
              <a:defRPr>
                <a:solidFill>
                  <a:schemeClr val="tx1"/>
                </a:solidFill>
                <a:latin typeface="Arial" charset="0"/>
                <a:cs typeface="Arial" charset="0"/>
              </a:defRPr>
            </a:lvl7pPr>
            <a:lvl8pPr marL="3429000" indent="-228600" defTabSz="1019175" fontAlgn="base">
              <a:spcBef>
                <a:spcPct val="0"/>
              </a:spcBef>
              <a:spcAft>
                <a:spcPct val="0"/>
              </a:spcAft>
              <a:defRPr>
                <a:solidFill>
                  <a:schemeClr val="tx1"/>
                </a:solidFill>
                <a:latin typeface="Arial" charset="0"/>
                <a:cs typeface="Arial" charset="0"/>
              </a:defRPr>
            </a:lvl8pPr>
            <a:lvl9pPr marL="3886200" indent="-228600" defTabSz="1019175" fontAlgn="base">
              <a:spcBef>
                <a:spcPct val="0"/>
              </a:spcBef>
              <a:spcAft>
                <a:spcPct val="0"/>
              </a:spcAft>
              <a:defRPr>
                <a:solidFill>
                  <a:schemeClr val="tx1"/>
                </a:solidFill>
                <a:latin typeface="Arial" charset="0"/>
                <a:cs typeface="Arial" charset="0"/>
              </a:defRPr>
            </a:lvl9pPr>
          </a:lstStyle>
          <a:p>
            <a:pPr algn="ctr">
              <a:defRPr/>
            </a:pPr>
            <a:fld id="{E2360A2C-A7AF-474B-A444-A3815FE1F34F}" type="slidenum">
              <a:rPr lang="en-US" altLang="en-US" sz="600" smtClean="0">
                <a:solidFill>
                  <a:prstClr val="black">
                    <a:lumMod val="65000"/>
                    <a:lumOff val="35000"/>
                  </a:prstClr>
                </a:solidFill>
              </a:rPr>
              <a:pPr algn="ctr">
                <a:defRPr/>
              </a:pPr>
              <a:t>‹#›</a:t>
            </a:fld>
            <a:endParaRPr lang="en-US" altLang="en-US" sz="600">
              <a:solidFill>
                <a:prstClr val="black">
                  <a:lumMod val="65000"/>
                  <a:lumOff val="35000"/>
                </a:prstClr>
              </a:solidFill>
            </a:endParaRPr>
          </a:p>
        </p:txBody>
      </p:sp>
      <p:sp>
        <p:nvSpPr>
          <p:cNvPr id="3" name="Title 1"/>
          <p:cNvSpPr>
            <a:spLocks noGrp="1"/>
          </p:cNvSpPr>
          <p:nvPr>
            <p:ph type="title" hasCustomPrompt="1"/>
          </p:nvPr>
        </p:nvSpPr>
        <p:spPr>
          <a:xfrm>
            <a:off x="479429" y="290517"/>
            <a:ext cx="8229600" cy="823609"/>
          </a:xfrm>
          <a:prstGeom prst="rect">
            <a:avLst/>
          </a:prstGeom>
        </p:spPr>
        <p:txBody>
          <a:bodyPr/>
          <a:lstStyle>
            <a:lvl1pPr algn="l">
              <a:defRPr sz="3000" b="0" i="0">
                <a:solidFill>
                  <a:schemeClr val="tx2"/>
                </a:solidFill>
                <a:latin typeface="Proxima Nova Lt" panose="02000506030000020004" pitchFamily="50" charset="0"/>
              </a:defRPr>
            </a:lvl1pPr>
          </a:lstStyle>
          <a:p>
            <a:r>
              <a:rPr lang="en-US"/>
              <a:t>Click to edit master title style</a:t>
            </a:r>
          </a:p>
        </p:txBody>
      </p:sp>
      <p:pic>
        <p:nvPicPr>
          <p:cNvPr id="4" name="Picture 3" descr="voybar-RGB-long.jpg">
            <a:extLst>
              <a:ext uri="{FF2B5EF4-FFF2-40B4-BE49-F238E27FC236}">
                <a16:creationId xmlns:a16="http://schemas.microsoft.com/office/drawing/2014/main" id="{5B4C6B7C-4598-B547-A41E-7E7739DE69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01" y="1"/>
            <a:ext cx="9150901" cy="187376"/>
          </a:xfrm>
          <a:prstGeom prst="rect">
            <a:avLst/>
          </a:prstGeom>
        </p:spPr>
      </p:pic>
      <p:sp>
        <p:nvSpPr>
          <p:cNvPr id="7" name="Text Placeholder 6"/>
          <p:cNvSpPr>
            <a:spLocks noGrp="1"/>
          </p:cNvSpPr>
          <p:nvPr>
            <p:ph type="body" sz="quarter" idx="10" hasCustomPrompt="1"/>
          </p:nvPr>
        </p:nvSpPr>
        <p:spPr>
          <a:xfrm>
            <a:off x="479429" y="1180620"/>
            <a:ext cx="8229600" cy="253136"/>
          </a:xfrm>
          <a:prstGeom prst="rect">
            <a:avLst/>
          </a:prstGeom>
        </p:spPr>
        <p:txBody>
          <a:bodyPr/>
          <a:lstStyle>
            <a:lvl1pPr marL="0" indent="0">
              <a:buNone/>
              <a:defRPr sz="12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Edit master text styles</a:t>
            </a:r>
          </a:p>
        </p:txBody>
      </p:sp>
      <p:sp>
        <p:nvSpPr>
          <p:cNvPr id="9" name="Text Placeholder 6"/>
          <p:cNvSpPr>
            <a:spLocks noGrp="1"/>
          </p:cNvSpPr>
          <p:nvPr>
            <p:ph type="body" sz="quarter" idx="12" hasCustomPrompt="1"/>
          </p:nvPr>
        </p:nvSpPr>
        <p:spPr>
          <a:xfrm>
            <a:off x="359842" y="4888855"/>
            <a:ext cx="6654418" cy="164939"/>
          </a:xfrm>
          <a:prstGeom prst="rect">
            <a:avLst/>
          </a:prstGeom>
        </p:spPr>
        <p:txBody>
          <a:bodyPr/>
          <a:lstStyle>
            <a:lvl1pPr marL="0" indent="0">
              <a:buNone/>
              <a:defRPr sz="525">
                <a:solidFill>
                  <a:schemeClr val="bg1">
                    <a:lumMod val="50000"/>
                  </a:schemeClr>
                </a:solidFill>
                <a:latin typeface="Arial" panose="020B0604020202020204" pitchFamily="34" charset="0"/>
                <a:cs typeface="Arial" panose="020B0604020202020204" pitchFamily="34" charset="0"/>
              </a:defRPr>
            </a:lvl1pPr>
          </a:lstStyle>
          <a:p>
            <a:pPr lvl="0"/>
            <a:r>
              <a:rPr lang="en-US"/>
              <a:t>Edit master text styles</a:t>
            </a:r>
          </a:p>
        </p:txBody>
      </p:sp>
      <p:sp>
        <p:nvSpPr>
          <p:cNvPr id="12" name="Text Placeholder 6"/>
          <p:cNvSpPr>
            <a:spLocks noGrp="1"/>
          </p:cNvSpPr>
          <p:nvPr>
            <p:ph type="body" sz="quarter" idx="11" hasCustomPrompt="1"/>
          </p:nvPr>
        </p:nvSpPr>
        <p:spPr>
          <a:xfrm>
            <a:off x="359842" y="4657363"/>
            <a:ext cx="6654418" cy="147575"/>
          </a:xfrm>
          <a:prstGeom prst="rect">
            <a:avLst/>
          </a:prstGeom>
        </p:spPr>
        <p:txBody>
          <a:bodyPr anchor="b"/>
          <a:lstStyle>
            <a:lvl1pPr marL="0" indent="0">
              <a:spcBef>
                <a:spcPts val="0"/>
              </a:spcBef>
              <a:buNone/>
              <a:defRPr sz="525">
                <a:solidFill>
                  <a:schemeClr val="bg1">
                    <a:lumMod val="50000"/>
                  </a:schemeClr>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113071916"/>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02694"/>
            <a:ext cx="7772400" cy="1102519"/>
          </a:xfrm>
          <a:prstGeom prst="rect">
            <a:avLst/>
          </a:prstGeom>
        </p:spPr>
        <p:txBody>
          <a:bodyPr/>
          <a:lstStyle>
            <a:lvl1pPr algn="l">
              <a:defRPr sz="3600">
                <a:solidFill>
                  <a:schemeClr val="bg1"/>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02694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9429" y="290518"/>
            <a:ext cx="8229600" cy="538163"/>
          </a:xfrm>
          <a:prstGeom prst="rect">
            <a:avLst/>
          </a:prstGeom>
        </p:spPr>
        <p:txBody>
          <a:bodyPr/>
          <a:lstStyle>
            <a:lvl1pPr>
              <a:defRPr b="0" i="0">
                <a:latin typeface="Arial Regular"/>
              </a:defRPr>
            </a:lvl1pPr>
          </a:lstStyle>
          <a:p>
            <a:r>
              <a:rPr lang="en-US"/>
              <a:t>Click to edit Master title style</a:t>
            </a:r>
          </a:p>
        </p:txBody>
      </p:sp>
    </p:spTree>
    <p:extLst>
      <p:ext uri="{BB962C8B-B14F-4D97-AF65-F5344CB8AC3E}">
        <p14:creationId xmlns:p14="http://schemas.microsoft.com/office/powerpoint/2010/main" val="4006242874"/>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2 line header with sub- no bottom">
    <p:spTree>
      <p:nvGrpSpPr>
        <p:cNvPr id="1" name=""/>
        <p:cNvGrpSpPr/>
        <p:nvPr/>
      </p:nvGrpSpPr>
      <p:grpSpPr>
        <a:xfrm>
          <a:off x="0" y="0"/>
          <a:ext cx="0" cy="0"/>
          <a:chOff x="0" y="0"/>
          <a:chExt cx="0" cy="0"/>
        </a:xfrm>
      </p:grpSpPr>
      <p:sp>
        <p:nvSpPr>
          <p:cNvPr id="5" name="Rectangle 4"/>
          <p:cNvSpPr/>
          <p:nvPr userDrawn="1"/>
        </p:nvSpPr>
        <p:spPr>
          <a:xfrm>
            <a:off x="186267" y="4445000"/>
            <a:ext cx="8788400" cy="5401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2" name="Rectangle 34"/>
          <p:cNvSpPr>
            <a:spLocks noChangeArrowheads="1"/>
          </p:cNvSpPr>
          <p:nvPr userDrawn="1"/>
        </p:nvSpPr>
        <p:spPr bwMode="auto">
          <a:xfrm>
            <a:off x="4148138" y="4985147"/>
            <a:ext cx="838200" cy="19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394" tIns="38197" rIns="76394" bIns="38197"/>
          <a:lstStyle>
            <a:lvl1pPr defTabSz="1019175">
              <a:defRPr>
                <a:solidFill>
                  <a:schemeClr val="tx1"/>
                </a:solidFill>
                <a:latin typeface="Arial" charset="0"/>
                <a:cs typeface="Arial" charset="0"/>
              </a:defRPr>
            </a:lvl1pPr>
            <a:lvl2pPr marL="742950" indent="-285750" defTabSz="1019175">
              <a:defRPr>
                <a:solidFill>
                  <a:schemeClr val="tx1"/>
                </a:solidFill>
                <a:latin typeface="Arial" charset="0"/>
                <a:cs typeface="Arial" charset="0"/>
              </a:defRPr>
            </a:lvl2pPr>
            <a:lvl3pPr marL="1143000" indent="-228600" defTabSz="1019175">
              <a:defRPr>
                <a:solidFill>
                  <a:schemeClr val="tx1"/>
                </a:solidFill>
                <a:latin typeface="Arial" charset="0"/>
                <a:cs typeface="Arial" charset="0"/>
              </a:defRPr>
            </a:lvl3pPr>
            <a:lvl4pPr marL="1600200" indent="-228600" defTabSz="1019175">
              <a:defRPr>
                <a:solidFill>
                  <a:schemeClr val="tx1"/>
                </a:solidFill>
                <a:latin typeface="Arial" charset="0"/>
                <a:cs typeface="Arial" charset="0"/>
              </a:defRPr>
            </a:lvl4pPr>
            <a:lvl5pPr marL="2057400" indent="-228600" defTabSz="1019175">
              <a:defRPr>
                <a:solidFill>
                  <a:schemeClr val="tx1"/>
                </a:solidFill>
                <a:latin typeface="Arial" charset="0"/>
                <a:cs typeface="Arial" charset="0"/>
              </a:defRPr>
            </a:lvl5pPr>
            <a:lvl6pPr marL="2514600" indent="-228600" defTabSz="1019175" fontAlgn="base">
              <a:spcBef>
                <a:spcPct val="0"/>
              </a:spcBef>
              <a:spcAft>
                <a:spcPct val="0"/>
              </a:spcAft>
              <a:defRPr>
                <a:solidFill>
                  <a:schemeClr val="tx1"/>
                </a:solidFill>
                <a:latin typeface="Arial" charset="0"/>
                <a:cs typeface="Arial" charset="0"/>
              </a:defRPr>
            </a:lvl6pPr>
            <a:lvl7pPr marL="2971800" indent="-228600" defTabSz="1019175" fontAlgn="base">
              <a:spcBef>
                <a:spcPct val="0"/>
              </a:spcBef>
              <a:spcAft>
                <a:spcPct val="0"/>
              </a:spcAft>
              <a:defRPr>
                <a:solidFill>
                  <a:schemeClr val="tx1"/>
                </a:solidFill>
                <a:latin typeface="Arial" charset="0"/>
                <a:cs typeface="Arial" charset="0"/>
              </a:defRPr>
            </a:lvl7pPr>
            <a:lvl8pPr marL="3429000" indent="-228600" defTabSz="1019175" fontAlgn="base">
              <a:spcBef>
                <a:spcPct val="0"/>
              </a:spcBef>
              <a:spcAft>
                <a:spcPct val="0"/>
              </a:spcAft>
              <a:defRPr>
                <a:solidFill>
                  <a:schemeClr val="tx1"/>
                </a:solidFill>
                <a:latin typeface="Arial" charset="0"/>
                <a:cs typeface="Arial" charset="0"/>
              </a:defRPr>
            </a:lvl8pPr>
            <a:lvl9pPr marL="3886200" indent="-228600" defTabSz="1019175" fontAlgn="base">
              <a:spcBef>
                <a:spcPct val="0"/>
              </a:spcBef>
              <a:spcAft>
                <a:spcPct val="0"/>
              </a:spcAft>
              <a:defRPr>
                <a:solidFill>
                  <a:schemeClr val="tx1"/>
                </a:solidFill>
                <a:latin typeface="Arial" charset="0"/>
                <a:cs typeface="Arial" charset="0"/>
              </a:defRPr>
            </a:lvl9pPr>
          </a:lstStyle>
          <a:p>
            <a:pPr marL="0" marR="0" lvl="0" indent="0" algn="ctr" defTabSz="764381" rtl="0" eaLnBrk="1" fontAlgn="auto" latinLnBrk="0" hangingPunct="1">
              <a:lnSpc>
                <a:spcPct val="100000"/>
              </a:lnSpc>
              <a:spcBef>
                <a:spcPts val="0"/>
              </a:spcBef>
              <a:spcAft>
                <a:spcPts val="0"/>
              </a:spcAft>
              <a:buClrTx/>
              <a:buSzTx/>
              <a:buFontTx/>
              <a:buNone/>
              <a:tabLst/>
              <a:defRPr/>
            </a:pPr>
            <a:fld id="{E2360A2C-A7AF-474B-A444-A3815FE1F34F}" type="slidenum">
              <a:rPr kumimoji="0" lang="en-US" altLang="en-US" sz="600" b="0" i="0" u="none" strike="noStrike" kern="1200" cap="none" spc="0" normalizeH="0" baseline="0" noProof="0" smtClean="0">
                <a:ln>
                  <a:noFill/>
                </a:ln>
                <a:solidFill>
                  <a:prstClr val="black">
                    <a:lumMod val="65000"/>
                    <a:lumOff val="35000"/>
                  </a:prstClr>
                </a:solidFill>
                <a:effectLst/>
                <a:uLnTx/>
                <a:uFillTx/>
                <a:latin typeface="Arial" charset="0"/>
                <a:ea typeface="+mn-ea"/>
                <a:cs typeface="Arial" charset="0"/>
              </a:rPr>
              <a:pPr marL="0" marR="0" lvl="0" indent="0" algn="ctr" defTabSz="764381" rtl="0" eaLnBrk="1" fontAlgn="auto" latinLnBrk="0" hangingPunct="1">
                <a:lnSpc>
                  <a:spcPct val="100000"/>
                </a:lnSpc>
                <a:spcBef>
                  <a:spcPts val="0"/>
                </a:spcBef>
                <a:spcAft>
                  <a:spcPts val="0"/>
                </a:spcAft>
                <a:buClrTx/>
                <a:buSzTx/>
                <a:buFontTx/>
                <a:buNone/>
                <a:tabLst/>
                <a:defRPr/>
              </a:pPr>
              <a:t>‹#›</a:t>
            </a:fld>
            <a:endParaRPr kumimoji="0" lang="en-US" altLang="en-US" sz="600" b="0" i="0" u="none" strike="noStrike" kern="1200" cap="none" spc="0" normalizeH="0" baseline="0" noProof="0">
              <a:ln>
                <a:noFill/>
              </a:ln>
              <a:solidFill>
                <a:prstClr val="black">
                  <a:lumMod val="65000"/>
                  <a:lumOff val="35000"/>
                </a:prstClr>
              </a:solidFill>
              <a:effectLst/>
              <a:uLnTx/>
              <a:uFillTx/>
              <a:latin typeface="Arial" charset="0"/>
              <a:ea typeface="+mn-ea"/>
              <a:cs typeface="Arial" charset="0"/>
            </a:endParaRPr>
          </a:p>
        </p:txBody>
      </p:sp>
      <p:sp>
        <p:nvSpPr>
          <p:cNvPr id="3" name="Title 1"/>
          <p:cNvSpPr>
            <a:spLocks noGrp="1"/>
          </p:cNvSpPr>
          <p:nvPr>
            <p:ph type="title" hasCustomPrompt="1"/>
          </p:nvPr>
        </p:nvSpPr>
        <p:spPr>
          <a:xfrm>
            <a:off x="479429" y="290517"/>
            <a:ext cx="8229600" cy="823609"/>
          </a:xfrm>
          <a:prstGeom prst="rect">
            <a:avLst/>
          </a:prstGeom>
        </p:spPr>
        <p:txBody>
          <a:bodyPr/>
          <a:lstStyle>
            <a:lvl1pPr algn="l">
              <a:defRPr sz="3000" b="0" i="0">
                <a:solidFill>
                  <a:schemeClr val="tx2"/>
                </a:solidFill>
                <a:latin typeface="Proxima Nova Lt" panose="02000506030000020004" pitchFamily="50" charset="0"/>
              </a:defRPr>
            </a:lvl1pPr>
          </a:lstStyle>
          <a:p>
            <a:r>
              <a:rPr lang="en-US"/>
              <a:t>Click to edit master title style</a:t>
            </a:r>
          </a:p>
        </p:txBody>
      </p:sp>
      <p:pic>
        <p:nvPicPr>
          <p:cNvPr id="4" name="Picture 3" descr="voybar-RGB-long.jpg">
            <a:extLst>
              <a:ext uri="{FF2B5EF4-FFF2-40B4-BE49-F238E27FC236}">
                <a16:creationId xmlns:a16="http://schemas.microsoft.com/office/drawing/2014/main" id="{5B4C6B7C-4598-B547-A41E-7E7739DE69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01" y="1"/>
            <a:ext cx="9150901" cy="187376"/>
          </a:xfrm>
          <a:prstGeom prst="rect">
            <a:avLst/>
          </a:prstGeom>
        </p:spPr>
      </p:pic>
      <p:sp>
        <p:nvSpPr>
          <p:cNvPr id="7" name="Text Placeholder 6"/>
          <p:cNvSpPr>
            <a:spLocks noGrp="1"/>
          </p:cNvSpPr>
          <p:nvPr>
            <p:ph type="body" sz="quarter" idx="10" hasCustomPrompt="1"/>
          </p:nvPr>
        </p:nvSpPr>
        <p:spPr>
          <a:xfrm>
            <a:off x="479429" y="1180620"/>
            <a:ext cx="8229600" cy="253136"/>
          </a:xfrm>
          <a:prstGeom prst="rect">
            <a:avLst/>
          </a:prstGeom>
        </p:spPr>
        <p:txBody>
          <a:bodyPr/>
          <a:lstStyle>
            <a:lvl1pPr marL="0" indent="0">
              <a:buNone/>
              <a:defRPr sz="12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9985821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3F26E00-2219-954B-851A-ACA9DDBD6B34}"/>
              </a:ext>
            </a:extLst>
          </p:cNvPr>
          <p:cNvSpPr>
            <a:spLocks noGrp="1"/>
          </p:cNvSpPr>
          <p:nvPr>
            <p:ph type="title"/>
          </p:nvPr>
        </p:nvSpPr>
        <p:spPr>
          <a:xfrm>
            <a:off x="359842" y="321507"/>
            <a:ext cx="7886700" cy="395857"/>
          </a:xfrm>
          <a:prstGeom prst="rect">
            <a:avLst/>
          </a:prstGeom>
        </p:spPr>
        <p:txBody>
          <a:bodyPr>
            <a:noAutofit/>
          </a:bodyPr>
          <a:lstStyle>
            <a:lvl1pPr>
              <a:defRPr sz="3200" b="1">
                <a:solidFill>
                  <a:schemeClr val="tx2"/>
                </a:solidFill>
              </a:defRPr>
            </a:lvl1pPr>
          </a:lstStyle>
          <a:p>
            <a:r>
              <a:rPr lang="en-US"/>
              <a:t>Click to edit Master title style</a:t>
            </a:r>
          </a:p>
        </p:txBody>
      </p:sp>
      <p:sp>
        <p:nvSpPr>
          <p:cNvPr id="4" name="Text Placeholder 6"/>
          <p:cNvSpPr>
            <a:spLocks noGrp="1"/>
          </p:cNvSpPr>
          <p:nvPr>
            <p:ph type="body" sz="quarter" idx="11" hasCustomPrompt="1"/>
          </p:nvPr>
        </p:nvSpPr>
        <p:spPr>
          <a:xfrm>
            <a:off x="359842" y="4705017"/>
            <a:ext cx="3565387" cy="171783"/>
          </a:xfrm>
          <a:prstGeom prst="rect">
            <a:avLst/>
          </a:prstGeom>
        </p:spPr>
        <p:txBody>
          <a:bodyPr anchor="ctr"/>
          <a:lstStyle>
            <a:lvl1pPr marL="0" indent="0">
              <a:spcBef>
                <a:spcPts val="0"/>
              </a:spcBef>
              <a:buNone/>
              <a:defRPr sz="525">
                <a:solidFill>
                  <a:schemeClr val="bg1">
                    <a:lumMod val="50000"/>
                  </a:schemeClr>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270244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6E00-2219-954B-851A-ACA9DDBD6B34}"/>
              </a:ext>
            </a:extLst>
          </p:cNvPr>
          <p:cNvSpPr>
            <a:spLocks noGrp="1"/>
          </p:cNvSpPr>
          <p:nvPr>
            <p:ph type="title"/>
          </p:nvPr>
        </p:nvSpPr>
        <p:spPr>
          <a:xfrm>
            <a:off x="3264967" y="327956"/>
            <a:ext cx="4212158" cy="395857"/>
          </a:xfrm>
          <a:prstGeom prst="rect">
            <a:avLst/>
          </a:prstGeom>
        </p:spPr>
        <p:txBody>
          <a:bodyPr>
            <a:noAutofit/>
          </a:bodyPr>
          <a:lstStyle>
            <a:lvl1pPr>
              <a:defRPr sz="3200" b="1">
                <a:solidFill>
                  <a:schemeClr val="tx2"/>
                </a:solidFill>
              </a:defRPr>
            </a:lvl1pPr>
          </a:lstStyle>
          <a:p>
            <a:r>
              <a:rPr lang="en-US"/>
              <a:t>Click to edit Master title style</a:t>
            </a:r>
          </a:p>
        </p:txBody>
      </p:sp>
      <p:sp>
        <p:nvSpPr>
          <p:cNvPr id="3" name="Text Placeholder 6"/>
          <p:cNvSpPr>
            <a:spLocks noGrp="1"/>
          </p:cNvSpPr>
          <p:nvPr>
            <p:ph type="body" sz="quarter" idx="11" hasCustomPrompt="1"/>
          </p:nvPr>
        </p:nvSpPr>
        <p:spPr>
          <a:xfrm>
            <a:off x="359842" y="4695873"/>
            <a:ext cx="3565387" cy="208954"/>
          </a:xfrm>
          <a:prstGeom prst="rect">
            <a:avLst/>
          </a:prstGeom>
        </p:spPr>
        <p:txBody>
          <a:bodyPr anchor="ctr"/>
          <a:lstStyle>
            <a:lvl1pPr marL="0" indent="0">
              <a:spcBef>
                <a:spcPts val="0"/>
              </a:spcBef>
              <a:buNone/>
              <a:defRPr sz="525">
                <a:solidFill>
                  <a:schemeClr val="bg1">
                    <a:lumMod val="50000"/>
                  </a:schemeClr>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15599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freestyle">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359843" y="4705017"/>
            <a:ext cx="3565386" cy="164349"/>
          </a:xfrm>
          <a:prstGeom prst="rect">
            <a:avLst/>
          </a:prstGeom>
        </p:spPr>
        <p:txBody>
          <a:bodyPr anchor="ctr"/>
          <a:lstStyle>
            <a:lvl1pPr marL="0" indent="0">
              <a:spcBef>
                <a:spcPts val="0"/>
              </a:spcBef>
              <a:buNone/>
              <a:defRPr sz="525">
                <a:solidFill>
                  <a:schemeClr val="bg1">
                    <a:lumMod val="50000"/>
                  </a:schemeClr>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32526888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5" name="Rectangle 34"/>
          <p:cNvSpPr>
            <a:spLocks noChangeArrowheads="1"/>
          </p:cNvSpPr>
          <p:nvPr userDrawn="1"/>
        </p:nvSpPr>
        <p:spPr bwMode="auto">
          <a:xfrm>
            <a:off x="4148138" y="4985147"/>
            <a:ext cx="838200" cy="19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412" tIns="38206" rIns="76412" bIns="38206"/>
          <a:lstStyle>
            <a:lvl1pPr defTabSz="1019175">
              <a:defRPr>
                <a:solidFill>
                  <a:schemeClr val="tx1"/>
                </a:solidFill>
                <a:latin typeface="Arial" charset="0"/>
                <a:cs typeface="Arial" charset="0"/>
              </a:defRPr>
            </a:lvl1pPr>
            <a:lvl2pPr marL="742950" indent="-285750" defTabSz="1019175">
              <a:defRPr>
                <a:solidFill>
                  <a:schemeClr val="tx1"/>
                </a:solidFill>
                <a:latin typeface="Arial" charset="0"/>
                <a:cs typeface="Arial" charset="0"/>
              </a:defRPr>
            </a:lvl2pPr>
            <a:lvl3pPr marL="1143000" indent="-228600" defTabSz="1019175">
              <a:defRPr>
                <a:solidFill>
                  <a:schemeClr val="tx1"/>
                </a:solidFill>
                <a:latin typeface="Arial" charset="0"/>
                <a:cs typeface="Arial" charset="0"/>
              </a:defRPr>
            </a:lvl3pPr>
            <a:lvl4pPr marL="1600200" indent="-228600" defTabSz="1019175">
              <a:defRPr>
                <a:solidFill>
                  <a:schemeClr val="tx1"/>
                </a:solidFill>
                <a:latin typeface="Arial" charset="0"/>
                <a:cs typeface="Arial" charset="0"/>
              </a:defRPr>
            </a:lvl4pPr>
            <a:lvl5pPr marL="2057400" indent="-228600" defTabSz="1019175">
              <a:defRPr>
                <a:solidFill>
                  <a:schemeClr val="tx1"/>
                </a:solidFill>
                <a:latin typeface="Arial" charset="0"/>
                <a:cs typeface="Arial" charset="0"/>
              </a:defRPr>
            </a:lvl5pPr>
            <a:lvl6pPr marL="2514600" indent="-228600" defTabSz="1019175" fontAlgn="base">
              <a:spcBef>
                <a:spcPct val="0"/>
              </a:spcBef>
              <a:spcAft>
                <a:spcPct val="0"/>
              </a:spcAft>
              <a:defRPr>
                <a:solidFill>
                  <a:schemeClr val="tx1"/>
                </a:solidFill>
                <a:latin typeface="Arial" charset="0"/>
                <a:cs typeface="Arial" charset="0"/>
              </a:defRPr>
            </a:lvl6pPr>
            <a:lvl7pPr marL="2971800" indent="-228600" defTabSz="1019175" fontAlgn="base">
              <a:spcBef>
                <a:spcPct val="0"/>
              </a:spcBef>
              <a:spcAft>
                <a:spcPct val="0"/>
              </a:spcAft>
              <a:defRPr>
                <a:solidFill>
                  <a:schemeClr val="tx1"/>
                </a:solidFill>
                <a:latin typeface="Arial" charset="0"/>
                <a:cs typeface="Arial" charset="0"/>
              </a:defRPr>
            </a:lvl7pPr>
            <a:lvl8pPr marL="3429000" indent="-228600" defTabSz="1019175" fontAlgn="base">
              <a:spcBef>
                <a:spcPct val="0"/>
              </a:spcBef>
              <a:spcAft>
                <a:spcPct val="0"/>
              </a:spcAft>
              <a:defRPr>
                <a:solidFill>
                  <a:schemeClr val="tx1"/>
                </a:solidFill>
                <a:latin typeface="Arial" charset="0"/>
                <a:cs typeface="Arial" charset="0"/>
              </a:defRPr>
            </a:lvl8pPr>
            <a:lvl9pPr marL="3886200" indent="-228600" defTabSz="1019175" fontAlgn="base">
              <a:spcBef>
                <a:spcPct val="0"/>
              </a:spcBef>
              <a:spcAft>
                <a:spcPct val="0"/>
              </a:spcAft>
              <a:defRPr>
                <a:solidFill>
                  <a:schemeClr val="tx1"/>
                </a:solidFill>
                <a:latin typeface="Arial" charset="0"/>
                <a:cs typeface="Arial" charset="0"/>
              </a:defRPr>
            </a:lvl9pPr>
          </a:lstStyle>
          <a:p>
            <a:pPr algn="ctr">
              <a:defRPr/>
            </a:pPr>
            <a:fld id="{E2360A2C-A7AF-474B-A444-A3815FE1F34F}" type="slidenum">
              <a:rPr lang="en-US" altLang="en-US" sz="600" smtClean="0">
                <a:solidFill>
                  <a:schemeClr val="tx1">
                    <a:lumMod val="65000"/>
                    <a:lumOff val="35000"/>
                  </a:schemeClr>
                </a:solidFill>
              </a:rPr>
              <a:pPr algn="ctr">
                <a:defRPr/>
              </a:pPr>
              <a:t>‹#›</a:t>
            </a:fld>
            <a:endParaRPr lang="en-US" altLang="en-US" sz="600">
              <a:solidFill>
                <a:schemeClr val="tx1">
                  <a:lumMod val="65000"/>
                  <a:lumOff val="35000"/>
                </a:schemeClr>
              </a:solidFill>
            </a:endParaRPr>
          </a:p>
        </p:txBody>
      </p:sp>
      <p:pic>
        <p:nvPicPr>
          <p:cNvPr id="8" name="Picture 7">
            <a:extLst>
              <a:ext uri="{FF2B5EF4-FFF2-40B4-BE49-F238E27FC236}">
                <a16:creationId xmlns:a16="http://schemas.microsoft.com/office/drawing/2014/main" id="{3EB0F1FF-BA94-C647-9757-E5CD64BAA0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2733" y="4451327"/>
            <a:ext cx="1476297" cy="622813"/>
          </a:xfrm>
          <a:prstGeom prst="rect">
            <a:avLst/>
          </a:prstGeom>
        </p:spPr>
      </p:pic>
      <p:pic>
        <p:nvPicPr>
          <p:cNvPr id="6" name="Picture 5">
            <a:extLst>
              <a:ext uri="{FF2B5EF4-FFF2-40B4-BE49-F238E27FC236}">
                <a16:creationId xmlns:a16="http://schemas.microsoft.com/office/drawing/2014/main" id="{CFA0EF4A-5106-2240-81CC-DBD17E676C8F}"/>
              </a:ext>
            </a:extLst>
          </p:cNvPr>
          <p:cNvPicPr>
            <a:picLocks noChangeAspect="1"/>
          </p:cNvPicPr>
          <p:nvPr userDrawn="1"/>
        </p:nvPicPr>
        <p:blipFill>
          <a:blip r:embed="rId3"/>
          <a:stretch>
            <a:fillRect/>
          </a:stretch>
        </p:blipFill>
        <p:spPr>
          <a:xfrm>
            <a:off x="454365" y="4822818"/>
            <a:ext cx="2014117" cy="58745"/>
          </a:xfrm>
          <a:prstGeom prst="rect">
            <a:avLst/>
          </a:prstGeom>
        </p:spPr>
      </p:pic>
    </p:spTree>
    <p:extLst>
      <p:ext uri="{BB962C8B-B14F-4D97-AF65-F5344CB8AC3E}">
        <p14:creationId xmlns:p14="http://schemas.microsoft.com/office/powerpoint/2010/main" val="322076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C01A7-0E98-884F-9CA5-731186CF21C3}"/>
              </a:ext>
            </a:extLst>
          </p:cNvPr>
          <p:cNvSpPr>
            <a:spLocks noGrp="1"/>
          </p:cNvSpPr>
          <p:nvPr>
            <p:ph type="title"/>
          </p:nvPr>
        </p:nvSpPr>
        <p:spPr/>
        <p:txBody>
          <a:bodyPr/>
          <a:lstStyle/>
          <a:p>
            <a:r>
              <a:rPr lang="en-US"/>
              <a:t>Click to edit Master title style</a:t>
            </a:r>
          </a:p>
        </p:txBody>
      </p:sp>
      <p:sp>
        <p:nvSpPr>
          <p:cNvPr id="10" name="Table Placeholder 9">
            <a:extLst>
              <a:ext uri="{FF2B5EF4-FFF2-40B4-BE49-F238E27FC236}">
                <a16:creationId xmlns:a16="http://schemas.microsoft.com/office/drawing/2014/main" id="{9D8B4C28-8EAE-D043-A3C5-29948CC7FC77}"/>
              </a:ext>
            </a:extLst>
          </p:cNvPr>
          <p:cNvSpPr>
            <a:spLocks noGrp="1"/>
          </p:cNvSpPr>
          <p:nvPr>
            <p:ph type="tbl" sz="quarter" idx="10"/>
          </p:nvPr>
        </p:nvSpPr>
        <p:spPr>
          <a:xfrm>
            <a:off x="628650" y="1493301"/>
            <a:ext cx="7886700" cy="2947131"/>
          </a:xfrm>
        </p:spPr>
        <p:txBody>
          <a:bodyPr/>
          <a:lstStyle/>
          <a:p>
            <a:endParaRPr lang="en-US"/>
          </a:p>
        </p:txBody>
      </p:sp>
      <p:sp>
        <p:nvSpPr>
          <p:cNvPr id="4" name="Footer Placeholder 3">
            <a:extLst>
              <a:ext uri="{FF2B5EF4-FFF2-40B4-BE49-F238E27FC236}">
                <a16:creationId xmlns:a16="http://schemas.microsoft.com/office/drawing/2014/main" id="{17517555-BC26-C142-147F-C48E16BD6CCA}"/>
              </a:ext>
            </a:extLst>
          </p:cNvPr>
          <p:cNvSpPr>
            <a:spLocks noGrp="1"/>
          </p:cNvSpPr>
          <p:nvPr>
            <p:ph type="ftr" sz="quarter" idx="3"/>
          </p:nvPr>
        </p:nvSpPr>
        <p:spPr>
          <a:xfrm>
            <a:off x="628650" y="4634860"/>
            <a:ext cx="6601206" cy="274637"/>
          </a:xfrm>
          <a:prstGeom prst="rect">
            <a:avLst/>
          </a:prstGeom>
        </p:spPr>
        <p:txBody>
          <a:bodyPr vert="horz" lIns="91440" tIns="45720" rIns="91440" bIns="45720" rtlCol="0" anchor="ctr"/>
          <a:lstStyle>
            <a:lvl1pPr algn="l">
              <a:defRPr sz="800">
                <a:solidFill>
                  <a:schemeClr val="tx2"/>
                </a:solidFill>
              </a:defRPr>
            </a:lvl1pPr>
          </a:lstStyle>
          <a:p>
            <a:r>
              <a:rPr lang="en-US" dirty="0"/>
              <a:t>Information contained herein is proprietary, confidential and non-public and is not for public release.</a:t>
            </a:r>
          </a:p>
        </p:txBody>
      </p:sp>
      <p:sp>
        <p:nvSpPr>
          <p:cNvPr id="6" name="Slide Number Placeholder 5">
            <a:extLst>
              <a:ext uri="{FF2B5EF4-FFF2-40B4-BE49-F238E27FC236}">
                <a16:creationId xmlns:a16="http://schemas.microsoft.com/office/drawing/2014/main" id="{37834973-DD98-EF51-87E8-F1D1CCD164A4}"/>
              </a:ext>
            </a:extLst>
          </p:cNvPr>
          <p:cNvSpPr>
            <a:spLocks noGrp="1"/>
          </p:cNvSpPr>
          <p:nvPr>
            <p:ph type="sldNum" sz="quarter" idx="4"/>
          </p:nvPr>
        </p:nvSpPr>
        <p:spPr>
          <a:xfrm>
            <a:off x="8515350" y="4165795"/>
            <a:ext cx="455871" cy="274637"/>
          </a:xfrm>
          <a:prstGeom prst="rect">
            <a:avLst/>
          </a:prstGeom>
        </p:spPr>
        <p:txBody>
          <a:bodyPr vert="horz" lIns="91440" tIns="45720" rIns="91440" bIns="45720" rtlCol="0" anchor="ctr"/>
          <a:lstStyle>
            <a:lvl1pPr algn="l">
              <a:defRPr sz="1000">
                <a:solidFill>
                  <a:schemeClr val="tx2"/>
                </a:solidFill>
              </a:defRPr>
            </a:lvl1pPr>
          </a:lstStyle>
          <a:p>
            <a:fld id="{E90407E6-B41D-B446-A8AD-8AB2AE91D738}" type="slidenum">
              <a:rPr lang="en-US" smtClean="0"/>
              <a:pPr/>
              <a:t>‹#›</a:t>
            </a:fld>
            <a:endParaRPr lang="en-US" dirty="0"/>
          </a:p>
        </p:txBody>
      </p:sp>
    </p:spTree>
    <p:extLst>
      <p:ext uri="{BB962C8B-B14F-4D97-AF65-F5344CB8AC3E}">
        <p14:creationId xmlns:p14="http://schemas.microsoft.com/office/powerpoint/2010/main" val="34111556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3F26E00-2219-954B-851A-ACA9DDBD6B34}"/>
              </a:ext>
            </a:extLst>
          </p:cNvPr>
          <p:cNvSpPr>
            <a:spLocks noGrp="1"/>
          </p:cNvSpPr>
          <p:nvPr>
            <p:ph type="title"/>
          </p:nvPr>
        </p:nvSpPr>
        <p:spPr>
          <a:xfrm>
            <a:off x="359842" y="321509"/>
            <a:ext cx="7886700" cy="395857"/>
          </a:xfrm>
          <a:prstGeom prst="rect">
            <a:avLst/>
          </a:prstGeom>
        </p:spPr>
        <p:txBody>
          <a:bodyPr>
            <a:noAutofit/>
          </a:bodyPr>
          <a:lstStyle>
            <a:lvl1pPr>
              <a:defRPr sz="3200" b="1">
                <a:solidFill>
                  <a:schemeClr val="tx2"/>
                </a:solidFill>
              </a:defRPr>
            </a:lvl1pPr>
          </a:lstStyle>
          <a:p>
            <a:r>
              <a:rPr lang="en-US"/>
              <a:t>Click to edit Master title style</a:t>
            </a:r>
          </a:p>
        </p:txBody>
      </p:sp>
      <p:sp>
        <p:nvSpPr>
          <p:cNvPr id="4" name="Text Placeholder 6"/>
          <p:cNvSpPr>
            <a:spLocks noGrp="1"/>
          </p:cNvSpPr>
          <p:nvPr>
            <p:ph type="body" sz="quarter" idx="11" hasCustomPrompt="1"/>
          </p:nvPr>
        </p:nvSpPr>
        <p:spPr>
          <a:xfrm>
            <a:off x="359844" y="4705019"/>
            <a:ext cx="3565387" cy="171783"/>
          </a:xfrm>
          <a:prstGeom prst="rect">
            <a:avLst/>
          </a:prstGeom>
        </p:spPr>
        <p:txBody>
          <a:bodyPr anchor="ctr"/>
          <a:lstStyle>
            <a:lvl1pPr marL="0" indent="0">
              <a:spcBef>
                <a:spcPts val="0"/>
              </a:spcBef>
              <a:buNone/>
              <a:defRPr sz="525">
                <a:solidFill>
                  <a:schemeClr val="bg1">
                    <a:lumMod val="50000"/>
                  </a:schemeClr>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50958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freestyle">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359843" y="4705019"/>
            <a:ext cx="3565386" cy="164349"/>
          </a:xfrm>
          <a:prstGeom prst="rect">
            <a:avLst/>
          </a:prstGeom>
        </p:spPr>
        <p:txBody>
          <a:bodyPr anchor="ctr"/>
          <a:lstStyle>
            <a:lvl1pPr marL="0" indent="0">
              <a:spcBef>
                <a:spcPts val="0"/>
              </a:spcBef>
              <a:buNone/>
              <a:defRPr sz="525">
                <a:solidFill>
                  <a:schemeClr val="bg1">
                    <a:lumMod val="50000"/>
                  </a:schemeClr>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793285219"/>
      </p:ext>
    </p:extLst>
  </p:cSld>
  <p:clrMapOvr>
    <a:masterClrMapping/>
  </p:clrMapOvr>
  <p:extLst>
    <p:ext uri="{DCECCB84-F9BA-43D5-87BE-67443E8EF086}">
      <p15:sldGuideLst xmlns:p15="http://schemas.microsoft.com/office/powerpoint/2012/main">
        <p15:guide id="1" orient="horz" pos="911">
          <p15:clr>
            <a:srgbClr val="FBAE40"/>
          </p15:clr>
        </p15:guide>
        <p15:guide id="2" pos="16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C17A3B2E-0E0F-AF73-4163-462F177D4A4F}"/>
              </a:ext>
            </a:extLst>
          </p:cNvPr>
          <p:cNvSpPr>
            <a:spLocks noGrp="1"/>
          </p:cNvSpPr>
          <p:nvPr>
            <p:ph type="ftr" sz="quarter" idx="3"/>
          </p:nvPr>
        </p:nvSpPr>
        <p:spPr>
          <a:xfrm>
            <a:off x="628650" y="4634860"/>
            <a:ext cx="6601206" cy="274637"/>
          </a:xfrm>
          <a:prstGeom prst="rect">
            <a:avLst/>
          </a:prstGeom>
        </p:spPr>
        <p:txBody>
          <a:bodyPr vert="horz" lIns="91440" tIns="45720" rIns="91440" bIns="45720" rtlCol="0" anchor="ctr"/>
          <a:lstStyle>
            <a:lvl1pPr algn="l">
              <a:defRPr sz="800">
                <a:solidFill>
                  <a:schemeClr val="tx2"/>
                </a:solidFill>
              </a:defRPr>
            </a:lvl1pPr>
          </a:lstStyle>
          <a:p>
            <a:r>
              <a:rPr lang="en-US"/>
              <a:t>Information contained herein is proprietary, confidential and non-public and is not for public release.</a:t>
            </a:r>
          </a:p>
        </p:txBody>
      </p:sp>
      <p:sp>
        <p:nvSpPr>
          <p:cNvPr id="4" name="Slide Number Placeholder 5">
            <a:extLst>
              <a:ext uri="{FF2B5EF4-FFF2-40B4-BE49-F238E27FC236}">
                <a16:creationId xmlns:a16="http://schemas.microsoft.com/office/drawing/2014/main" id="{8C51A8B1-8802-DE86-A67E-FE6431735955}"/>
              </a:ext>
            </a:extLst>
          </p:cNvPr>
          <p:cNvSpPr>
            <a:spLocks noGrp="1"/>
          </p:cNvSpPr>
          <p:nvPr>
            <p:ph type="sldNum" sz="quarter" idx="4"/>
          </p:nvPr>
        </p:nvSpPr>
        <p:spPr>
          <a:xfrm>
            <a:off x="8515350" y="4102759"/>
            <a:ext cx="455871" cy="274637"/>
          </a:xfrm>
          <a:prstGeom prst="rect">
            <a:avLst/>
          </a:prstGeom>
        </p:spPr>
        <p:txBody>
          <a:bodyPr vert="horz" lIns="91440" tIns="45720" rIns="91440" bIns="45720" rtlCol="0" anchor="ctr"/>
          <a:lstStyle>
            <a:lvl1pPr algn="l">
              <a:defRPr sz="1000">
                <a:solidFill>
                  <a:schemeClr val="tx2"/>
                </a:solidFill>
              </a:defRPr>
            </a:lvl1pPr>
          </a:lstStyle>
          <a:p>
            <a:fld id="{E90407E6-B41D-B446-A8AD-8AB2AE91D738}" type="slidenum">
              <a:rPr lang="en-US" smtClean="0"/>
              <a:pPr/>
              <a:t>‹#›</a:t>
            </a:fld>
            <a:endParaRPr lang="en-US"/>
          </a:p>
        </p:txBody>
      </p:sp>
    </p:spTree>
    <p:extLst>
      <p:ext uri="{BB962C8B-B14F-4D97-AF65-F5344CB8AC3E}">
        <p14:creationId xmlns:p14="http://schemas.microsoft.com/office/powerpoint/2010/main" val="2851866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bin"/><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bin"/></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bin"/><Relationship Id="rId4" Type="http://schemas.openxmlformats.org/officeDocument/2006/relationships/image" Target="../media/image1.bin"/></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3.xml"/><Relationship Id="rId1" Type="http://schemas.openxmlformats.org/officeDocument/2006/relationships/slideLayout" Target="../slideLayouts/slideLayout9.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8.png"/><Relationship Id="rId4" Type="http://schemas.openxmlformats.org/officeDocument/2006/relationships/slideLayout" Target="../slideLayouts/slideLayout13.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27ACB7E-D622-5C45-B83F-03786D0E611D}"/>
              </a:ext>
            </a:extLst>
          </p:cNvPr>
          <p:cNvSpPr/>
          <p:nvPr userDrawn="1"/>
        </p:nvSpPr>
        <p:spPr>
          <a:xfrm>
            <a:off x="0" y="4526801"/>
            <a:ext cx="9144000" cy="6167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3288E98-3EEE-1D40-8EB9-5414339DDC7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731125" y="4605174"/>
            <a:ext cx="866465" cy="378294"/>
          </a:xfrm>
          <a:prstGeom prst="rect">
            <a:avLst/>
          </a:prstGeom>
        </p:spPr>
      </p:pic>
      <p:pic>
        <p:nvPicPr>
          <p:cNvPr id="5" name="Picture 4"/>
          <p:cNvPicPr>
            <a:picLocks noChangeAspect="1"/>
          </p:cNvPicPr>
          <p:nvPr userDrawn="1"/>
        </p:nvPicPr>
        <p:blipFill rotWithShape="1">
          <a:blip r:embed="rId9" cstate="screen">
            <a:extLst>
              <a:ext uri="{28A0092B-C50C-407E-A947-70E740481C1C}">
                <a14:useLocalDpi xmlns:a14="http://schemas.microsoft.com/office/drawing/2010/main"/>
              </a:ext>
            </a:extLst>
          </a:blip>
          <a:srcRect l="-285802" t="-5490" b="-3"/>
          <a:stretch/>
        </p:blipFill>
        <p:spPr>
          <a:xfrm>
            <a:off x="0" y="5039833"/>
            <a:ext cx="9143999" cy="115699"/>
          </a:xfrm>
          <a:prstGeom prst="rect">
            <a:avLst/>
          </a:prstGeom>
          <a:solidFill>
            <a:srgbClr val="F58220"/>
          </a:solidFill>
        </p:spPr>
      </p:pic>
    </p:spTree>
    <p:extLst>
      <p:ext uri="{BB962C8B-B14F-4D97-AF65-F5344CB8AC3E}">
        <p14:creationId xmlns:p14="http://schemas.microsoft.com/office/powerpoint/2010/main" val="3261367316"/>
      </p:ext>
    </p:extLst>
  </p:cSld>
  <p:clrMap bg1="lt1" tx1="dk1" bg2="lt2" tx2="dk2" accent1="accent1" accent2="accent2" accent3="accent3" accent4="accent4" accent5="accent5" accent6="accent6" hlink="hlink" folHlink="folHlink"/>
  <p:sldLayoutIdLst>
    <p:sldLayoutId id="2147483723" r:id="rId1"/>
    <p:sldLayoutId id="2147483650" r:id="rId2"/>
    <p:sldLayoutId id="2147483651" r:id="rId3"/>
    <p:sldLayoutId id="2147483652" r:id="rId4"/>
    <p:sldLayoutId id="2147483724" r:id="rId5"/>
    <p:sldLayoutId id="2147483735"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27ACB7E-D622-5C45-B83F-03786D0E611D}"/>
              </a:ext>
            </a:extLst>
          </p:cNvPr>
          <p:cNvSpPr/>
          <p:nvPr userDrawn="1"/>
        </p:nvSpPr>
        <p:spPr>
          <a:xfrm>
            <a:off x="0" y="4526803"/>
            <a:ext cx="9144000" cy="6167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23288E98-3EEE-1D40-8EB9-5414339DDC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31127" y="4605174"/>
            <a:ext cx="866465" cy="378294"/>
          </a:xfrm>
          <a:prstGeom prst="rect">
            <a:avLst/>
          </a:prstGeom>
        </p:spPr>
      </p:pic>
      <p:pic>
        <p:nvPicPr>
          <p:cNvPr id="5" name="Picture 4"/>
          <p:cNvPicPr>
            <a:picLocks noChangeAspect="1"/>
          </p:cNvPicPr>
          <p:nvPr userDrawn="1"/>
        </p:nvPicPr>
        <p:blipFill rotWithShape="1">
          <a:blip r:embed="rId5" cstate="screen">
            <a:extLst>
              <a:ext uri="{28A0092B-C50C-407E-A947-70E740481C1C}">
                <a14:useLocalDpi xmlns:a14="http://schemas.microsoft.com/office/drawing/2010/main"/>
              </a:ext>
            </a:extLst>
          </a:blip>
          <a:srcRect l="-285802" t="-5490" b="-3"/>
          <a:stretch/>
        </p:blipFill>
        <p:spPr>
          <a:xfrm>
            <a:off x="2" y="5039835"/>
            <a:ext cx="9143999" cy="115699"/>
          </a:xfrm>
          <a:prstGeom prst="rect">
            <a:avLst/>
          </a:prstGeom>
          <a:solidFill>
            <a:srgbClr val="F58220"/>
          </a:solidFill>
        </p:spPr>
      </p:pic>
    </p:spTree>
    <p:extLst>
      <p:ext uri="{BB962C8B-B14F-4D97-AF65-F5344CB8AC3E}">
        <p14:creationId xmlns:p14="http://schemas.microsoft.com/office/powerpoint/2010/main" val="998668467"/>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27ACB7E-D622-5C45-B83F-03786D0E611D}"/>
              </a:ext>
            </a:extLst>
          </p:cNvPr>
          <p:cNvSpPr/>
          <p:nvPr userDrawn="1"/>
        </p:nvSpPr>
        <p:spPr>
          <a:xfrm>
            <a:off x="0" y="4526801"/>
            <a:ext cx="9144000" cy="6167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0563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82DF4D9-CEB0-6B4B-AC19-3937649FEAD4}"/>
              </a:ext>
            </a:extLst>
          </p:cNvPr>
          <p:cNvPicPr>
            <a:picLocks noChangeAspect="1"/>
          </p:cNvPicPr>
          <p:nvPr userDrawn="1"/>
        </p:nvPicPr>
        <p:blipFill>
          <a:blip r:embed="rId3"/>
          <a:stretch>
            <a:fillRect/>
          </a:stretch>
        </p:blipFill>
        <p:spPr>
          <a:xfrm>
            <a:off x="-1" y="4967479"/>
            <a:ext cx="9190383" cy="234004"/>
          </a:xfrm>
          <a:prstGeom prst="rect">
            <a:avLst/>
          </a:prstGeom>
        </p:spPr>
      </p:pic>
      <p:pic>
        <p:nvPicPr>
          <p:cNvPr id="11" name="Picture 10">
            <a:extLst>
              <a:ext uri="{FF2B5EF4-FFF2-40B4-BE49-F238E27FC236}">
                <a16:creationId xmlns:a16="http://schemas.microsoft.com/office/drawing/2014/main" id="{23288E98-3EEE-1D40-8EB9-5414339DDC7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31125" y="4605174"/>
            <a:ext cx="866465" cy="378294"/>
          </a:xfrm>
          <a:prstGeom prst="rect">
            <a:avLst/>
          </a:prstGeom>
        </p:spPr>
      </p:pic>
      <p:sp>
        <p:nvSpPr>
          <p:cNvPr id="4" name="Footer Placeholder 3">
            <a:extLst>
              <a:ext uri="{FF2B5EF4-FFF2-40B4-BE49-F238E27FC236}">
                <a16:creationId xmlns:a16="http://schemas.microsoft.com/office/drawing/2014/main" id="{BACD904A-B9F9-7F4A-342C-ADE25C4AA912}"/>
              </a:ext>
            </a:extLst>
          </p:cNvPr>
          <p:cNvSpPr>
            <a:spLocks noGrp="1"/>
          </p:cNvSpPr>
          <p:nvPr>
            <p:ph type="ftr" sz="quarter" idx="3"/>
          </p:nvPr>
        </p:nvSpPr>
        <p:spPr>
          <a:xfrm>
            <a:off x="628650" y="4634860"/>
            <a:ext cx="6601206" cy="274637"/>
          </a:xfrm>
          <a:prstGeom prst="rect">
            <a:avLst/>
          </a:prstGeom>
        </p:spPr>
        <p:txBody>
          <a:bodyPr vert="horz" lIns="91440" tIns="45720" rIns="91440" bIns="45720" rtlCol="0" anchor="ctr"/>
          <a:lstStyle>
            <a:lvl1pPr algn="l">
              <a:defRPr sz="800">
                <a:solidFill>
                  <a:schemeClr val="tx2"/>
                </a:solidFill>
              </a:defRPr>
            </a:lvl1pPr>
          </a:lstStyle>
          <a:p>
            <a:r>
              <a:rPr lang="en-US"/>
              <a:t>Information contained herein is proprietary, confidential and non-public and is not for public release.</a:t>
            </a:r>
          </a:p>
        </p:txBody>
      </p:sp>
      <p:sp>
        <p:nvSpPr>
          <p:cNvPr id="9" name="Slide Number Placeholder 5">
            <a:extLst>
              <a:ext uri="{FF2B5EF4-FFF2-40B4-BE49-F238E27FC236}">
                <a16:creationId xmlns:a16="http://schemas.microsoft.com/office/drawing/2014/main" id="{F983E836-DABB-3FD6-5B3D-BA66CDABE95C}"/>
              </a:ext>
            </a:extLst>
          </p:cNvPr>
          <p:cNvSpPr>
            <a:spLocks noGrp="1"/>
          </p:cNvSpPr>
          <p:nvPr>
            <p:ph type="sldNum" sz="quarter" idx="4"/>
          </p:nvPr>
        </p:nvSpPr>
        <p:spPr>
          <a:xfrm>
            <a:off x="8515350" y="266115"/>
            <a:ext cx="455871" cy="274637"/>
          </a:xfrm>
          <a:prstGeom prst="rect">
            <a:avLst/>
          </a:prstGeom>
        </p:spPr>
        <p:txBody>
          <a:bodyPr vert="horz" lIns="91440" tIns="45720" rIns="91440" bIns="45720" rtlCol="0" anchor="ctr"/>
          <a:lstStyle>
            <a:lvl1pPr algn="l">
              <a:defRPr sz="1200">
                <a:solidFill>
                  <a:schemeClr val="tx2"/>
                </a:solidFill>
              </a:defRPr>
            </a:lvl1pPr>
          </a:lstStyle>
          <a:p>
            <a:fld id="{E90407E6-B41D-B446-A8AD-8AB2AE91D738}" type="slidenum">
              <a:rPr lang="en-US" smtClean="0"/>
              <a:pPr/>
              <a:t>‹#›</a:t>
            </a:fld>
            <a:endParaRPr lang="en-US"/>
          </a:p>
        </p:txBody>
      </p:sp>
    </p:spTree>
    <p:extLst>
      <p:ext uri="{BB962C8B-B14F-4D97-AF65-F5344CB8AC3E}">
        <p14:creationId xmlns:p14="http://schemas.microsoft.com/office/powerpoint/2010/main" val="1812703772"/>
      </p:ext>
    </p:extLst>
  </p:cSld>
  <p:clrMap bg1="lt1" tx1="dk1" bg2="lt2" tx2="dk2" accent1="accent1" accent2="accent2" accent3="accent3" accent4="accent4" accent5="accent5" accent6="accent6" hlink="hlink" folHlink="folHlink"/>
  <p:sldLayoutIdLst>
    <p:sldLayoutId id="2147483721" r:id="rId1"/>
  </p:sldLayoutIdLst>
  <p:hf hd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7327900" y="4591050"/>
            <a:ext cx="1524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72" tIns="34286" rIns="68572" bIns="34286" rtlCol="0" anchor="ctr"/>
          <a:lstStyle/>
          <a:p>
            <a:pPr algn="ctr" defTabSz="342859"/>
            <a:endParaRPr lang="en-US" sz="1013">
              <a:solidFill>
                <a:prstClr val="white"/>
              </a:solidFill>
              <a:latin typeface="Arial Regular"/>
            </a:endParaRPr>
          </a:p>
        </p:txBody>
      </p:sp>
      <p:sp>
        <p:nvSpPr>
          <p:cNvPr id="5" name="Rectangle 34"/>
          <p:cNvSpPr>
            <a:spLocks noChangeArrowheads="1"/>
          </p:cNvSpPr>
          <p:nvPr userDrawn="1"/>
        </p:nvSpPr>
        <p:spPr bwMode="auto">
          <a:xfrm>
            <a:off x="4148138" y="4985147"/>
            <a:ext cx="838200" cy="19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412" tIns="38206" rIns="76412" bIns="38206"/>
          <a:lstStyle>
            <a:lvl1pPr defTabSz="1019175">
              <a:defRPr>
                <a:solidFill>
                  <a:schemeClr val="tx1"/>
                </a:solidFill>
                <a:latin typeface="Arial" charset="0"/>
                <a:cs typeface="Arial" charset="0"/>
              </a:defRPr>
            </a:lvl1pPr>
            <a:lvl2pPr marL="742950" indent="-285750" defTabSz="1019175">
              <a:defRPr>
                <a:solidFill>
                  <a:schemeClr val="tx1"/>
                </a:solidFill>
                <a:latin typeface="Arial" charset="0"/>
                <a:cs typeface="Arial" charset="0"/>
              </a:defRPr>
            </a:lvl2pPr>
            <a:lvl3pPr marL="1143000" indent="-228600" defTabSz="1019175">
              <a:defRPr>
                <a:solidFill>
                  <a:schemeClr val="tx1"/>
                </a:solidFill>
                <a:latin typeface="Arial" charset="0"/>
                <a:cs typeface="Arial" charset="0"/>
              </a:defRPr>
            </a:lvl3pPr>
            <a:lvl4pPr marL="1600200" indent="-228600" defTabSz="1019175">
              <a:defRPr>
                <a:solidFill>
                  <a:schemeClr val="tx1"/>
                </a:solidFill>
                <a:latin typeface="Arial" charset="0"/>
                <a:cs typeface="Arial" charset="0"/>
              </a:defRPr>
            </a:lvl4pPr>
            <a:lvl5pPr marL="2057400" indent="-228600" defTabSz="1019175">
              <a:defRPr>
                <a:solidFill>
                  <a:schemeClr val="tx1"/>
                </a:solidFill>
                <a:latin typeface="Arial" charset="0"/>
                <a:cs typeface="Arial" charset="0"/>
              </a:defRPr>
            </a:lvl5pPr>
            <a:lvl6pPr marL="2514600" indent="-228600" defTabSz="1019175" fontAlgn="base">
              <a:spcBef>
                <a:spcPct val="0"/>
              </a:spcBef>
              <a:spcAft>
                <a:spcPct val="0"/>
              </a:spcAft>
              <a:defRPr>
                <a:solidFill>
                  <a:schemeClr val="tx1"/>
                </a:solidFill>
                <a:latin typeface="Arial" charset="0"/>
                <a:cs typeface="Arial" charset="0"/>
              </a:defRPr>
            </a:lvl6pPr>
            <a:lvl7pPr marL="2971800" indent="-228600" defTabSz="1019175" fontAlgn="base">
              <a:spcBef>
                <a:spcPct val="0"/>
              </a:spcBef>
              <a:spcAft>
                <a:spcPct val="0"/>
              </a:spcAft>
              <a:defRPr>
                <a:solidFill>
                  <a:schemeClr val="tx1"/>
                </a:solidFill>
                <a:latin typeface="Arial" charset="0"/>
                <a:cs typeface="Arial" charset="0"/>
              </a:defRPr>
            </a:lvl7pPr>
            <a:lvl8pPr marL="3429000" indent="-228600" defTabSz="1019175" fontAlgn="base">
              <a:spcBef>
                <a:spcPct val="0"/>
              </a:spcBef>
              <a:spcAft>
                <a:spcPct val="0"/>
              </a:spcAft>
              <a:defRPr>
                <a:solidFill>
                  <a:schemeClr val="tx1"/>
                </a:solidFill>
                <a:latin typeface="Arial" charset="0"/>
                <a:cs typeface="Arial" charset="0"/>
              </a:defRPr>
            </a:lvl8pPr>
            <a:lvl9pPr marL="3886200" indent="-228600" defTabSz="1019175" fontAlgn="base">
              <a:spcBef>
                <a:spcPct val="0"/>
              </a:spcBef>
              <a:spcAft>
                <a:spcPct val="0"/>
              </a:spcAft>
              <a:defRPr>
                <a:solidFill>
                  <a:schemeClr val="tx1"/>
                </a:solidFill>
                <a:latin typeface="Arial" charset="0"/>
                <a:cs typeface="Arial" charset="0"/>
              </a:defRPr>
            </a:lvl9pPr>
          </a:lstStyle>
          <a:p>
            <a:pPr algn="ctr">
              <a:defRPr/>
            </a:pPr>
            <a:fld id="{E2360A2C-A7AF-474B-A444-A3815FE1F34F}" type="slidenum">
              <a:rPr lang="en-US" altLang="en-US" sz="600" smtClean="0">
                <a:solidFill>
                  <a:prstClr val="black">
                    <a:lumMod val="65000"/>
                    <a:lumOff val="35000"/>
                  </a:prstClr>
                </a:solidFill>
              </a:rPr>
              <a:pPr algn="ctr">
                <a:defRPr/>
              </a:pPr>
              <a:t>‹#›</a:t>
            </a:fld>
            <a:endParaRPr lang="en-US" altLang="en-US" sz="600">
              <a:solidFill>
                <a:prstClr val="black">
                  <a:lumMod val="65000"/>
                  <a:lumOff val="35000"/>
                </a:prstClr>
              </a:solidFill>
            </a:endParaRPr>
          </a:p>
        </p:txBody>
      </p:sp>
      <p:pic>
        <p:nvPicPr>
          <p:cNvPr id="9" name="Picture 8">
            <a:extLst>
              <a:ext uri="{FF2B5EF4-FFF2-40B4-BE49-F238E27FC236}">
                <a16:creationId xmlns:a16="http://schemas.microsoft.com/office/drawing/2014/main" id="{46C87A1A-5D0B-BB4D-9B52-F391DFAD9AF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232733" y="4451327"/>
            <a:ext cx="1476297" cy="622813"/>
          </a:xfrm>
          <a:prstGeom prst="rect">
            <a:avLst/>
          </a:prstGeom>
        </p:spPr>
      </p:pic>
      <p:pic>
        <p:nvPicPr>
          <p:cNvPr id="6" name="Picture 5">
            <a:extLst>
              <a:ext uri="{FF2B5EF4-FFF2-40B4-BE49-F238E27FC236}">
                <a16:creationId xmlns:a16="http://schemas.microsoft.com/office/drawing/2014/main" id="{5C0E5BBB-65A7-0A48-AC39-F7B68D55FBE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54365" y="4822818"/>
            <a:ext cx="2014117" cy="58745"/>
          </a:xfrm>
          <a:prstGeom prst="rect">
            <a:avLst/>
          </a:prstGeom>
        </p:spPr>
      </p:pic>
    </p:spTree>
    <p:extLst>
      <p:ext uri="{BB962C8B-B14F-4D97-AF65-F5344CB8AC3E}">
        <p14:creationId xmlns:p14="http://schemas.microsoft.com/office/powerpoint/2010/main" val="340023808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3" r:id="rId7"/>
  </p:sldLayoutIdLst>
  <p:transition spd="slow">
    <p:fade/>
  </p:transition>
  <p:hf hdr="0" ftr="0" dt="0"/>
  <p:txStyles>
    <p:titleStyle>
      <a:lvl1pPr algn="ctr" defTabSz="342859" rtl="0" eaLnBrk="1" latinLnBrk="0" hangingPunct="1">
        <a:spcBef>
          <a:spcPct val="0"/>
        </a:spcBef>
        <a:buNone/>
        <a:defRPr sz="3300" kern="1200">
          <a:solidFill>
            <a:schemeClr val="tx1"/>
          </a:solidFill>
          <a:latin typeface="+mj-lt"/>
          <a:ea typeface="+mj-ea"/>
          <a:cs typeface="+mj-cs"/>
        </a:defRPr>
      </a:lvl1pPr>
    </p:titleStyle>
    <p:bodyStyle>
      <a:lvl1pPr marL="257144" indent="-257144" algn="l" defTabSz="342859" rtl="0" eaLnBrk="1" latinLnBrk="0" hangingPunct="1">
        <a:spcBef>
          <a:spcPct val="20000"/>
        </a:spcBef>
        <a:buFont typeface="Arial"/>
        <a:buChar char="•"/>
        <a:defRPr sz="2400" kern="1200">
          <a:solidFill>
            <a:schemeClr val="tx1"/>
          </a:solidFill>
          <a:latin typeface="+mn-lt"/>
          <a:ea typeface="+mn-ea"/>
          <a:cs typeface="+mn-cs"/>
        </a:defRPr>
      </a:lvl1pPr>
      <a:lvl2pPr marL="557145" indent="-214286" algn="l" defTabSz="342859" rtl="0" eaLnBrk="1" latinLnBrk="0" hangingPunct="1">
        <a:spcBef>
          <a:spcPct val="20000"/>
        </a:spcBef>
        <a:buFont typeface="Arial"/>
        <a:buChar char="–"/>
        <a:defRPr sz="2100" kern="1200">
          <a:solidFill>
            <a:schemeClr val="tx1"/>
          </a:solidFill>
          <a:latin typeface="+mn-lt"/>
          <a:ea typeface="+mn-ea"/>
          <a:cs typeface="+mn-cs"/>
        </a:defRPr>
      </a:lvl2pPr>
      <a:lvl3pPr marL="857147" indent="-171429" algn="l" defTabSz="342859" rtl="0" eaLnBrk="1" latinLnBrk="0" hangingPunct="1">
        <a:spcBef>
          <a:spcPct val="20000"/>
        </a:spcBef>
        <a:buFont typeface="Arial"/>
        <a:buChar char="•"/>
        <a:defRPr sz="1800" kern="1200">
          <a:solidFill>
            <a:schemeClr val="tx1"/>
          </a:solidFill>
          <a:latin typeface="+mn-lt"/>
          <a:ea typeface="+mn-ea"/>
          <a:cs typeface="+mn-cs"/>
        </a:defRPr>
      </a:lvl3pPr>
      <a:lvl4pPr marL="1200005" indent="-171429" algn="l" defTabSz="342859" rtl="0" eaLnBrk="1" latinLnBrk="0" hangingPunct="1">
        <a:spcBef>
          <a:spcPct val="20000"/>
        </a:spcBef>
        <a:buFont typeface="Arial"/>
        <a:buChar char="–"/>
        <a:defRPr sz="1500" kern="1200">
          <a:solidFill>
            <a:schemeClr val="tx1"/>
          </a:solidFill>
          <a:latin typeface="+mn-lt"/>
          <a:ea typeface="+mn-ea"/>
          <a:cs typeface="+mn-cs"/>
        </a:defRPr>
      </a:lvl4pPr>
      <a:lvl5pPr marL="1542864" indent="-171429" algn="l" defTabSz="342859" rtl="0" eaLnBrk="1" latinLnBrk="0" hangingPunct="1">
        <a:spcBef>
          <a:spcPct val="20000"/>
        </a:spcBef>
        <a:buFont typeface="Arial"/>
        <a:buChar char="»"/>
        <a:defRPr sz="1500" kern="1200">
          <a:solidFill>
            <a:schemeClr val="tx1"/>
          </a:solidFill>
          <a:latin typeface="+mn-lt"/>
          <a:ea typeface="+mn-ea"/>
          <a:cs typeface="+mn-cs"/>
        </a:defRPr>
      </a:lvl5pPr>
      <a:lvl6pPr marL="1885723" indent="-171429" algn="l" defTabSz="342859" rtl="0" eaLnBrk="1" latinLnBrk="0" hangingPunct="1">
        <a:spcBef>
          <a:spcPct val="20000"/>
        </a:spcBef>
        <a:buFont typeface="Arial"/>
        <a:buChar char="•"/>
        <a:defRPr sz="1500" kern="1200">
          <a:solidFill>
            <a:schemeClr val="tx1"/>
          </a:solidFill>
          <a:latin typeface="+mn-lt"/>
          <a:ea typeface="+mn-ea"/>
          <a:cs typeface="+mn-cs"/>
        </a:defRPr>
      </a:lvl6pPr>
      <a:lvl7pPr marL="2228581" indent="-171429" algn="l" defTabSz="342859" rtl="0" eaLnBrk="1" latinLnBrk="0" hangingPunct="1">
        <a:spcBef>
          <a:spcPct val="20000"/>
        </a:spcBef>
        <a:buFont typeface="Arial"/>
        <a:buChar char="•"/>
        <a:defRPr sz="1500" kern="1200">
          <a:solidFill>
            <a:schemeClr val="tx1"/>
          </a:solidFill>
          <a:latin typeface="+mn-lt"/>
          <a:ea typeface="+mn-ea"/>
          <a:cs typeface="+mn-cs"/>
        </a:defRPr>
      </a:lvl7pPr>
      <a:lvl8pPr marL="2571440" indent="-171429" algn="l" defTabSz="342859" rtl="0" eaLnBrk="1" latinLnBrk="0" hangingPunct="1">
        <a:spcBef>
          <a:spcPct val="20000"/>
        </a:spcBef>
        <a:buFont typeface="Arial"/>
        <a:buChar char="•"/>
        <a:defRPr sz="1500" kern="1200">
          <a:solidFill>
            <a:schemeClr val="tx1"/>
          </a:solidFill>
          <a:latin typeface="+mn-lt"/>
          <a:ea typeface="+mn-ea"/>
          <a:cs typeface="+mn-cs"/>
        </a:defRPr>
      </a:lvl8pPr>
      <a:lvl9pPr marL="2914299" indent="-171429" algn="l" defTabSz="342859"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59" rtl="0" eaLnBrk="1" latinLnBrk="0" hangingPunct="1">
        <a:defRPr sz="1350" kern="1200">
          <a:solidFill>
            <a:schemeClr val="tx1"/>
          </a:solidFill>
          <a:latin typeface="+mn-lt"/>
          <a:ea typeface="+mn-ea"/>
          <a:cs typeface="+mn-cs"/>
        </a:defRPr>
      </a:lvl1pPr>
      <a:lvl2pPr marL="342859" algn="l" defTabSz="342859" rtl="0" eaLnBrk="1" latinLnBrk="0" hangingPunct="1">
        <a:defRPr sz="1350" kern="1200">
          <a:solidFill>
            <a:schemeClr val="tx1"/>
          </a:solidFill>
          <a:latin typeface="+mn-lt"/>
          <a:ea typeface="+mn-ea"/>
          <a:cs typeface="+mn-cs"/>
        </a:defRPr>
      </a:lvl2pPr>
      <a:lvl3pPr marL="685718" algn="l" defTabSz="342859" rtl="0" eaLnBrk="1" latinLnBrk="0" hangingPunct="1">
        <a:defRPr sz="1350" kern="1200">
          <a:solidFill>
            <a:schemeClr val="tx1"/>
          </a:solidFill>
          <a:latin typeface="+mn-lt"/>
          <a:ea typeface="+mn-ea"/>
          <a:cs typeface="+mn-cs"/>
        </a:defRPr>
      </a:lvl3pPr>
      <a:lvl4pPr marL="1028576" algn="l" defTabSz="342859" rtl="0" eaLnBrk="1" latinLnBrk="0" hangingPunct="1">
        <a:defRPr sz="1350" kern="1200">
          <a:solidFill>
            <a:schemeClr val="tx1"/>
          </a:solidFill>
          <a:latin typeface="+mn-lt"/>
          <a:ea typeface="+mn-ea"/>
          <a:cs typeface="+mn-cs"/>
        </a:defRPr>
      </a:lvl4pPr>
      <a:lvl5pPr marL="1371434" algn="l" defTabSz="342859" rtl="0" eaLnBrk="1" latinLnBrk="0" hangingPunct="1">
        <a:defRPr sz="1350" kern="1200">
          <a:solidFill>
            <a:schemeClr val="tx1"/>
          </a:solidFill>
          <a:latin typeface="+mn-lt"/>
          <a:ea typeface="+mn-ea"/>
          <a:cs typeface="+mn-cs"/>
        </a:defRPr>
      </a:lvl5pPr>
      <a:lvl6pPr marL="1714293" algn="l" defTabSz="342859" rtl="0" eaLnBrk="1" latinLnBrk="0" hangingPunct="1">
        <a:defRPr sz="1350" kern="1200">
          <a:solidFill>
            <a:schemeClr val="tx1"/>
          </a:solidFill>
          <a:latin typeface="+mn-lt"/>
          <a:ea typeface="+mn-ea"/>
          <a:cs typeface="+mn-cs"/>
        </a:defRPr>
      </a:lvl6pPr>
      <a:lvl7pPr marL="2057152" algn="l" defTabSz="342859" rtl="0" eaLnBrk="1" latinLnBrk="0" hangingPunct="1">
        <a:defRPr sz="1350" kern="1200">
          <a:solidFill>
            <a:schemeClr val="tx1"/>
          </a:solidFill>
          <a:latin typeface="+mn-lt"/>
          <a:ea typeface="+mn-ea"/>
          <a:cs typeface="+mn-cs"/>
        </a:defRPr>
      </a:lvl7pPr>
      <a:lvl8pPr marL="2400011" algn="l" defTabSz="342859" rtl="0" eaLnBrk="1" latinLnBrk="0" hangingPunct="1">
        <a:defRPr sz="1350" kern="1200">
          <a:solidFill>
            <a:schemeClr val="tx1"/>
          </a:solidFill>
          <a:latin typeface="+mn-lt"/>
          <a:ea typeface="+mn-ea"/>
          <a:cs typeface="+mn-cs"/>
        </a:defRPr>
      </a:lvl8pPr>
      <a:lvl9pPr marL="2742869" algn="l" defTabSz="34285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bin"/></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7.bin"/><Relationship Id="rId13" Type="http://schemas.openxmlformats.org/officeDocument/2006/relationships/image" Target="../media/image21.bin"/><Relationship Id="rId3" Type="http://schemas.openxmlformats.org/officeDocument/2006/relationships/image" Target="../media/image13.bin"/><Relationship Id="rId7" Type="http://schemas.openxmlformats.org/officeDocument/2006/relationships/image" Target="../media/image16.bin"/><Relationship Id="rId12" Type="http://schemas.openxmlformats.org/officeDocument/2006/relationships/image" Target="../media/image20.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bin"/><Relationship Id="rId11" Type="http://schemas.openxmlformats.org/officeDocument/2006/relationships/slide" Target="slide5.xml"/><Relationship Id="rId5" Type="http://schemas.openxmlformats.org/officeDocument/2006/relationships/image" Target="../media/image14.bin"/><Relationship Id="rId10" Type="http://schemas.openxmlformats.org/officeDocument/2006/relationships/image" Target="../media/image19.bin"/><Relationship Id="rId4" Type="http://schemas.microsoft.com/office/2007/relationships/hdphoto" Target="../media/hdphoto1.dat"/><Relationship Id="rId9" Type="http://schemas.openxmlformats.org/officeDocument/2006/relationships/image" Target="../media/image18.bin"/><Relationship Id="rId14" Type="http://schemas.openxmlformats.org/officeDocument/2006/relationships/image" Target="../media/image22.bin"/></Relationships>
</file>

<file path=ppt/slides/_rels/slide5.xml.rels><?xml version="1.0" encoding="UTF-8" standalone="yes"?>
<Relationships xmlns="http://schemas.openxmlformats.org/package/2006/relationships"><Relationship Id="rId3" Type="http://schemas.openxmlformats.org/officeDocument/2006/relationships/image" Target="../media/image19.bin"/><Relationship Id="rId7" Type="http://schemas.openxmlformats.org/officeDocument/2006/relationships/image" Target="../media/image22.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bin"/><Relationship Id="rId5" Type="http://schemas.openxmlformats.org/officeDocument/2006/relationships/image" Target="../media/image20.bin"/><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0.bin"/><Relationship Id="rId3" Type="http://schemas.openxmlformats.org/officeDocument/2006/relationships/image" Target="../media/image23.bin"/><Relationship Id="rId7" Type="http://schemas.openxmlformats.org/officeDocument/2006/relationships/slide" Target="slide5.xml"/><Relationship Id="rId12" Type="http://schemas.openxmlformats.org/officeDocument/2006/relationships/image" Target="../media/image22.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bin"/><Relationship Id="rId11" Type="http://schemas.openxmlformats.org/officeDocument/2006/relationships/image" Target="../media/image26.bin"/><Relationship Id="rId5" Type="http://schemas.openxmlformats.org/officeDocument/2006/relationships/slide" Target="slide11.xml"/><Relationship Id="rId10" Type="http://schemas.openxmlformats.org/officeDocument/2006/relationships/image" Target="../media/image25.bin"/><Relationship Id="rId4" Type="http://schemas.openxmlformats.org/officeDocument/2006/relationships/image" Target="../media/image24.bin"/><Relationship Id="rId9" Type="http://schemas.openxmlformats.org/officeDocument/2006/relationships/image" Target="../media/image2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C915139-C7FE-5C41-BEC2-F2E547110E3B}"/>
              </a:ext>
            </a:extLst>
          </p:cNvPr>
          <p:cNvSpPr txBox="1"/>
          <p:nvPr/>
        </p:nvSpPr>
        <p:spPr>
          <a:xfrm>
            <a:off x="1056621" y="3718275"/>
            <a:ext cx="5712571" cy="954107"/>
          </a:xfrm>
          <a:prstGeom prst="rect">
            <a:avLst/>
          </a:prstGeom>
          <a:noFill/>
        </p:spPr>
        <p:txBody>
          <a:bodyPr wrap="square" rtlCol="0">
            <a:spAutoFit/>
          </a:bodyPr>
          <a:lstStyle>
            <a:defPPr>
              <a:defRPr lang="en-US"/>
            </a:defPPr>
            <a:lvl1pPr>
              <a:lnSpc>
                <a:spcPct val="150000"/>
              </a:lnSpc>
              <a:spcAft>
                <a:spcPts val="450"/>
              </a:spcAft>
              <a:defRPr sz="2000">
                <a:solidFill>
                  <a:srgbClr val="E47B0A"/>
                </a:solidFill>
                <a:latin typeface="Arial" panose="020B0604020202020204" pitchFamily="34" charset="0"/>
                <a:ea typeface="Proxima Nova Light" charset="0"/>
                <a:cs typeface="Arial" panose="020B0604020202020204" pitchFamily="34" charset="0"/>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58000"/>
                </a:solidFill>
                <a:uLnTx/>
                <a:uFillTx/>
                <a:latin typeface="+mj-lt"/>
                <a:cs typeface="Calibri Light" panose="020F0302020204030204" pitchFamily="34" charset="0"/>
              </a:rPr>
              <a:t>VBA</a:t>
            </a:r>
            <a:r>
              <a:rPr lang="en-US" sz="3200" b="1" dirty="0">
                <a:solidFill>
                  <a:srgbClr val="F58000"/>
                </a:solidFill>
                <a:latin typeface="+mj-lt"/>
                <a:cs typeface="Calibri Light" panose="020F0302020204030204" pitchFamily="34" charset="0"/>
              </a:rPr>
              <a:t> Retirement Conference</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58000"/>
                </a:solidFill>
                <a:uLnTx/>
                <a:uFillTx/>
                <a:latin typeface="+mj-lt"/>
                <a:cs typeface="Calibri Light" panose="020F0302020204030204" pitchFamily="34" charset="0"/>
              </a:rPr>
              <a:t>May 10, 2023</a:t>
            </a:r>
          </a:p>
        </p:txBody>
      </p:sp>
      <p:pic>
        <p:nvPicPr>
          <p:cNvPr id="6" name="Picture Placeholder 4">
            <a:extLst>
              <a:ext uri="{FF2B5EF4-FFF2-40B4-BE49-F238E27FC236}">
                <a16:creationId xmlns:a16="http://schemas.microsoft.com/office/drawing/2014/main" id="{421FEEC0-9DB6-41DD-96E8-3CC0AA49064E}"/>
              </a:ext>
            </a:extLst>
          </p:cNvPr>
          <p:cNvPicPr>
            <a:picLocks noChangeAspect="1"/>
          </p:cNvPicPr>
          <p:nvPr/>
        </p:nvPicPr>
        <p:blipFill>
          <a:blip r:embed="rId3" cstate="email">
            <a:extLst>
              <a:ext uri="{28A0092B-C50C-407E-A947-70E740481C1C}">
                <a14:useLocalDpi xmlns:a14="http://schemas.microsoft.com/office/drawing/2010/main" val="0"/>
              </a:ext>
            </a:extLst>
          </a:blip>
          <a:srcRect l="654" r="654"/>
          <a:stretch>
            <a:fillRect/>
          </a:stretch>
        </p:blipFill>
        <p:spPr>
          <a:xfrm>
            <a:off x="1143000" y="4"/>
            <a:ext cx="6858000" cy="3663860"/>
          </a:xfrm>
          <a:prstGeom prst="rect">
            <a:avLst/>
          </a:prstGeom>
        </p:spPr>
      </p:pic>
      <p:pic>
        <p:nvPicPr>
          <p:cNvPr id="4" name="Picture 3">
            <a:extLst>
              <a:ext uri="{FF2B5EF4-FFF2-40B4-BE49-F238E27FC236}">
                <a16:creationId xmlns:a16="http://schemas.microsoft.com/office/drawing/2014/main" id="{C5B31C02-54E8-67AD-FD29-B58CA6E2DFE4}"/>
              </a:ext>
            </a:extLst>
          </p:cNvPr>
          <p:cNvPicPr>
            <a:picLocks noChangeAspect="1"/>
          </p:cNvPicPr>
          <p:nvPr/>
        </p:nvPicPr>
        <p:blipFill>
          <a:blip r:embed="rId4"/>
          <a:stretch>
            <a:fillRect/>
          </a:stretch>
        </p:blipFill>
        <p:spPr>
          <a:xfrm>
            <a:off x="6933640" y="3916862"/>
            <a:ext cx="1644629" cy="340022"/>
          </a:xfrm>
          <a:prstGeom prst="rect">
            <a:avLst/>
          </a:prstGeom>
        </p:spPr>
      </p:pic>
    </p:spTree>
    <p:extLst>
      <p:ext uri="{BB962C8B-B14F-4D97-AF65-F5344CB8AC3E}">
        <p14:creationId xmlns:p14="http://schemas.microsoft.com/office/powerpoint/2010/main" val="1211827783"/>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5E10C20-D77E-4120-8ADE-3A762FEEE971}"/>
              </a:ext>
            </a:extLst>
          </p:cNvPr>
          <p:cNvSpPr txBox="1"/>
          <p:nvPr/>
        </p:nvSpPr>
        <p:spPr>
          <a:xfrm>
            <a:off x="429971" y="100077"/>
            <a:ext cx="8178799" cy="851803"/>
          </a:xfrm>
          <a:prstGeom prst="rect">
            <a:avLst/>
          </a:prstGeom>
        </p:spPr>
        <p:txBody>
          <a:bodyPr vert="horz" lIns="91440" tIns="45720" rIns="91440" bIns="45720" rtlCol="0" anchor="ctr">
            <a:normAutofit/>
          </a:bodyPr>
          <a:lstStyle/>
          <a:p>
            <a:pPr defTabSz="914400">
              <a:lnSpc>
                <a:spcPct val="90000"/>
              </a:lnSpc>
              <a:spcBef>
                <a:spcPct val="0"/>
              </a:spcBef>
              <a:spcAft>
                <a:spcPts val="600"/>
              </a:spcAft>
              <a:defRPr/>
            </a:pPr>
            <a:r>
              <a:rPr lang="en-US" sz="3200" b="1" dirty="0">
                <a:solidFill>
                  <a:srgbClr val="F58000"/>
                </a:solidFill>
                <a:latin typeface="Arial" panose="020B0604020202020204"/>
              </a:rPr>
              <a:t>DEI Campaigns</a:t>
            </a:r>
            <a:endParaRPr kumimoji="0" lang="en-US" sz="3200" b="1" i="0" u="none" strike="noStrike" kern="1200" cap="none" spc="0" normalizeH="0" baseline="0" noProof="0" dirty="0">
              <a:ln>
                <a:noFill/>
              </a:ln>
              <a:solidFill>
                <a:srgbClr val="F58000"/>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69161C53-B4E8-4587-B9A1-C5CD98401714}"/>
              </a:ext>
            </a:extLst>
          </p:cNvPr>
          <p:cNvSpPr txBox="1"/>
          <p:nvPr/>
        </p:nvSpPr>
        <p:spPr>
          <a:xfrm>
            <a:off x="1869509" y="1700947"/>
            <a:ext cx="2447529" cy="3295487"/>
          </a:xfrm>
          <a:prstGeom prst="rect">
            <a:avLst/>
          </a:prstGeom>
        </p:spPr>
        <p:txBody>
          <a:bodyPr vert="horz" lIns="91440" tIns="45720" rIns="91440" bIns="45720" rtlCol="0" anchor="t">
            <a:normAutofit/>
          </a:bodyPr>
          <a:lstStyle/>
          <a:p>
            <a:r>
              <a:rPr lang="en-US" sz="1600" dirty="0">
                <a:solidFill>
                  <a:schemeClr val="tx2"/>
                </a:solidFill>
              </a:rPr>
              <a:t>Voya is celebrating and paying tribute to generations of Asians and Pacific Islanders who have enriched America’s history and who are instrumental in our future.</a:t>
            </a:r>
          </a:p>
          <a:p>
            <a:pPr defTabSz="914400">
              <a:spcAft>
                <a:spcPts val="800"/>
              </a:spcAft>
              <a:defRPr/>
            </a:pPr>
            <a:endParaRPr lang="en-US" sz="1800" b="1" i="1" dirty="0">
              <a:solidFill>
                <a:srgbClr val="6E6E6E"/>
              </a:solidFill>
              <a:latin typeface="Arial" panose="020B0604020202020204"/>
            </a:endParaRPr>
          </a:p>
        </p:txBody>
      </p:sp>
      <p:sp>
        <p:nvSpPr>
          <p:cNvPr id="2" name="Rectangle 1">
            <a:extLst>
              <a:ext uri="{FF2B5EF4-FFF2-40B4-BE49-F238E27FC236}">
                <a16:creationId xmlns:a16="http://schemas.microsoft.com/office/drawing/2014/main" id="{FAE290FF-6975-47EF-A916-3918EF10C6F7}"/>
              </a:ext>
            </a:extLst>
          </p:cNvPr>
          <p:cNvSpPr/>
          <p:nvPr/>
        </p:nvSpPr>
        <p:spPr>
          <a:xfrm>
            <a:off x="6645105" y="241300"/>
            <a:ext cx="2498895" cy="349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t>May – June 2023</a:t>
            </a:r>
          </a:p>
        </p:txBody>
      </p:sp>
      <p:sp>
        <p:nvSpPr>
          <p:cNvPr id="3" name="TextBox 2">
            <a:extLst>
              <a:ext uri="{FF2B5EF4-FFF2-40B4-BE49-F238E27FC236}">
                <a16:creationId xmlns:a16="http://schemas.microsoft.com/office/drawing/2014/main" id="{DA83F678-FC10-2799-A6C7-9EF97631F182}"/>
              </a:ext>
            </a:extLst>
          </p:cNvPr>
          <p:cNvSpPr txBox="1"/>
          <p:nvPr/>
        </p:nvSpPr>
        <p:spPr>
          <a:xfrm>
            <a:off x="4826963" y="1067669"/>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i="1" dirty="0">
                <a:solidFill>
                  <a:srgbClr val="6E6E6E"/>
                </a:solidFill>
                <a:latin typeface="Arial" panose="020B0604020202020204"/>
              </a:rPr>
              <a:t>Pride Month​</a:t>
            </a:r>
          </a:p>
        </p:txBody>
      </p:sp>
      <p:sp>
        <p:nvSpPr>
          <p:cNvPr id="5" name="TextBox 4">
            <a:extLst>
              <a:ext uri="{FF2B5EF4-FFF2-40B4-BE49-F238E27FC236}">
                <a16:creationId xmlns:a16="http://schemas.microsoft.com/office/drawing/2014/main" id="{6F6BEB5A-AE49-E590-E075-9FD97968D633}"/>
              </a:ext>
            </a:extLst>
          </p:cNvPr>
          <p:cNvSpPr txBox="1"/>
          <p:nvPr/>
        </p:nvSpPr>
        <p:spPr>
          <a:xfrm>
            <a:off x="6432114" y="1726151"/>
            <a:ext cx="2545283" cy="2062103"/>
          </a:xfrm>
          <a:prstGeom prst="rect">
            <a:avLst/>
          </a:prstGeom>
          <a:noFill/>
        </p:spPr>
        <p:txBody>
          <a:bodyPr wrap="square">
            <a:spAutoFit/>
          </a:bodyPr>
          <a:lstStyle/>
          <a:p>
            <a:r>
              <a:rPr lang="en-US" sz="1600" dirty="0">
                <a:solidFill>
                  <a:schemeClr val="tx2"/>
                </a:solidFill>
              </a:rPr>
              <a:t>This Pride Month, we are encouraging everyone to take </a:t>
            </a:r>
            <a:r>
              <a:rPr lang="en-US" sz="1600" b="1" dirty="0">
                <a:solidFill>
                  <a:schemeClr val="tx2"/>
                </a:solidFill>
              </a:rPr>
              <a:t>Pride</a:t>
            </a:r>
            <a:r>
              <a:rPr lang="en-US" sz="1600" dirty="0">
                <a:solidFill>
                  <a:schemeClr val="tx2"/>
                </a:solidFill>
              </a:rPr>
              <a:t> in who they are. Join us as we celebrate the LBGTQ+ Community and discover ways we can all achieve our financial goals. </a:t>
            </a:r>
          </a:p>
        </p:txBody>
      </p:sp>
      <p:pic>
        <p:nvPicPr>
          <p:cNvPr id="6" name="Picture 5">
            <a:extLst>
              <a:ext uri="{FF2B5EF4-FFF2-40B4-BE49-F238E27FC236}">
                <a16:creationId xmlns:a16="http://schemas.microsoft.com/office/drawing/2014/main" id="{C533DE57-4657-7E3F-1707-D045B25EEFC1}"/>
              </a:ext>
            </a:extLst>
          </p:cNvPr>
          <p:cNvPicPr>
            <a:picLocks noChangeAspect="1"/>
          </p:cNvPicPr>
          <p:nvPr/>
        </p:nvPicPr>
        <p:blipFill rotWithShape="1">
          <a:blip r:embed="rId3"/>
          <a:srcRect r="22231"/>
          <a:stretch/>
        </p:blipFill>
        <p:spPr>
          <a:xfrm>
            <a:off x="4852016" y="1906407"/>
            <a:ext cx="1506766" cy="1541188"/>
          </a:xfrm>
          <a:prstGeom prst="rect">
            <a:avLst/>
          </a:prstGeom>
          <a:effectLst>
            <a:outerShdw blurRad="50800" dist="38100" dir="5400000" algn="t" rotWithShape="0">
              <a:prstClr val="black">
                <a:alpha val="40000"/>
              </a:prstClr>
            </a:outerShdw>
          </a:effectLst>
        </p:spPr>
      </p:pic>
      <p:sp>
        <p:nvSpPr>
          <p:cNvPr id="10" name="TextBox 9">
            <a:extLst>
              <a:ext uri="{FF2B5EF4-FFF2-40B4-BE49-F238E27FC236}">
                <a16:creationId xmlns:a16="http://schemas.microsoft.com/office/drawing/2014/main" id="{0F4571E4-1A49-CECB-6C26-E0E2129F1F80}"/>
              </a:ext>
            </a:extLst>
          </p:cNvPr>
          <p:cNvSpPr txBox="1"/>
          <p:nvPr/>
        </p:nvSpPr>
        <p:spPr>
          <a:xfrm>
            <a:off x="356831" y="1054616"/>
            <a:ext cx="3162820" cy="646331"/>
          </a:xfrm>
          <a:prstGeom prst="rect">
            <a:avLst/>
          </a:prstGeom>
          <a:noFill/>
        </p:spPr>
        <p:txBody>
          <a:bodyPr wrap="square">
            <a:spAutoFit/>
          </a:bodyPr>
          <a:lstStyle/>
          <a:p>
            <a:pPr defTabSz="914400">
              <a:lnSpc>
                <a:spcPct val="90000"/>
              </a:lnSpc>
              <a:spcAft>
                <a:spcPts val="800"/>
              </a:spcAft>
              <a:defRPr/>
            </a:pPr>
            <a:r>
              <a:rPr lang="en-US" sz="2000" b="1" i="1" dirty="0">
                <a:solidFill>
                  <a:srgbClr val="6E6E6E"/>
                </a:solidFill>
                <a:latin typeface="Arial" panose="020B0604020202020204"/>
              </a:rPr>
              <a:t>Asian Pacific Islander Heritage Month</a:t>
            </a:r>
          </a:p>
        </p:txBody>
      </p:sp>
      <p:pic>
        <p:nvPicPr>
          <p:cNvPr id="14" name="Picture 13">
            <a:extLst>
              <a:ext uri="{FF2B5EF4-FFF2-40B4-BE49-F238E27FC236}">
                <a16:creationId xmlns:a16="http://schemas.microsoft.com/office/drawing/2014/main" id="{D2AE8D20-6FBB-A74C-60D5-C2642F93C669}"/>
              </a:ext>
            </a:extLst>
          </p:cNvPr>
          <p:cNvPicPr>
            <a:picLocks noChangeAspect="1"/>
          </p:cNvPicPr>
          <p:nvPr/>
        </p:nvPicPr>
        <p:blipFill>
          <a:blip r:embed="rId4"/>
          <a:stretch>
            <a:fillRect/>
          </a:stretch>
        </p:blipFill>
        <p:spPr>
          <a:xfrm>
            <a:off x="212943" y="1726151"/>
            <a:ext cx="1506765" cy="1901701"/>
          </a:xfrm>
          <a:prstGeom prst="rect">
            <a:avLst/>
          </a:prstGeom>
          <a:effectLst>
            <a:outerShdw blurRad="50800" dist="38100" dir="5400000" algn="t" rotWithShape="0">
              <a:prstClr val="black">
                <a:alpha val="40000"/>
              </a:prstClr>
            </a:outerShdw>
          </a:effectLst>
        </p:spPr>
      </p:pic>
      <p:sp>
        <p:nvSpPr>
          <p:cNvPr id="4" name="TextBox 4"/>
          <p:cNvSpPr txBox="1"/>
          <p:nvPr/>
        </p:nvSpPr>
        <p:spPr>
          <a:xfrm>
            <a:off x="0" y="0"/>
            <a:ext cx="0" cy="0"/>
          </a:xfrm>
          <a:prstGeom prst="rect">
            <a:avLst/>
          </a:prstGeom>
        </p:spPr>
        <p:txBody>
          <a:bodyPr rtlCol="0" anchor="t">
            <a:noAutofit/>
          </a:bodyPr>
          <a:lstStyle/>
          <a:p>
            <a:pPr algn="l">
              <a:defRPr/>
            </a:pPr>
            <a:endParaRPr lang="en-US" sz="1100"/>
          </a:p>
          <a:p>
            <a:r>
              <a:rPr lang="en-US" sz="100"/>
              <a:t>ADMASTER-STAMP!20230418-2822561-9035910</a:t>
            </a:r>
          </a:p>
        </p:txBody>
      </p:sp>
    </p:spTree>
    <p:extLst>
      <p:ext uri="{BB962C8B-B14F-4D97-AF65-F5344CB8AC3E}">
        <p14:creationId xmlns:p14="http://schemas.microsoft.com/office/powerpoint/2010/main" val="2666240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306575" y="292146"/>
            <a:ext cx="6243757" cy="3991016"/>
          </a:xfrm>
          <a:prstGeom prst="rect">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D59B9F70-9E43-46C1-839A-01A116391BF8}"/>
              </a:ext>
            </a:extLst>
          </p:cNvPr>
          <p:cNvSpPr/>
          <p:nvPr/>
        </p:nvSpPr>
        <p:spPr>
          <a:xfrm>
            <a:off x="1744366" y="3030139"/>
            <a:ext cx="2997265" cy="7179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F92B5C92-D869-947C-0F04-630FDFEFE673}"/>
              </a:ext>
            </a:extLst>
          </p:cNvPr>
          <p:cNvSpPr/>
          <p:nvPr/>
        </p:nvSpPr>
        <p:spPr>
          <a:xfrm>
            <a:off x="2307791" y="3125623"/>
            <a:ext cx="2360149" cy="477054"/>
          </a:xfrm>
          <a:prstGeom prst="rect">
            <a:avLst/>
          </a:prstGeom>
          <a:noFill/>
          <a:ln>
            <a:noFill/>
          </a:ln>
        </p:spPr>
        <p:txBody>
          <a:bodyPr wrap="square" lIns="91440" tIns="45720" rIns="91440" bIns="45720" anchor="t">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panose="020B0604020202020204"/>
                <a:ea typeface="+mn-ea"/>
                <a:cs typeface="+mn-cs"/>
              </a:rPr>
              <a:t>2-3x higher </a:t>
            </a:r>
            <a:r>
              <a:rPr kumimoji="0" lang="en-US" sz="1100" b="1" i="0" u="none" strike="noStrike" kern="0" cap="none" spc="0" normalizeH="0" baseline="0" noProof="0">
                <a:ln>
                  <a:noFill/>
                </a:ln>
                <a:solidFill>
                  <a:prstClr val="white"/>
                </a:solidFill>
                <a:effectLst/>
                <a:uLnTx/>
                <a:uFillTx/>
                <a:latin typeface="Arial" panose="020B0604020202020204"/>
                <a:ea typeface="+mn-ea"/>
                <a:cs typeface="+mn-cs"/>
              </a:rPr>
              <a:t>e</a:t>
            </a:r>
            <a:r>
              <a:rPr kumimoji="0" lang="en-US" sz="1100" b="0" i="0" u="none" strike="noStrike" kern="0" cap="none" spc="0" normalizeH="0" baseline="0" noProof="0">
                <a:ln>
                  <a:noFill/>
                </a:ln>
                <a:solidFill>
                  <a:prstClr val="white"/>
                </a:solidFill>
                <a:effectLst/>
                <a:uLnTx/>
                <a:uFillTx/>
                <a:latin typeface="Arial" panose="020B0604020202020204"/>
                <a:ea typeface="+mn-ea"/>
                <a:cs typeface="+mn-cs"/>
              </a:rPr>
              <a:t>ngagement rates than standard email campaigns</a:t>
            </a:r>
            <a:r>
              <a:rPr kumimoji="0" lang="en-US" sz="1100" b="0" i="0" u="none" strike="noStrike" kern="0" cap="none" spc="0" normalizeH="0" baseline="30000" noProof="0">
                <a:ln>
                  <a:noFill/>
                </a:ln>
                <a:solidFill>
                  <a:prstClr val="white"/>
                </a:solidFill>
                <a:effectLst/>
                <a:uLnTx/>
                <a:uFillTx/>
                <a:latin typeface="Arial" panose="020B0604020202020204"/>
                <a:ea typeface="+mn-ea"/>
                <a:cs typeface="+mn-cs"/>
              </a:rPr>
              <a:t>1</a:t>
            </a:r>
          </a:p>
        </p:txBody>
      </p:sp>
      <p:sp>
        <p:nvSpPr>
          <p:cNvPr id="8" name="Rectangle 7"/>
          <p:cNvSpPr/>
          <p:nvPr/>
        </p:nvSpPr>
        <p:spPr>
          <a:xfrm>
            <a:off x="1522098" y="427984"/>
            <a:ext cx="3824965" cy="323165"/>
          </a:xfrm>
          <a:prstGeom prst="rect">
            <a:avLst/>
          </a:prstGeom>
        </p:spPr>
        <p:txBody>
          <a:bodyPr wrap="square">
            <a:spAutoFit/>
          </a:bodyPr>
          <a:lstStyle/>
          <a:p>
            <a:pPr marL="0" marR="0" lvl="0" indent="0" algn="l" defTabSz="342884"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F58000"/>
                </a:solidFill>
                <a:effectLst/>
                <a:uLnTx/>
                <a:uFillTx/>
                <a:latin typeface="Arial" panose="020B0604020202020204"/>
                <a:ea typeface="+mn-ea"/>
                <a:cs typeface="+mn-cs"/>
              </a:rPr>
              <a:t>Personalized messaging</a:t>
            </a:r>
          </a:p>
        </p:txBody>
      </p:sp>
      <p:cxnSp>
        <p:nvCxnSpPr>
          <p:cNvPr id="11" name="Straight Connector 10"/>
          <p:cNvCxnSpPr/>
          <p:nvPr/>
        </p:nvCxnSpPr>
        <p:spPr>
          <a:xfrm>
            <a:off x="1530417" y="793328"/>
            <a:ext cx="5809396" cy="0"/>
          </a:xfrm>
          <a:prstGeom prst="line">
            <a:avLst/>
          </a:prstGeom>
          <a:ln w="6350">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7098309" y="454377"/>
            <a:ext cx="241505" cy="241505"/>
            <a:chOff x="295294" y="1980595"/>
            <a:chExt cx="241505" cy="241505"/>
          </a:xfrm>
        </p:grpSpPr>
        <p:sp>
          <p:nvSpPr>
            <p:cNvPr id="9" name="Oval 8"/>
            <p:cNvSpPr/>
            <p:nvPr/>
          </p:nvSpPr>
          <p:spPr>
            <a:xfrm>
              <a:off x="295294" y="1980595"/>
              <a:ext cx="241505" cy="241505"/>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Freeform 9"/>
            <p:cNvSpPr/>
            <p:nvPr/>
          </p:nvSpPr>
          <p:spPr>
            <a:xfrm>
              <a:off x="359837" y="2045136"/>
              <a:ext cx="112421" cy="112421"/>
            </a:xfrm>
            <a:custGeom>
              <a:avLst/>
              <a:gdLst/>
              <a:ahLst/>
              <a:cxnLst/>
              <a:rect l="l" t="t" r="r" b="b"/>
              <a:pathLst>
                <a:path w="65851" h="65851">
                  <a:moveTo>
                    <a:pt x="6873" y="0"/>
                  </a:moveTo>
                  <a:cubicBezTo>
                    <a:pt x="7943" y="0"/>
                    <a:pt x="8892" y="393"/>
                    <a:pt x="9719" y="1180"/>
                  </a:cubicBezTo>
                  <a:lnTo>
                    <a:pt x="32925" y="24386"/>
                  </a:lnTo>
                  <a:lnTo>
                    <a:pt x="56131" y="1180"/>
                  </a:lnTo>
                  <a:cubicBezTo>
                    <a:pt x="56959" y="393"/>
                    <a:pt x="57907" y="0"/>
                    <a:pt x="58978" y="0"/>
                  </a:cubicBezTo>
                  <a:cubicBezTo>
                    <a:pt x="60048" y="0"/>
                    <a:pt x="60996" y="393"/>
                    <a:pt x="61824" y="1180"/>
                  </a:cubicBezTo>
                  <a:lnTo>
                    <a:pt x="64670" y="4027"/>
                  </a:lnTo>
                  <a:cubicBezTo>
                    <a:pt x="65441" y="4854"/>
                    <a:pt x="65826" y="5803"/>
                    <a:pt x="65826" y="6873"/>
                  </a:cubicBezTo>
                  <a:cubicBezTo>
                    <a:pt x="65826" y="7943"/>
                    <a:pt x="65441" y="8892"/>
                    <a:pt x="64670" y="9719"/>
                  </a:cubicBezTo>
                  <a:lnTo>
                    <a:pt x="41464" y="32925"/>
                  </a:lnTo>
                  <a:lnTo>
                    <a:pt x="64670" y="56131"/>
                  </a:lnTo>
                  <a:cubicBezTo>
                    <a:pt x="65457" y="56959"/>
                    <a:pt x="65851" y="57908"/>
                    <a:pt x="65851" y="58978"/>
                  </a:cubicBezTo>
                  <a:cubicBezTo>
                    <a:pt x="65851" y="60048"/>
                    <a:pt x="65457" y="60997"/>
                    <a:pt x="64670" y="61824"/>
                  </a:cubicBezTo>
                  <a:lnTo>
                    <a:pt x="61824" y="64670"/>
                  </a:lnTo>
                  <a:cubicBezTo>
                    <a:pt x="60996" y="65457"/>
                    <a:pt x="60048" y="65851"/>
                    <a:pt x="58978" y="65851"/>
                  </a:cubicBezTo>
                  <a:cubicBezTo>
                    <a:pt x="57907" y="65851"/>
                    <a:pt x="56959" y="65457"/>
                    <a:pt x="56131" y="64670"/>
                  </a:cubicBezTo>
                  <a:lnTo>
                    <a:pt x="32925" y="41464"/>
                  </a:lnTo>
                  <a:lnTo>
                    <a:pt x="9719" y="64670"/>
                  </a:lnTo>
                  <a:cubicBezTo>
                    <a:pt x="8892" y="65457"/>
                    <a:pt x="7943" y="65851"/>
                    <a:pt x="6873" y="65851"/>
                  </a:cubicBezTo>
                  <a:cubicBezTo>
                    <a:pt x="5803" y="65851"/>
                    <a:pt x="4854" y="65457"/>
                    <a:pt x="4027" y="64670"/>
                  </a:cubicBezTo>
                  <a:lnTo>
                    <a:pt x="1180" y="61824"/>
                  </a:lnTo>
                  <a:cubicBezTo>
                    <a:pt x="393" y="60997"/>
                    <a:pt x="0" y="60048"/>
                    <a:pt x="0" y="58978"/>
                  </a:cubicBezTo>
                  <a:cubicBezTo>
                    <a:pt x="0" y="57908"/>
                    <a:pt x="393" y="56959"/>
                    <a:pt x="1180" y="56131"/>
                  </a:cubicBezTo>
                  <a:lnTo>
                    <a:pt x="24386" y="32925"/>
                  </a:lnTo>
                  <a:lnTo>
                    <a:pt x="1180" y="9719"/>
                  </a:lnTo>
                  <a:cubicBezTo>
                    <a:pt x="393" y="8892"/>
                    <a:pt x="0" y="7943"/>
                    <a:pt x="0" y="6873"/>
                  </a:cubicBezTo>
                  <a:cubicBezTo>
                    <a:pt x="0" y="5803"/>
                    <a:pt x="393" y="4854"/>
                    <a:pt x="1180" y="4027"/>
                  </a:cubicBezTo>
                  <a:lnTo>
                    <a:pt x="4027" y="1180"/>
                  </a:lnTo>
                  <a:cubicBezTo>
                    <a:pt x="4854" y="393"/>
                    <a:pt x="5803" y="0"/>
                    <a:pt x="687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3" name="Rectangle 2">
            <a:hlinkClick r:id="rId3" action="ppaction://hlinksldjump"/>
          </p:cNvPr>
          <p:cNvSpPr/>
          <p:nvPr/>
        </p:nvSpPr>
        <p:spPr>
          <a:xfrm>
            <a:off x="6985890" y="353509"/>
            <a:ext cx="479213" cy="368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Text Placeholder 12">
            <a:extLst>
              <a:ext uri="{FF2B5EF4-FFF2-40B4-BE49-F238E27FC236}">
                <a16:creationId xmlns:a16="http://schemas.microsoft.com/office/drawing/2014/main" id="{A0301A98-6E6C-40C2-9CA9-55198A86FE42}"/>
              </a:ext>
            </a:extLst>
          </p:cNvPr>
          <p:cNvSpPr>
            <a:spLocks noGrp="1"/>
          </p:cNvSpPr>
          <p:nvPr>
            <p:ph type="body" sz="quarter" idx="11"/>
          </p:nvPr>
        </p:nvSpPr>
        <p:spPr>
          <a:xfrm>
            <a:off x="340705" y="4712382"/>
            <a:ext cx="3565387" cy="246622"/>
          </a:xfrm>
        </p:spPr>
        <p:txBody>
          <a:bodyPr lIns="91440" tIns="45720" rIns="91440" bIns="45720" anchor="ctr"/>
          <a:lstStyle/>
          <a:p>
            <a:r>
              <a:rPr lang="en-US" sz="530">
                <a:solidFill>
                  <a:srgbClr val="7F7F7F"/>
                </a:solidFill>
                <a:latin typeface="Arial"/>
                <a:cs typeface="Arial"/>
              </a:rPr>
              <a:t>1 </a:t>
            </a:r>
            <a:r>
              <a:rPr lang="en-US" sz="600"/>
              <a:t>Voya data as of 08/23/2022.</a:t>
            </a:r>
          </a:p>
          <a:p>
            <a:endParaRPr lang="en-US" sz="530">
              <a:solidFill>
                <a:srgbClr val="7F7F7F"/>
              </a:solidFill>
              <a:latin typeface="Arial"/>
              <a:cs typeface="Arial"/>
            </a:endParaRPr>
          </a:p>
          <a:p>
            <a:r>
              <a:rPr lang="en-US" sz="530">
                <a:solidFill>
                  <a:srgbClr val="7F7F7F"/>
                </a:solidFill>
                <a:latin typeface="Arial"/>
                <a:cs typeface="Arial"/>
              </a:rPr>
              <a:t>For plan sponsor/TPA/financial professional use only. Not for use with participants.</a:t>
            </a:r>
            <a:endParaRPr lang="en-US" sz="530"/>
          </a:p>
          <a:p>
            <a:r>
              <a:rPr lang="en-US" sz="530">
                <a:solidFill>
                  <a:srgbClr val="7F7F7F"/>
                </a:solidFill>
                <a:latin typeface="Arial"/>
                <a:cs typeface="Arial"/>
              </a:rPr>
              <a:t>CN2587845_1124 </a:t>
            </a:r>
            <a:endParaRPr lang="en-US" sz="530"/>
          </a:p>
        </p:txBody>
      </p:sp>
      <p:sp>
        <p:nvSpPr>
          <p:cNvPr id="39" name="Rectangle 38">
            <a:extLst>
              <a:ext uri="{FF2B5EF4-FFF2-40B4-BE49-F238E27FC236}">
                <a16:creationId xmlns:a16="http://schemas.microsoft.com/office/drawing/2014/main" id="{96150F6C-B3C1-44BC-BAE8-BFAF83EC11F5}"/>
              </a:ext>
            </a:extLst>
          </p:cNvPr>
          <p:cNvSpPr/>
          <p:nvPr/>
        </p:nvSpPr>
        <p:spPr>
          <a:xfrm>
            <a:off x="5310188" y="1139897"/>
            <a:ext cx="3238989" cy="276999"/>
          </a:xfrm>
          <a:prstGeom prst="rect">
            <a:avLst/>
          </a:prstGeom>
          <a:noFill/>
        </p:spPr>
        <p:txBody>
          <a:bodyPr wrap="square">
            <a:spAutoFit/>
          </a:bodyPr>
          <a:lstStyle/>
          <a:p>
            <a:pPr marL="0" marR="0" lvl="0" indent="0" algn="l" defTabSz="914163"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F58000"/>
                </a:solidFill>
                <a:effectLst/>
                <a:uLnTx/>
                <a:uFillTx/>
                <a:latin typeface="Arial" panose="020B0604020202020204" pitchFamily="34" charset="0"/>
                <a:ea typeface="+mn-ea"/>
                <a:cs typeface="Arial" panose="020B0604020202020204" pitchFamily="34" charset="0"/>
              </a:rPr>
              <a:t>Diversification</a:t>
            </a:r>
            <a:endPar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40" name="Rectangle 39">
            <a:extLst>
              <a:ext uri="{FF2B5EF4-FFF2-40B4-BE49-F238E27FC236}">
                <a16:creationId xmlns:a16="http://schemas.microsoft.com/office/drawing/2014/main" id="{E9F4FC02-BDA9-4800-8013-6FB790C591C0}"/>
              </a:ext>
            </a:extLst>
          </p:cNvPr>
          <p:cNvSpPr/>
          <p:nvPr/>
        </p:nvSpPr>
        <p:spPr>
          <a:xfrm>
            <a:off x="5310189" y="2279965"/>
            <a:ext cx="3859619" cy="276999"/>
          </a:xfrm>
          <a:prstGeom prst="rect">
            <a:avLst/>
          </a:prstGeom>
          <a:noFill/>
        </p:spPr>
        <p:txBody>
          <a:bodyPr wrap="square">
            <a:spAutoFit/>
          </a:bodyPr>
          <a:lstStyle/>
          <a:p>
            <a:pPr marL="0" marR="0" lvl="0" indent="0" algn="l" defTabSz="914163"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145A7B"/>
                </a:solidFill>
                <a:effectLst/>
                <a:uLnTx/>
                <a:uFillTx/>
                <a:latin typeface="Arial" panose="020B0604020202020204" pitchFamily="34" charset="0"/>
                <a:ea typeface="+mn-ea"/>
                <a:cs typeface="Arial" panose="020B0604020202020204" pitchFamily="34" charset="0"/>
              </a:rPr>
              <a:t>Beneficiary</a:t>
            </a:r>
            <a:endPar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41" name="Rectangle 40">
            <a:extLst>
              <a:ext uri="{FF2B5EF4-FFF2-40B4-BE49-F238E27FC236}">
                <a16:creationId xmlns:a16="http://schemas.microsoft.com/office/drawing/2014/main" id="{EAE8C4CA-F60D-42C1-992C-E1F1EEC6CD52}"/>
              </a:ext>
            </a:extLst>
          </p:cNvPr>
          <p:cNvSpPr/>
          <p:nvPr/>
        </p:nvSpPr>
        <p:spPr>
          <a:xfrm>
            <a:off x="5310189" y="1709931"/>
            <a:ext cx="3238987" cy="276999"/>
          </a:xfrm>
          <a:prstGeom prst="rect">
            <a:avLst/>
          </a:prstGeom>
          <a:noFill/>
        </p:spPr>
        <p:txBody>
          <a:bodyPr wrap="square">
            <a:spAutoFit/>
          </a:bodyPr>
          <a:lstStyle/>
          <a:p>
            <a:pPr marL="0" marR="0" lvl="0" indent="0" algn="l" defTabSz="914163"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B73F7C"/>
                </a:solidFill>
                <a:effectLst/>
                <a:uLnTx/>
                <a:uFillTx/>
                <a:latin typeface="Arial" panose="020B0604020202020204" pitchFamily="34" charset="0"/>
                <a:ea typeface="+mn-ea"/>
                <a:cs typeface="Arial" panose="020B0604020202020204" pitchFamily="34" charset="0"/>
              </a:rPr>
              <a:t>Restart Savings</a:t>
            </a:r>
            <a:endParaRPr kumimoji="0" lang="en-US" sz="1200" b="0" i="0" u="none" strike="noStrike" kern="1200" cap="none" spc="0" normalizeH="0" baseline="0" noProof="0">
              <a:ln>
                <a:noFill/>
              </a:ln>
              <a:solidFill>
                <a:srgbClr val="B73F7C"/>
              </a:solidFill>
              <a:effectLst/>
              <a:uLnTx/>
              <a:uFillTx/>
              <a:latin typeface="Arial" panose="020B0604020202020204" pitchFamily="34" charset="0"/>
              <a:ea typeface="+mn-ea"/>
              <a:cs typeface="Arial" panose="020B0604020202020204" pitchFamily="34" charset="0"/>
            </a:endParaRPr>
          </a:p>
        </p:txBody>
      </p:sp>
      <p:sp>
        <p:nvSpPr>
          <p:cNvPr id="42" name="Rectangle 41">
            <a:extLst>
              <a:ext uri="{FF2B5EF4-FFF2-40B4-BE49-F238E27FC236}">
                <a16:creationId xmlns:a16="http://schemas.microsoft.com/office/drawing/2014/main" id="{C2862160-606B-4F4B-A234-E3A9673E9EFD}"/>
              </a:ext>
            </a:extLst>
          </p:cNvPr>
          <p:cNvSpPr/>
          <p:nvPr/>
        </p:nvSpPr>
        <p:spPr>
          <a:xfrm>
            <a:off x="5310188" y="1424914"/>
            <a:ext cx="3238989" cy="276999"/>
          </a:xfrm>
          <a:prstGeom prst="rect">
            <a:avLst/>
          </a:prstGeom>
          <a:noFill/>
        </p:spPr>
        <p:txBody>
          <a:bodyPr wrap="square">
            <a:spAutoFit/>
          </a:bodyPr>
          <a:lstStyle/>
          <a:p>
            <a:pPr marL="0" marR="0" lvl="0" indent="0" algn="l" defTabSz="914163"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D75426"/>
                </a:solidFill>
                <a:effectLst/>
                <a:uLnTx/>
                <a:uFillTx/>
                <a:latin typeface="Arial" panose="020B0604020202020204" pitchFamily="34" charset="0"/>
                <a:ea typeface="+mn-ea"/>
                <a:cs typeface="Arial" panose="020B0604020202020204" pitchFamily="34" charset="0"/>
              </a:rPr>
              <a:t>Advice</a:t>
            </a:r>
            <a:endParaRPr kumimoji="0" lang="en-US" sz="1200" b="0" i="0" u="none" strike="noStrike" kern="1200" cap="none" spc="0" normalizeH="0" baseline="0" noProof="0">
              <a:ln>
                <a:noFill/>
              </a:ln>
              <a:solidFill>
                <a:srgbClr val="D75426"/>
              </a:solidFill>
              <a:effectLst/>
              <a:uLnTx/>
              <a:uFillTx/>
              <a:latin typeface="Arial" panose="020B0604020202020204" pitchFamily="34" charset="0"/>
              <a:ea typeface="+mn-ea"/>
              <a:cs typeface="Arial" panose="020B0604020202020204" pitchFamily="34" charset="0"/>
            </a:endParaRPr>
          </a:p>
        </p:txBody>
      </p:sp>
      <p:sp>
        <p:nvSpPr>
          <p:cNvPr id="43" name="Rectangle 42">
            <a:extLst>
              <a:ext uri="{FF2B5EF4-FFF2-40B4-BE49-F238E27FC236}">
                <a16:creationId xmlns:a16="http://schemas.microsoft.com/office/drawing/2014/main" id="{62BD71A1-C9DB-4874-84DF-D6F4DD837A2D}"/>
              </a:ext>
            </a:extLst>
          </p:cNvPr>
          <p:cNvSpPr/>
          <p:nvPr/>
        </p:nvSpPr>
        <p:spPr>
          <a:xfrm>
            <a:off x="5310189" y="2564982"/>
            <a:ext cx="3727747" cy="276999"/>
          </a:xfrm>
          <a:prstGeom prst="rect">
            <a:avLst/>
          </a:prstGeom>
          <a:noFill/>
        </p:spPr>
        <p:txBody>
          <a:bodyPr wrap="square">
            <a:spAutoFit/>
          </a:bodyPr>
          <a:lstStyle/>
          <a:p>
            <a:pPr marL="0" marR="0" lvl="0" indent="0" algn="l" defTabSz="914163"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Happy Birthday</a:t>
            </a:r>
            <a:endPar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44" name="Rectangle 43">
            <a:extLst>
              <a:ext uri="{FF2B5EF4-FFF2-40B4-BE49-F238E27FC236}">
                <a16:creationId xmlns:a16="http://schemas.microsoft.com/office/drawing/2014/main" id="{7B66408F-4E45-4B0A-BF72-D4A345CB24E1}"/>
              </a:ext>
            </a:extLst>
          </p:cNvPr>
          <p:cNvSpPr/>
          <p:nvPr/>
        </p:nvSpPr>
        <p:spPr>
          <a:xfrm>
            <a:off x="1753892" y="1561189"/>
            <a:ext cx="1407665" cy="646331"/>
          </a:xfrm>
          <a:prstGeom prst="rect">
            <a:avLst/>
          </a:prstGeom>
          <a:noFill/>
        </p:spPr>
        <p:txBody>
          <a:bodyPr wrap="square" lIns="91440" tIns="45720" rIns="91440" bIns="45720" anchor="t">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45A7B"/>
                </a:solidFill>
                <a:effectLst/>
                <a:uLnTx/>
                <a:uFillTx/>
                <a:latin typeface="Arial" panose="020B0604020202020204"/>
                <a:ea typeface="+mn-ea"/>
                <a:cs typeface="Arial"/>
              </a:rPr>
              <a:t>Multi-channel</a:t>
            </a:r>
            <a:endParaRPr kumimoji="0" lang="en-US" sz="1800" b="1" i="0" u="none" strike="noStrike" kern="1200" cap="none" spc="0" normalizeH="0" baseline="0" noProof="0">
              <a:ln>
                <a:noFill/>
              </a:ln>
              <a:solidFill>
                <a:srgbClr val="145A7B"/>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E239B898-FF2B-4B1B-BB0E-88F8102C74DF}"/>
              </a:ext>
            </a:extLst>
          </p:cNvPr>
          <p:cNvSpPr/>
          <p:nvPr/>
        </p:nvSpPr>
        <p:spPr>
          <a:xfrm>
            <a:off x="5310188" y="1994948"/>
            <a:ext cx="3238989" cy="276999"/>
          </a:xfrm>
          <a:prstGeom prst="rect">
            <a:avLst/>
          </a:prstGeom>
          <a:noFill/>
        </p:spPr>
        <p:txBody>
          <a:bodyPr wrap="square">
            <a:spAutoFit/>
          </a:bodyPr>
          <a:lstStyle/>
          <a:p>
            <a:pPr marL="0" marR="0" lvl="0" indent="0" algn="l" defTabSz="914163"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551B57"/>
                </a:solidFill>
                <a:effectLst/>
                <a:uLnTx/>
                <a:uFillTx/>
                <a:latin typeface="Arial" panose="020B0604020202020204" pitchFamily="34" charset="0"/>
                <a:ea typeface="+mn-ea"/>
                <a:cs typeface="Arial" panose="020B0604020202020204" pitchFamily="34" charset="0"/>
              </a:rPr>
              <a:t>Save More</a:t>
            </a:r>
            <a:endPar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35" name="Rectangle 34">
            <a:extLst>
              <a:ext uri="{FF2B5EF4-FFF2-40B4-BE49-F238E27FC236}">
                <a16:creationId xmlns:a16="http://schemas.microsoft.com/office/drawing/2014/main" id="{870A99B6-ED47-4646-825A-4241424D17BA}"/>
              </a:ext>
            </a:extLst>
          </p:cNvPr>
          <p:cNvSpPr/>
          <p:nvPr/>
        </p:nvSpPr>
        <p:spPr>
          <a:xfrm>
            <a:off x="5310188" y="2849999"/>
            <a:ext cx="3943404" cy="276999"/>
          </a:xfrm>
          <a:prstGeom prst="rect">
            <a:avLst/>
          </a:prstGeom>
          <a:noFill/>
        </p:spPr>
        <p:txBody>
          <a:bodyPr wrap="square">
            <a:spAutoFit/>
          </a:bodyPr>
          <a:lstStyle/>
          <a:p>
            <a:pPr marL="0" marR="0" lvl="0" indent="0" algn="l" defTabSz="914163"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0097A9"/>
                </a:solidFill>
                <a:effectLst/>
                <a:uLnTx/>
                <a:uFillTx/>
                <a:latin typeface="Arial" panose="020B0604020202020204" pitchFamily="34" charset="0"/>
                <a:ea typeface="+mn-ea"/>
                <a:cs typeface="Arial" panose="020B0604020202020204" pitchFamily="34" charset="0"/>
              </a:rPr>
              <a:t>Health Savings Account</a:t>
            </a:r>
            <a:endParaRPr kumimoji="0" lang="en-US" sz="1200" b="0" i="0" u="none" strike="noStrike" kern="1200" cap="none" spc="0" normalizeH="0" baseline="0" noProof="0">
              <a:ln>
                <a:noFill/>
              </a:ln>
              <a:solidFill>
                <a:srgbClr val="0097A9"/>
              </a:solidFill>
              <a:effectLst/>
              <a:uLnTx/>
              <a:uFillTx/>
              <a:latin typeface="Arial" panose="020B0604020202020204" pitchFamily="34" charset="0"/>
              <a:ea typeface="+mn-ea"/>
              <a:cs typeface="Arial" panose="020B0604020202020204" pitchFamily="34" charset="0"/>
            </a:endParaRPr>
          </a:p>
        </p:txBody>
      </p:sp>
      <p:sp>
        <p:nvSpPr>
          <p:cNvPr id="34" name="Rectangle 33">
            <a:extLst>
              <a:ext uri="{FF2B5EF4-FFF2-40B4-BE49-F238E27FC236}">
                <a16:creationId xmlns:a16="http://schemas.microsoft.com/office/drawing/2014/main" id="{256D5DCD-E3AE-43C1-AB52-D2F3FD0D1FF6}"/>
              </a:ext>
            </a:extLst>
          </p:cNvPr>
          <p:cNvSpPr/>
          <p:nvPr/>
        </p:nvSpPr>
        <p:spPr>
          <a:xfrm>
            <a:off x="5310188" y="3135016"/>
            <a:ext cx="3943404" cy="276999"/>
          </a:xfrm>
          <a:prstGeom prst="rect">
            <a:avLst/>
          </a:prstGeom>
          <a:noFill/>
        </p:spPr>
        <p:txBody>
          <a:bodyPr wrap="square">
            <a:spAutoFit/>
          </a:bodyPr>
          <a:lstStyle/>
          <a:p>
            <a:pPr marL="0" marR="0" lvl="0" indent="0" algn="l" defTabSz="914163"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76C5E4"/>
                </a:solidFill>
                <a:effectLst/>
                <a:uLnTx/>
                <a:uFillTx/>
                <a:latin typeface="Arial" panose="020B0604020202020204" pitchFamily="34" charset="0"/>
                <a:ea typeface="+mn-ea"/>
                <a:cs typeface="Arial" panose="020B0604020202020204" pitchFamily="34" charset="0"/>
              </a:rPr>
              <a:t>Quarterly Education </a:t>
            </a:r>
            <a:endParaRPr kumimoji="0" lang="en-US" sz="1200" b="0" i="0" u="none" strike="noStrike" kern="1200" cap="none" spc="0" normalizeH="0" baseline="0" noProof="0">
              <a:ln>
                <a:noFill/>
              </a:ln>
              <a:solidFill>
                <a:srgbClr val="76C5E4"/>
              </a:solidFill>
              <a:effectLst/>
              <a:uLnTx/>
              <a:uFillTx/>
              <a:latin typeface="Arial" panose="020B0604020202020204" pitchFamily="34" charset="0"/>
              <a:ea typeface="+mn-ea"/>
              <a:cs typeface="Arial" panose="020B0604020202020204" pitchFamily="34" charset="0"/>
            </a:endParaRPr>
          </a:p>
        </p:txBody>
      </p:sp>
      <p:sp>
        <p:nvSpPr>
          <p:cNvPr id="36" name="Rectangle 35">
            <a:extLst>
              <a:ext uri="{FF2B5EF4-FFF2-40B4-BE49-F238E27FC236}">
                <a16:creationId xmlns:a16="http://schemas.microsoft.com/office/drawing/2014/main" id="{B1F16D2C-ECAD-4565-8193-508611BB7B7C}"/>
              </a:ext>
            </a:extLst>
          </p:cNvPr>
          <p:cNvSpPr/>
          <p:nvPr/>
        </p:nvSpPr>
        <p:spPr>
          <a:xfrm>
            <a:off x="5310188" y="3420036"/>
            <a:ext cx="3943404" cy="276999"/>
          </a:xfrm>
          <a:prstGeom prst="rect">
            <a:avLst/>
          </a:prstGeom>
          <a:noFill/>
        </p:spPr>
        <p:txBody>
          <a:bodyPr wrap="square">
            <a:spAutoFit/>
          </a:bodyPr>
          <a:lstStyle/>
          <a:p>
            <a:pPr marL="0" marR="0" lvl="0" indent="0" algn="l" defTabSz="914163"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9BC795"/>
                </a:solidFill>
                <a:effectLst/>
                <a:uLnTx/>
                <a:uFillTx/>
                <a:latin typeface="Arial" panose="020B0604020202020204" pitchFamily="34" charset="0"/>
                <a:ea typeface="+mn-ea"/>
                <a:cs typeface="Arial" panose="020B0604020202020204" pitchFamily="34" charset="0"/>
              </a:rPr>
              <a:t>Personalized video</a:t>
            </a:r>
            <a:endParaRPr kumimoji="0" lang="en-US" sz="1200" b="0" i="0" u="none" strike="noStrike" kern="1200" cap="none" spc="0" normalizeH="0" baseline="0" noProof="0">
              <a:ln>
                <a:noFill/>
              </a:ln>
              <a:solidFill>
                <a:srgbClr val="9BC795"/>
              </a:solidFill>
              <a:effectLst/>
              <a:uLnTx/>
              <a:uFillTx/>
              <a:latin typeface="Arial" panose="020B0604020202020204" pitchFamily="34" charset="0"/>
              <a:ea typeface="+mn-ea"/>
              <a:cs typeface="Arial" panose="020B0604020202020204" pitchFamily="34" charset="0"/>
            </a:endParaRPr>
          </a:p>
        </p:txBody>
      </p:sp>
      <p:sp>
        <p:nvSpPr>
          <p:cNvPr id="55" name="TextBox 54">
            <a:extLst>
              <a:ext uri="{FF2B5EF4-FFF2-40B4-BE49-F238E27FC236}">
                <a16:creationId xmlns:a16="http://schemas.microsoft.com/office/drawing/2014/main" id="{6F384960-FC2A-414D-8D60-5469CDE7CFB9}"/>
              </a:ext>
            </a:extLst>
          </p:cNvPr>
          <p:cNvSpPr txBox="1"/>
          <p:nvPr/>
        </p:nvSpPr>
        <p:spPr>
          <a:xfrm>
            <a:off x="1774632" y="2255290"/>
            <a:ext cx="1255636" cy="261610"/>
          </a:xfrm>
          <a:prstGeom prst="rect">
            <a:avLst/>
          </a:prstGeom>
          <a:noFill/>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lumMod val="65000"/>
                    <a:lumOff val="35000"/>
                  </a:prstClr>
                </a:solidFill>
                <a:effectLst/>
                <a:uLnTx/>
                <a:uFillTx/>
                <a:latin typeface="Arial" panose="020B0604020202020204"/>
                <a:ea typeface="+mn-ea"/>
                <a:cs typeface="+mn-cs"/>
              </a:rPr>
              <a:t>Phone call</a:t>
            </a:r>
          </a:p>
        </p:txBody>
      </p:sp>
      <p:sp>
        <p:nvSpPr>
          <p:cNvPr id="57" name="TextBox 56">
            <a:extLst>
              <a:ext uri="{FF2B5EF4-FFF2-40B4-BE49-F238E27FC236}">
                <a16:creationId xmlns:a16="http://schemas.microsoft.com/office/drawing/2014/main" id="{A3299C45-5963-4CA9-9FAB-5679A1F0DB32}"/>
              </a:ext>
            </a:extLst>
          </p:cNvPr>
          <p:cNvSpPr txBox="1"/>
          <p:nvPr/>
        </p:nvSpPr>
        <p:spPr>
          <a:xfrm>
            <a:off x="1782594" y="2515215"/>
            <a:ext cx="1255636" cy="261610"/>
          </a:xfrm>
          <a:prstGeom prst="rect">
            <a:avLst/>
          </a:prstGeom>
          <a:noFill/>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lumMod val="65000"/>
                    <a:lumOff val="35000"/>
                  </a:prstClr>
                </a:solidFill>
                <a:effectLst/>
                <a:uLnTx/>
                <a:uFillTx/>
                <a:latin typeface="Arial" panose="020B0604020202020204"/>
                <a:ea typeface="+mn-ea"/>
                <a:cs typeface="+mn-cs"/>
              </a:rPr>
              <a:t>Mobile App </a:t>
            </a:r>
          </a:p>
        </p:txBody>
      </p:sp>
      <p:sp>
        <p:nvSpPr>
          <p:cNvPr id="58" name="TextBox 57">
            <a:extLst>
              <a:ext uri="{FF2B5EF4-FFF2-40B4-BE49-F238E27FC236}">
                <a16:creationId xmlns:a16="http://schemas.microsoft.com/office/drawing/2014/main" id="{FF5EEE1E-07B2-4995-8990-7899F7BD129B}"/>
              </a:ext>
            </a:extLst>
          </p:cNvPr>
          <p:cNvSpPr txBox="1"/>
          <p:nvPr/>
        </p:nvSpPr>
        <p:spPr>
          <a:xfrm>
            <a:off x="2784525" y="2257037"/>
            <a:ext cx="1255636" cy="261610"/>
          </a:xfrm>
          <a:prstGeom prst="rect">
            <a:avLst/>
          </a:prstGeom>
          <a:noFill/>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lumMod val="65000"/>
                    <a:lumOff val="35000"/>
                  </a:prstClr>
                </a:solidFill>
                <a:effectLst/>
                <a:uLnTx/>
                <a:uFillTx/>
                <a:latin typeface="Arial" panose="020B0604020202020204"/>
                <a:ea typeface="+mn-ea"/>
                <a:cs typeface="+mn-cs"/>
              </a:rPr>
              <a:t>Website</a:t>
            </a:r>
          </a:p>
        </p:txBody>
      </p:sp>
      <p:sp>
        <p:nvSpPr>
          <p:cNvPr id="59" name="TextBox 58">
            <a:extLst>
              <a:ext uri="{FF2B5EF4-FFF2-40B4-BE49-F238E27FC236}">
                <a16:creationId xmlns:a16="http://schemas.microsoft.com/office/drawing/2014/main" id="{35C91EC4-C0C2-4424-BB11-7CC37EBDDFF6}"/>
              </a:ext>
            </a:extLst>
          </p:cNvPr>
          <p:cNvSpPr txBox="1"/>
          <p:nvPr/>
        </p:nvSpPr>
        <p:spPr>
          <a:xfrm>
            <a:off x="2784525" y="2522778"/>
            <a:ext cx="1255636" cy="261610"/>
          </a:xfrm>
          <a:prstGeom prst="rect">
            <a:avLst/>
          </a:prstGeom>
          <a:noFill/>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lumMod val="65000"/>
                    <a:lumOff val="35000"/>
                  </a:prstClr>
                </a:solidFill>
                <a:effectLst/>
                <a:uLnTx/>
                <a:uFillTx/>
                <a:latin typeface="Arial" panose="020B0604020202020204"/>
                <a:ea typeface="+mn-ea"/>
                <a:cs typeface="+mn-cs"/>
              </a:rPr>
              <a:t>Email</a:t>
            </a:r>
          </a:p>
        </p:txBody>
      </p:sp>
      <p:sp>
        <p:nvSpPr>
          <p:cNvPr id="60" name="TextBox 59">
            <a:extLst>
              <a:ext uri="{FF2B5EF4-FFF2-40B4-BE49-F238E27FC236}">
                <a16:creationId xmlns:a16="http://schemas.microsoft.com/office/drawing/2014/main" id="{A5793A67-1D35-45F3-9025-98271A6BB9FE}"/>
              </a:ext>
            </a:extLst>
          </p:cNvPr>
          <p:cNvSpPr txBox="1"/>
          <p:nvPr/>
        </p:nvSpPr>
        <p:spPr>
          <a:xfrm>
            <a:off x="3558153" y="2522999"/>
            <a:ext cx="895339" cy="261610"/>
          </a:xfrm>
          <a:prstGeom prst="rect">
            <a:avLst/>
          </a:prstGeom>
          <a:noFill/>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lumMod val="65000"/>
                    <a:lumOff val="35000"/>
                  </a:prstClr>
                </a:solidFill>
                <a:effectLst/>
                <a:uLnTx/>
                <a:uFillTx/>
                <a:latin typeface="Arial" panose="020B0604020202020204"/>
                <a:ea typeface="+mn-ea"/>
                <a:cs typeface="+mn-cs"/>
              </a:rPr>
              <a:t>Text nudge</a:t>
            </a:r>
          </a:p>
        </p:txBody>
      </p:sp>
      <p:sp>
        <p:nvSpPr>
          <p:cNvPr id="62" name="TextBox 61">
            <a:extLst>
              <a:ext uri="{FF2B5EF4-FFF2-40B4-BE49-F238E27FC236}">
                <a16:creationId xmlns:a16="http://schemas.microsoft.com/office/drawing/2014/main" id="{B727F203-B7EC-424D-BFF8-94E15E38573B}"/>
              </a:ext>
            </a:extLst>
          </p:cNvPr>
          <p:cNvSpPr txBox="1"/>
          <p:nvPr/>
        </p:nvSpPr>
        <p:spPr>
          <a:xfrm>
            <a:off x="3558152" y="2262916"/>
            <a:ext cx="823074" cy="261610"/>
          </a:xfrm>
          <a:prstGeom prst="rect">
            <a:avLst/>
          </a:prstGeom>
          <a:noFill/>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lumMod val="65000"/>
                    <a:lumOff val="35000"/>
                  </a:prstClr>
                </a:solidFill>
                <a:effectLst/>
                <a:uLnTx/>
                <a:uFillTx/>
                <a:latin typeface="Arial" panose="020B0604020202020204"/>
                <a:ea typeface="+mn-ea"/>
                <a:cs typeface="+mn-cs"/>
              </a:rPr>
              <a:t>In-person</a:t>
            </a:r>
          </a:p>
        </p:txBody>
      </p:sp>
      <p:grpSp>
        <p:nvGrpSpPr>
          <p:cNvPr id="17" name="Group 16">
            <a:extLst>
              <a:ext uri="{FF2B5EF4-FFF2-40B4-BE49-F238E27FC236}">
                <a16:creationId xmlns:a16="http://schemas.microsoft.com/office/drawing/2014/main" id="{7AA7E14B-E752-4325-AF0A-769F09C61217}"/>
              </a:ext>
            </a:extLst>
          </p:cNvPr>
          <p:cNvGrpSpPr/>
          <p:nvPr/>
        </p:nvGrpSpPr>
        <p:grpSpPr>
          <a:xfrm>
            <a:off x="2799338" y="1094003"/>
            <a:ext cx="1644180" cy="1053991"/>
            <a:chOff x="4748477" y="1106809"/>
            <a:chExt cx="2391613" cy="1533127"/>
          </a:xfrm>
        </p:grpSpPr>
        <p:grpSp>
          <p:nvGrpSpPr>
            <p:cNvPr id="64" name="Group 63">
              <a:extLst>
                <a:ext uri="{FF2B5EF4-FFF2-40B4-BE49-F238E27FC236}">
                  <a16:creationId xmlns:a16="http://schemas.microsoft.com/office/drawing/2014/main" id="{46A5C102-3FA5-45E5-A346-295A144D5365}"/>
                </a:ext>
              </a:extLst>
            </p:cNvPr>
            <p:cNvGrpSpPr/>
            <p:nvPr/>
          </p:nvGrpSpPr>
          <p:grpSpPr>
            <a:xfrm>
              <a:off x="4748477" y="1106809"/>
              <a:ext cx="1080833" cy="879995"/>
              <a:chOff x="1086159" y="2502817"/>
              <a:chExt cx="652558" cy="531301"/>
            </a:xfrm>
          </p:grpSpPr>
          <p:sp>
            <p:nvSpPr>
              <p:cNvPr id="65" name="Freeform 130">
                <a:extLst>
                  <a:ext uri="{FF2B5EF4-FFF2-40B4-BE49-F238E27FC236}">
                    <a16:creationId xmlns:a16="http://schemas.microsoft.com/office/drawing/2014/main" id="{99CD5252-4528-49A7-8FAA-E2258AF1B459}"/>
                  </a:ext>
                </a:extLst>
              </p:cNvPr>
              <p:cNvSpPr/>
              <p:nvPr/>
            </p:nvSpPr>
            <p:spPr>
              <a:xfrm>
                <a:off x="1086159" y="2553118"/>
                <a:ext cx="481000" cy="481000"/>
              </a:xfrm>
              <a:custGeom>
                <a:avLst/>
                <a:gdLst>
                  <a:gd name="connsiteX0" fmla="*/ 83716 w 221456"/>
                  <a:gd name="connsiteY0" fmla="*/ 160779 h 221456"/>
                  <a:gd name="connsiteX1" fmla="*/ 52641 w 221456"/>
                  <a:gd name="connsiteY1" fmla="*/ 178415 h 221456"/>
                  <a:gd name="connsiteX2" fmla="*/ 110728 w 221456"/>
                  <a:gd name="connsiteY2" fmla="*/ 200025 h 221456"/>
                  <a:gd name="connsiteX3" fmla="*/ 168816 w 221456"/>
                  <a:gd name="connsiteY3" fmla="*/ 178415 h 221456"/>
                  <a:gd name="connsiteX4" fmla="*/ 137740 w 221456"/>
                  <a:gd name="connsiteY4" fmla="*/ 160779 h 221456"/>
                  <a:gd name="connsiteX5" fmla="*/ 110728 w 221456"/>
                  <a:gd name="connsiteY5" fmla="*/ 165065 h 221456"/>
                  <a:gd name="connsiteX6" fmla="*/ 83716 w 221456"/>
                  <a:gd name="connsiteY6" fmla="*/ 160779 h 221456"/>
                  <a:gd name="connsiteX7" fmla="*/ 110729 w 221456"/>
                  <a:gd name="connsiteY7" fmla="*/ 64295 h 221456"/>
                  <a:gd name="connsiteX8" fmla="*/ 89298 w 221456"/>
                  <a:gd name="connsiteY8" fmla="*/ 85726 h 221456"/>
                  <a:gd name="connsiteX9" fmla="*/ 110729 w 221456"/>
                  <a:gd name="connsiteY9" fmla="*/ 107157 h 221456"/>
                  <a:gd name="connsiteX10" fmla="*/ 132160 w 221456"/>
                  <a:gd name="connsiteY10" fmla="*/ 85726 h 221456"/>
                  <a:gd name="connsiteX11" fmla="*/ 110729 w 221456"/>
                  <a:gd name="connsiteY11" fmla="*/ 64295 h 221456"/>
                  <a:gd name="connsiteX12" fmla="*/ 110729 w 221456"/>
                  <a:gd name="connsiteY12" fmla="*/ 42863 h 221456"/>
                  <a:gd name="connsiteX13" fmla="*/ 153592 w 221456"/>
                  <a:gd name="connsiteY13" fmla="*/ 85726 h 221456"/>
                  <a:gd name="connsiteX14" fmla="*/ 110729 w 221456"/>
                  <a:gd name="connsiteY14" fmla="*/ 128588 h 221456"/>
                  <a:gd name="connsiteX15" fmla="*/ 67867 w 221456"/>
                  <a:gd name="connsiteY15" fmla="*/ 85726 h 221456"/>
                  <a:gd name="connsiteX16" fmla="*/ 110729 w 221456"/>
                  <a:gd name="connsiteY16" fmla="*/ 42863 h 221456"/>
                  <a:gd name="connsiteX17" fmla="*/ 110728 w 221456"/>
                  <a:gd name="connsiteY17" fmla="*/ 21431 h 221456"/>
                  <a:gd name="connsiteX18" fmla="*/ 21431 w 221456"/>
                  <a:gd name="connsiteY18" fmla="*/ 110728 h 221456"/>
                  <a:gd name="connsiteX19" fmla="*/ 38085 w 221456"/>
                  <a:gd name="connsiteY19" fmla="*/ 162476 h 221456"/>
                  <a:gd name="connsiteX20" fmla="*/ 85011 w 221456"/>
                  <a:gd name="connsiteY20" fmla="*/ 139303 h 221456"/>
                  <a:gd name="connsiteX21" fmla="*/ 110728 w 221456"/>
                  <a:gd name="connsiteY21" fmla="*/ 143589 h 221456"/>
                  <a:gd name="connsiteX22" fmla="*/ 136445 w 221456"/>
                  <a:gd name="connsiteY22" fmla="*/ 139303 h 221456"/>
                  <a:gd name="connsiteX23" fmla="*/ 183371 w 221456"/>
                  <a:gd name="connsiteY23" fmla="*/ 162476 h 221456"/>
                  <a:gd name="connsiteX24" fmla="*/ 200025 w 221456"/>
                  <a:gd name="connsiteY24" fmla="*/ 110728 h 221456"/>
                  <a:gd name="connsiteX25" fmla="*/ 110728 w 221456"/>
                  <a:gd name="connsiteY25" fmla="*/ 21431 h 221456"/>
                  <a:gd name="connsiteX26" fmla="*/ 110728 w 221456"/>
                  <a:gd name="connsiteY26" fmla="*/ 0 h 221456"/>
                  <a:gd name="connsiteX27" fmla="*/ 221456 w 221456"/>
                  <a:gd name="connsiteY27" fmla="*/ 110728 h 221456"/>
                  <a:gd name="connsiteX28" fmla="*/ 110728 w 221456"/>
                  <a:gd name="connsiteY28" fmla="*/ 221456 h 221456"/>
                  <a:gd name="connsiteX29" fmla="*/ 0 w 221456"/>
                  <a:gd name="connsiteY29" fmla="*/ 110728 h 221456"/>
                  <a:gd name="connsiteX30" fmla="*/ 110728 w 221456"/>
                  <a:gd name="connsiteY30" fmla="*/ 0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1456" h="221456">
                    <a:moveTo>
                      <a:pt x="83716" y="160779"/>
                    </a:moveTo>
                    <a:cubicBezTo>
                      <a:pt x="70678" y="161181"/>
                      <a:pt x="59293" y="168146"/>
                      <a:pt x="52641" y="178415"/>
                    </a:cubicBezTo>
                    <a:cubicBezTo>
                      <a:pt x="68268" y="191854"/>
                      <a:pt x="88538" y="200025"/>
                      <a:pt x="110728" y="200025"/>
                    </a:cubicBezTo>
                    <a:cubicBezTo>
                      <a:pt x="132918" y="200025"/>
                      <a:pt x="153189" y="191854"/>
                      <a:pt x="168816" y="178415"/>
                    </a:cubicBezTo>
                    <a:cubicBezTo>
                      <a:pt x="162163" y="168146"/>
                      <a:pt x="150778" y="161225"/>
                      <a:pt x="137740" y="160779"/>
                    </a:cubicBezTo>
                    <a:cubicBezTo>
                      <a:pt x="128454" y="163681"/>
                      <a:pt x="119613" y="165065"/>
                      <a:pt x="110728" y="165065"/>
                    </a:cubicBezTo>
                    <a:cubicBezTo>
                      <a:pt x="101843" y="165065"/>
                      <a:pt x="93003" y="163636"/>
                      <a:pt x="83716" y="160779"/>
                    </a:cubicBezTo>
                    <a:close/>
                    <a:moveTo>
                      <a:pt x="110729" y="64295"/>
                    </a:moveTo>
                    <a:cubicBezTo>
                      <a:pt x="98897" y="64295"/>
                      <a:pt x="89298" y="73894"/>
                      <a:pt x="89298" y="85726"/>
                    </a:cubicBezTo>
                    <a:cubicBezTo>
                      <a:pt x="89298" y="97558"/>
                      <a:pt x="98897" y="107157"/>
                      <a:pt x="110729" y="107157"/>
                    </a:cubicBezTo>
                    <a:cubicBezTo>
                      <a:pt x="122561" y="107157"/>
                      <a:pt x="132160" y="97558"/>
                      <a:pt x="132160" y="85726"/>
                    </a:cubicBezTo>
                    <a:cubicBezTo>
                      <a:pt x="132160" y="73894"/>
                      <a:pt x="122561" y="64295"/>
                      <a:pt x="110729" y="64295"/>
                    </a:cubicBezTo>
                    <a:close/>
                    <a:moveTo>
                      <a:pt x="110729" y="42863"/>
                    </a:moveTo>
                    <a:cubicBezTo>
                      <a:pt x="134393" y="42863"/>
                      <a:pt x="153592" y="62062"/>
                      <a:pt x="153592" y="85726"/>
                    </a:cubicBezTo>
                    <a:cubicBezTo>
                      <a:pt x="153592" y="109390"/>
                      <a:pt x="134393" y="128588"/>
                      <a:pt x="110729" y="128588"/>
                    </a:cubicBezTo>
                    <a:cubicBezTo>
                      <a:pt x="87065" y="128588"/>
                      <a:pt x="67867" y="109390"/>
                      <a:pt x="67867" y="85726"/>
                    </a:cubicBezTo>
                    <a:cubicBezTo>
                      <a:pt x="67867" y="62062"/>
                      <a:pt x="87065" y="42863"/>
                      <a:pt x="110729" y="42863"/>
                    </a:cubicBezTo>
                    <a:close/>
                    <a:moveTo>
                      <a:pt x="110728" y="21431"/>
                    </a:moveTo>
                    <a:cubicBezTo>
                      <a:pt x="61481" y="21431"/>
                      <a:pt x="21431" y="61481"/>
                      <a:pt x="21431" y="110728"/>
                    </a:cubicBezTo>
                    <a:cubicBezTo>
                      <a:pt x="21431" y="130016"/>
                      <a:pt x="27638" y="147876"/>
                      <a:pt x="38085" y="162476"/>
                    </a:cubicBezTo>
                    <a:cubicBezTo>
                      <a:pt x="49024" y="148456"/>
                      <a:pt x="65856" y="139303"/>
                      <a:pt x="85011" y="139303"/>
                    </a:cubicBezTo>
                    <a:cubicBezTo>
                      <a:pt x="89565" y="139303"/>
                      <a:pt x="96664" y="143589"/>
                      <a:pt x="110728" y="143589"/>
                    </a:cubicBezTo>
                    <a:cubicBezTo>
                      <a:pt x="124837" y="143589"/>
                      <a:pt x="131892" y="139303"/>
                      <a:pt x="136445" y="139303"/>
                    </a:cubicBezTo>
                    <a:cubicBezTo>
                      <a:pt x="155644" y="139303"/>
                      <a:pt x="172477" y="148456"/>
                      <a:pt x="183371" y="162476"/>
                    </a:cubicBezTo>
                    <a:cubicBezTo>
                      <a:pt x="193819" y="147876"/>
                      <a:pt x="200025" y="130016"/>
                      <a:pt x="200025" y="110728"/>
                    </a:cubicBezTo>
                    <a:cubicBezTo>
                      <a:pt x="200025" y="61481"/>
                      <a:pt x="159975" y="21431"/>
                      <a:pt x="110728" y="21431"/>
                    </a:cubicBezTo>
                    <a:close/>
                    <a:moveTo>
                      <a:pt x="110728" y="0"/>
                    </a:moveTo>
                    <a:cubicBezTo>
                      <a:pt x="171897" y="0"/>
                      <a:pt x="221456" y="49560"/>
                      <a:pt x="221456" y="110728"/>
                    </a:cubicBezTo>
                    <a:cubicBezTo>
                      <a:pt x="221456" y="171896"/>
                      <a:pt x="171897" y="221456"/>
                      <a:pt x="110728" y="221456"/>
                    </a:cubicBezTo>
                    <a:cubicBezTo>
                      <a:pt x="49560" y="221456"/>
                      <a:pt x="0" y="171896"/>
                      <a:pt x="0" y="110728"/>
                    </a:cubicBezTo>
                    <a:cubicBezTo>
                      <a:pt x="0" y="49560"/>
                      <a:pt x="49560" y="0"/>
                      <a:pt x="110728" y="0"/>
                    </a:cubicBezTo>
                    <a:close/>
                  </a:path>
                </a:pathLst>
              </a:cu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6" name="Rectangle 65">
                <a:extLst>
                  <a:ext uri="{FF2B5EF4-FFF2-40B4-BE49-F238E27FC236}">
                    <a16:creationId xmlns:a16="http://schemas.microsoft.com/office/drawing/2014/main" id="{2F822197-24E9-44EA-88C7-BA1063B61122}"/>
                  </a:ext>
                </a:extLst>
              </p:cNvPr>
              <p:cNvSpPr/>
              <p:nvPr/>
            </p:nvSpPr>
            <p:spPr>
              <a:xfrm>
                <a:off x="1434567" y="2502817"/>
                <a:ext cx="189911" cy="270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7" name="Freeform 8">
                <a:extLst>
                  <a:ext uri="{FF2B5EF4-FFF2-40B4-BE49-F238E27FC236}">
                    <a16:creationId xmlns:a16="http://schemas.microsoft.com/office/drawing/2014/main" id="{FF52A2F8-C687-43BE-AE3F-EAFD9FDA8C53}"/>
                  </a:ext>
                </a:extLst>
              </p:cNvPr>
              <p:cNvSpPr/>
              <p:nvPr/>
            </p:nvSpPr>
            <p:spPr>
              <a:xfrm>
                <a:off x="1441485" y="2517872"/>
                <a:ext cx="297232" cy="260045"/>
              </a:xfrm>
              <a:custGeom>
                <a:avLst/>
                <a:gdLst>
                  <a:gd name="connsiteX0" fmla="*/ 164336 w 228629"/>
                  <a:gd name="connsiteY0" fmla="*/ 78581 h 200025"/>
                  <a:gd name="connsiteX1" fmla="*/ 178624 w 228629"/>
                  <a:gd name="connsiteY1" fmla="*/ 92868 h 200025"/>
                  <a:gd name="connsiteX2" fmla="*/ 164336 w 228629"/>
                  <a:gd name="connsiteY2" fmla="*/ 107156 h 200025"/>
                  <a:gd name="connsiteX3" fmla="*/ 150049 w 228629"/>
                  <a:gd name="connsiteY3" fmla="*/ 92868 h 200025"/>
                  <a:gd name="connsiteX4" fmla="*/ 164336 w 228629"/>
                  <a:gd name="connsiteY4" fmla="*/ 78581 h 200025"/>
                  <a:gd name="connsiteX5" fmla="*/ 114330 w 228629"/>
                  <a:gd name="connsiteY5" fmla="*/ 78581 h 200025"/>
                  <a:gd name="connsiteX6" fmla="*/ 128618 w 228629"/>
                  <a:gd name="connsiteY6" fmla="*/ 92868 h 200025"/>
                  <a:gd name="connsiteX7" fmla="*/ 114330 w 228629"/>
                  <a:gd name="connsiteY7" fmla="*/ 107156 h 200025"/>
                  <a:gd name="connsiteX8" fmla="*/ 100043 w 228629"/>
                  <a:gd name="connsiteY8" fmla="*/ 92868 h 200025"/>
                  <a:gd name="connsiteX9" fmla="*/ 114330 w 228629"/>
                  <a:gd name="connsiteY9" fmla="*/ 78581 h 200025"/>
                  <a:gd name="connsiteX10" fmla="*/ 64324 w 228629"/>
                  <a:gd name="connsiteY10" fmla="*/ 78581 h 200025"/>
                  <a:gd name="connsiteX11" fmla="*/ 78611 w 228629"/>
                  <a:gd name="connsiteY11" fmla="*/ 92868 h 200025"/>
                  <a:gd name="connsiteX12" fmla="*/ 64324 w 228629"/>
                  <a:gd name="connsiteY12" fmla="*/ 107156 h 200025"/>
                  <a:gd name="connsiteX13" fmla="*/ 50036 w 228629"/>
                  <a:gd name="connsiteY13" fmla="*/ 92868 h 200025"/>
                  <a:gd name="connsiteX14" fmla="*/ 64324 w 228629"/>
                  <a:gd name="connsiteY14" fmla="*/ 78581 h 200025"/>
                  <a:gd name="connsiteX15" fmla="*/ 114329 w 228629"/>
                  <a:gd name="connsiteY15" fmla="*/ 21431 h 200025"/>
                  <a:gd name="connsiteX16" fmla="*/ 21460 w 228629"/>
                  <a:gd name="connsiteY16" fmla="*/ 92868 h 200025"/>
                  <a:gd name="connsiteX17" fmla="*/ 39230 w 228629"/>
                  <a:gd name="connsiteY17" fmla="*/ 134570 h 200025"/>
                  <a:gd name="connsiteX18" fmla="*/ 48428 w 228629"/>
                  <a:gd name="connsiteY18" fmla="*/ 144304 h 200025"/>
                  <a:gd name="connsiteX19" fmla="*/ 43695 w 228629"/>
                  <a:gd name="connsiteY19" fmla="*/ 156850 h 200025"/>
                  <a:gd name="connsiteX20" fmla="*/ 34810 w 228629"/>
                  <a:gd name="connsiteY20" fmla="*/ 174798 h 200025"/>
                  <a:gd name="connsiteX21" fmla="*/ 60483 w 228629"/>
                  <a:gd name="connsiteY21" fmla="*/ 161850 h 200025"/>
                  <a:gd name="connsiteX22" fmla="*/ 69190 w 228629"/>
                  <a:gd name="connsiteY22" fmla="*/ 155689 h 200025"/>
                  <a:gd name="connsiteX23" fmla="*/ 79325 w 228629"/>
                  <a:gd name="connsiteY23" fmla="*/ 158904 h 200025"/>
                  <a:gd name="connsiteX24" fmla="*/ 114329 w 228629"/>
                  <a:gd name="connsiteY24" fmla="*/ 164306 h 200025"/>
                  <a:gd name="connsiteX25" fmla="*/ 207198 w 228629"/>
                  <a:gd name="connsiteY25" fmla="*/ 92868 h 200025"/>
                  <a:gd name="connsiteX26" fmla="*/ 114329 w 228629"/>
                  <a:gd name="connsiteY26" fmla="*/ 21431 h 200025"/>
                  <a:gd name="connsiteX27" fmla="*/ 114329 w 228629"/>
                  <a:gd name="connsiteY27" fmla="*/ 0 h 200025"/>
                  <a:gd name="connsiteX28" fmla="*/ 228629 w 228629"/>
                  <a:gd name="connsiteY28" fmla="*/ 92868 h 200025"/>
                  <a:gd name="connsiteX29" fmla="*/ 114329 w 228629"/>
                  <a:gd name="connsiteY29" fmla="*/ 185737 h 200025"/>
                  <a:gd name="connsiteX30" fmla="*/ 72851 w 228629"/>
                  <a:gd name="connsiteY30" fmla="*/ 179353 h 200025"/>
                  <a:gd name="connsiteX31" fmla="*/ 10745 w 228629"/>
                  <a:gd name="connsiteY31" fmla="*/ 200025 h 200025"/>
                  <a:gd name="connsiteX32" fmla="*/ 878 w 228629"/>
                  <a:gd name="connsiteY32" fmla="*/ 193551 h 200025"/>
                  <a:gd name="connsiteX33" fmla="*/ 2931 w 228629"/>
                  <a:gd name="connsiteY33" fmla="*/ 181942 h 200025"/>
                  <a:gd name="connsiteX34" fmla="*/ 23648 w 228629"/>
                  <a:gd name="connsiteY34" fmla="*/ 149259 h 200025"/>
                  <a:gd name="connsiteX35" fmla="*/ 29 w 228629"/>
                  <a:gd name="connsiteY35" fmla="*/ 92868 h 200025"/>
                  <a:gd name="connsiteX36" fmla="*/ 114329 w 228629"/>
                  <a:gd name="connsiteY36"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8629" h="200025">
                    <a:moveTo>
                      <a:pt x="164336" y="78581"/>
                    </a:moveTo>
                    <a:cubicBezTo>
                      <a:pt x="172239" y="78581"/>
                      <a:pt x="178624" y="84966"/>
                      <a:pt x="178624" y="92868"/>
                    </a:cubicBezTo>
                    <a:cubicBezTo>
                      <a:pt x="178624" y="100771"/>
                      <a:pt x="172239" y="107156"/>
                      <a:pt x="164336" y="107156"/>
                    </a:cubicBezTo>
                    <a:cubicBezTo>
                      <a:pt x="156434" y="107156"/>
                      <a:pt x="150049" y="100771"/>
                      <a:pt x="150049" y="92868"/>
                    </a:cubicBezTo>
                    <a:cubicBezTo>
                      <a:pt x="150049" y="84966"/>
                      <a:pt x="156434" y="78581"/>
                      <a:pt x="164336" y="78581"/>
                    </a:cubicBezTo>
                    <a:close/>
                    <a:moveTo>
                      <a:pt x="114330" y="78581"/>
                    </a:moveTo>
                    <a:cubicBezTo>
                      <a:pt x="122233" y="78581"/>
                      <a:pt x="128618" y="84966"/>
                      <a:pt x="128618" y="92868"/>
                    </a:cubicBezTo>
                    <a:cubicBezTo>
                      <a:pt x="128618" y="100771"/>
                      <a:pt x="122233" y="107156"/>
                      <a:pt x="114330" y="107156"/>
                    </a:cubicBezTo>
                    <a:cubicBezTo>
                      <a:pt x="106427" y="107156"/>
                      <a:pt x="100043" y="100771"/>
                      <a:pt x="100043" y="92868"/>
                    </a:cubicBezTo>
                    <a:cubicBezTo>
                      <a:pt x="100043" y="84966"/>
                      <a:pt x="106427" y="78581"/>
                      <a:pt x="114330" y="78581"/>
                    </a:cubicBezTo>
                    <a:close/>
                    <a:moveTo>
                      <a:pt x="64324" y="78581"/>
                    </a:moveTo>
                    <a:cubicBezTo>
                      <a:pt x="72227" y="78581"/>
                      <a:pt x="78611" y="84966"/>
                      <a:pt x="78611" y="92868"/>
                    </a:cubicBezTo>
                    <a:cubicBezTo>
                      <a:pt x="78611" y="100771"/>
                      <a:pt x="72227" y="107156"/>
                      <a:pt x="64324" y="107156"/>
                    </a:cubicBezTo>
                    <a:cubicBezTo>
                      <a:pt x="56421" y="107156"/>
                      <a:pt x="50036" y="100771"/>
                      <a:pt x="50036" y="92868"/>
                    </a:cubicBezTo>
                    <a:cubicBezTo>
                      <a:pt x="50036" y="84966"/>
                      <a:pt x="56421" y="78581"/>
                      <a:pt x="64324" y="78581"/>
                    </a:cubicBezTo>
                    <a:close/>
                    <a:moveTo>
                      <a:pt x="114329" y="21431"/>
                    </a:moveTo>
                    <a:cubicBezTo>
                      <a:pt x="63117" y="21431"/>
                      <a:pt x="21460" y="53488"/>
                      <a:pt x="21460" y="92868"/>
                    </a:cubicBezTo>
                    <a:cubicBezTo>
                      <a:pt x="21460" y="111710"/>
                      <a:pt x="31149" y="125953"/>
                      <a:pt x="39230" y="134570"/>
                    </a:cubicBezTo>
                    <a:lnTo>
                      <a:pt x="48428" y="144304"/>
                    </a:lnTo>
                    <a:lnTo>
                      <a:pt x="43695" y="156850"/>
                    </a:lnTo>
                    <a:cubicBezTo>
                      <a:pt x="41240" y="163324"/>
                      <a:pt x="38070" y="169396"/>
                      <a:pt x="34810" y="174798"/>
                    </a:cubicBezTo>
                    <a:cubicBezTo>
                      <a:pt x="45347" y="171405"/>
                      <a:pt x="54098" y="166360"/>
                      <a:pt x="60483" y="161850"/>
                    </a:cubicBezTo>
                    <a:lnTo>
                      <a:pt x="69190" y="155689"/>
                    </a:lnTo>
                    <a:lnTo>
                      <a:pt x="79325" y="158904"/>
                    </a:lnTo>
                    <a:cubicBezTo>
                      <a:pt x="90621" y="162476"/>
                      <a:pt x="102408" y="164306"/>
                      <a:pt x="114329" y="164306"/>
                    </a:cubicBezTo>
                    <a:cubicBezTo>
                      <a:pt x="165541" y="164306"/>
                      <a:pt x="207198" y="132248"/>
                      <a:pt x="207198" y="92868"/>
                    </a:cubicBezTo>
                    <a:cubicBezTo>
                      <a:pt x="207198" y="53488"/>
                      <a:pt x="165541" y="21431"/>
                      <a:pt x="114329" y="21431"/>
                    </a:cubicBezTo>
                    <a:close/>
                    <a:moveTo>
                      <a:pt x="114329" y="0"/>
                    </a:moveTo>
                    <a:cubicBezTo>
                      <a:pt x="177462" y="0"/>
                      <a:pt x="228629" y="41567"/>
                      <a:pt x="228629" y="92868"/>
                    </a:cubicBezTo>
                    <a:cubicBezTo>
                      <a:pt x="228629" y="144170"/>
                      <a:pt x="177462" y="185737"/>
                      <a:pt x="114329" y="185737"/>
                    </a:cubicBezTo>
                    <a:cubicBezTo>
                      <a:pt x="99685" y="185737"/>
                      <a:pt x="85754" y="183415"/>
                      <a:pt x="72851" y="179353"/>
                    </a:cubicBezTo>
                    <a:cubicBezTo>
                      <a:pt x="59858" y="188550"/>
                      <a:pt x="38204" y="200025"/>
                      <a:pt x="10745" y="200025"/>
                    </a:cubicBezTo>
                    <a:cubicBezTo>
                      <a:pt x="6459" y="200025"/>
                      <a:pt x="2574" y="197480"/>
                      <a:pt x="878" y="193551"/>
                    </a:cubicBezTo>
                    <a:cubicBezTo>
                      <a:pt x="-819" y="189622"/>
                      <a:pt x="-15" y="185068"/>
                      <a:pt x="2931" y="181942"/>
                    </a:cubicBezTo>
                    <a:cubicBezTo>
                      <a:pt x="3155" y="181763"/>
                      <a:pt x="16996" y="166851"/>
                      <a:pt x="23648" y="149259"/>
                    </a:cubicBezTo>
                    <a:cubicBezTo>
                      <a:pt x="8914" y="133588"/>
                      <a:pt x="29" y="114121"/>
                      <a:pt x="29" y="92868"/>
                    </a:cubicBezTo>
                    <a:cubicBezTo>
                      <a:pt x="29" y="41567"/>
                      <a:pt x="51196" y="0"/>
                      <a:pt x="114329" y="0"/>
                    </a:cubicBezTo>
                    <a:close/>
                  </a:path>
                </a:pathLst>
              </a:custGeom>
              <a:solidFill>
                <a:schemeClr val="accent2"/>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68" name="Freeform 72">
              <a:extLst>
                <a:ext uri="{FF2B5EF4-FFF2-40B4-BE49-F238E27FC236}">
                  <a16:creationId xmlns:a16="http://schemas.microsoft.com/office/drawing/2014/main" id="{8B681B85-7D86-4513-93CE-2E12512DF1EB}"/>
                </a:ext>
              </a:extLst>
            </p:cNvPr>
            <p:cNvSpPr/>
            <p:nvPr/>
          </p:nvSpPr>
          <p:spPr>
            <a:xfrm>
              <a:off x="5682833" y="2041015"/>
              <a:ext cx="331493" cy="248618"/>
            </a:xfrm>
            <a:custGeom>
              <a:avLst/>
              <a:gdLst/>
              <a:ahLst/>
              <a:cxnLst/>
              <a:rect l="l" t="t" r="r" b="b"/>
              <a:pathLst>
                <a:path w="228600" h="171450">
                  <a:moveTo>
                    <a:pt x="21431" y="0"/>
                  </a:moveTo>
                  <a:lnTo>
                    <a:pt x="207169" y="0"/>
                  </a:lnTo>
                  <a:cubicBezTo>
                    <a:pt x="219005" y="0"/>
                    <a:pt x="228600" y="9595"/>
                    <a:pt x="228600" y="21431"/>
                  </a:cubicBezTo>
                  <a:lnTo>
                    <a:pt x="228600" y="150019"/>
                  </a:lnTo>
                  <a:cubicBezTo>
                    <a:pt x="228600" y="161855"/>
                    <a:pt x="219005" y="171450"/>
                    <a:pt x="207169" y="171450"/>
                  </a:cubicBezTo>
                  <a:lnTo>
                    <a:pt x="21431" y="171450"/>
                  </a:lnTo>
                  <a:cubicBezTo>
                    <a:pt x="9595" y="171450"/>
                    <a:pt x="0" y="161855"/>
                    <a:pt x="0" y="150019"/>
                  </a:cubicBezTo>
                  <a:lnTo>
                    <a:pt x="0" y="21431"/>
                  </a:lnTo>
                  <a:cubicBezTo>
                    <a:pt x="0" y="9595"/>
                    <a:pt x="9595" y="0"/>
                    <a:pt x="21431" y="0"/>
                  </a:cubicBezTo>
                  <a:close/>
                  <a:moveTo>
                    <a:pt x="21431" y="21431"/>
                  </a:moveTo>
                  <a:lnTo>
                    <a:pt x="21431" y="39650"/>
                  </a:lnTo>
                  <a:cubicBezTo>
                    <a:pt x="31444" y="47804"/>
                    <a:pt x="47408" y="60483"/>
                    <a:pt x="81522" y="87196"/>
                  </a:cubicBezTo>
                  <a:cubicBezTo>
                    <a:pt x="89039" y="93109"/>
                    <a:pt x="103938" y="107322"/>
                    <a:pt x="114300" y="107155"/>
                  </a:cubicBezTo>
                  <a:cubicBezTo>
                    <a:pt x="124664" y="107320"/>
                    <a:pt x="139559" y="93111"/>
                    <a:pt x="147078" y="87196"/>
                  </a:cubicBezTo>
                  <a:cubicBezTo>
                    <a:pt x="181198" y="60479"/>
                    <a:pt x="197158" y="47803"/>
                    <a:pt x="207169" y="39650"/>
                  </a:cubicBezTo>
                  <a:lnTo>
                    <a:pt x="207169" y="21431"/>
                  </a:lnTo>
                  <a:lnTo>
                    <a:pt x="21431" y="21431"/>
                  </a:lnTo>
                  <a:close/>
                  <a:moveTo>
                    <a:pt x="21431" y="67151"/>
                  </a:moveTo>
                  <a:lnTo>
                    <a:pt x="21431" y="150019"/>
                  </a:lnTo>
                  <a:lnTo>
                    <a:pt x="207169" y="150019"/>
                  </a:lnTo>
                  <a:lnTo>
                    <a:pt x="207169" y="67151"/>
                  </a:lnTo>
                  <a:cubicBezTo>
                    <a:pt x="196938" y="75300"/>
                    <a:pt x="182425" y="86738"/>
                    <a:pt x="160312" y="104054"/>
                  </a:cubicBezTo>
                  <a:cubicBezTo>
                    <a:pt x="150246" y="111978"/>
                    <a:pt x="133373" y="128691"/>
                    <a:pt x="114300" y="128587"/>
                  </a:cubicBezTo>
                  <a:cubicBezTo>
                    <a:pt x="95134" y="128691"/>
                    <a:pt x="78043" y="111733"/>
                    <a:pt x="68285" y="104051"/>
                  </a:cubicBezTo>
                  <a:cubicBezTo>
                    <a:pt x="46171" y="86734"/>
                    <a:pt x="31662" y="75300"/>
                    <a:pt x="21431" y="6715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69" name="Group 68">
              <a:extLst>
                <a:ext uri="{FF2B5EF4-FFF2-40B4-BE49-F238E27FC236}">
                  <a16:creationId xmlns:a16="http://schemas.microsoft.com/office/drawing/2014/main" id="{321A93FE-061F-4BF7-9829-F52B648F7A11}"/>
                </a:ext>
              </a:extLst>
            </p:cNvPr>
            <p:cNvGrpSpPr/>
            <p:nvPr/>
          </p:nvGrpSpPr>
          <p:grpSpPr>
            <a:xfrm>
              <a:off x="6467116" y="1195420"/>
              <a:ext cx="672974" cy="1092251"/>
              <a:chOff x="4231839" y="2807945"/>
              <a:chExt cx="449520" cy="729582"/>
            </a:xfrm>
          </p:grpSpPr>
          <p:sp>
            <p:nvSpPr>
              <p:cNvPr id="70" name="Rectangle: Rounded Corners 69">
                <a:extLst>
                  <a:ext uri="{FF2B5EF4-FFF2-40B4-BE49-F238E27FC236}">
                    <a16:creationId xmlns:a16="http://schemas.microsoft.com/office/drawing/2014/main" id="{9F6F85C5-7BA0-4A2B-9056-F7AD0E72557A}"/>
                  </a:ext>
                </a:extLst>
              </p:cNvPr>
              <p:cNvSpPr/>
              <p:nvPr/>
            </p:nvSpPr>
            <p:spPr>
              <a:xfrm flipV="1">
                <a:off x="4308823" y="2949789"/>
                <a:ext cx="200284" cy="80786"/>
              </a:xfrm>
              <a:prstGeom prst="roundRect">
                <a:avLst>
                  <a:gd name="adj" fmla="val 2641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1" name="Rectangle: Rounded Corners 70">
                <a:extLst>
                  <a:ext uri="{FF2B5EF4-FFF2-40B4-BE49-F238E27FC236}">
                    <a16:creationId xmlns:a16="http://schemas.microsoft.com/office/drawing/2014/main" id="{19B7524E-3078-4121-8474-2288D3D81C63}"/>
                  </a:ext>
                </a:extLst>
              </p:cNvPr>
              <p:cNvSpPr/>
              <p:nvPr/>
            </p:nvSpPr>
            <p:spPr>
              <a:xfrm flipV="1">
                <a:off x="4398979" y="3292102"/>
                <a:ext cx="200284" cy="63077"/>
              </a:xfrm>
              <a:prstGeom prst="roundRect">
                <a:avLst>
                  <a:gd name="adj" fmla="val 2565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2" name="Rectangle: Rounded Corners 71">
                <a:extLst>
                  <a:ext uri="{FF2B5EF4-FFF2-40B4-BE49-F238E27FC236}">
                    <a16:creationId xmlns:a16="http://schemas.microsoft.com/office/drawing/2014/main" id="{D5FCF8C3-13B2-4F46-A07D-62BEFDF50AD0}"/>
                  </a:ext>
                </a:extLst>
              </p:cNvPr>
              <p:cNvSpPr/>
              <p:nvPr/>
            </p:nvSpPr>
            <p:spPr>
              <a:xfrm flipV="1">
                <a:off x="4398979" y="3066156"/>
                <a:ext cx="200284" cy="80786"/>
              </a:xfrm>
              <a:prstGeom prst="roundRect">
                <a:avLst>
                  <a:gd name="adj" fmla="val 2641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3" name="Rectangle: Rounded Corners 72">
                <a:extLst>
                  <a:ext uri="{FF2B5EF4-FFF2-40B4-BE49-F238E27FC236}">
                    <a16:creationId xmlns:a16="http://schemas.microsoft.com/office/drawing/2014/main" id="{A188B642-68D8-4C57-A0EF-C07E75BFB9F8}"/>
                  </a:ext>
                </a:extLst>
              </p:cNvPr>
              <p:cNvSpPr/>
              <p:nvPr/>
            </p:nvSpPr>
            <p:spPr>
              <a:xfrm flipV="1">
                <a:off x="4308823" y="3180352"/>
                <a:ext cx="200284" cy="80786"/>
              </a:xfrm>
              <a:prstGeom prst="roundRect">
                <a:avLst>
                  <a:gd name="adj" fmla="val 2641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74" name="Group 73">
                <a:extLst>
                  <a:ext uri="{FF2B5EF4-FFF2-40B4-BE49-F238E27FC236}">
                    <a16:creationId xmlns:a16="http://schemas.microsoft.com/office/drawing/2014/main" id="{7B9248D0-612C-4AD9-8D11-FE23B726BE07}"/>
                  </a:ext>
                </a:extLst>
              </p:cNvPr>
              <p:cNvGrpSpPr/>
              <p:nvPr/>
            </p:nvGrpSpPr>
            <p:grpSpPr>
              <a:xfrm>
                <a:off x="4231839" y="2807945"/>
                <a:ext cx="449520" cy="729582"/>
                <a:chOff x="4231839" y="2807945"/>
                <a:chExt cx="449520" cy="729582"/>
              </a:xfrm>
            </p:grpSpPr>
            <p:sp>
              <p:nvSpPr>
                <p:cNvPr id="76" name="Freeform 46">
                  <a:extLst>
                    <a:ext uri="{FF2B5EF4-FFF2-40B4-BE49-F238E27FC236}">
                      <a16:creationId xmlns:a16="http://schemas.microsoft.com/office/drawing/2014/main" id="{5FE9FB07-28E7-4C7F-A90B-5EB2B304B3F1}"/>
                    </a:ext>
                  </a:extLst>
                </p:cNvPr>
                <p:cNvSpPr/>
                <p:nvPr/>
              </p:nvSpPr>
              <p:spPr>
                <a:xfrm>
                  <a:off x="4231839" y="2807945"/>
                  <a:ext cx="449520" cy="729582"/>
                </a:xfrm>
                <a:custGeom>
                  <a:avLst/>
                  <a:gdLst>
                    <a:gd name="connsiteX0" fmla="*/ 76794 w 200025"/>
                    <a:gd name="connsiteY0" fmla="*/ 178595 h 228600"/>
                    <a:gd name="connsiteX1" fmla="*/ 123229 w 200025"/>
                    <a:gd name="connsiteY1" fmla="*/ 178595 h 228600"/>
                    <a:gd name="connsiteX2" fmla="*/ 128587 w 200025"/>
                    <a:gd name="connsiteY2" fmla="*/ 183953 h 228600"/>
                    <a:gd name="connsiteX3" fmla="*/ 128587 w 200025"/>
                    <a:gd name="connsiteY3" fmla="*/ 187525 h 228600"/>
                    <a:gd name="connsiteX4" fmla="*/ 123229 w 200025"/>
                    <a:gd name="connsiteY4" fmla="*/ 192882 h 228600"/>
                    <a:gd name="connsiteX5" fmla="*/ 76794 w 200025"/>
                    <a:gd name="connsiteY5" fmla="*/ 192882 h 228600"/>
                    <a:gd name="connsiteX6" fmla="*/ 71437 w 200025"/>
                    <a:gd name="connsiteY6" fmla="*/ 187525 h 228600"/>
                    <a:gd name="connsiteX7" fmla="*/ 71437 w 200025"/>
                    <a:gd name="connsiteY7" fmla="*/ 183953 h 228600"/>
                    <a:gd name="connsiteX8" fmla="*/ 76794 w 200025"/>
                    <a:gd name="connsiteY8" fmla="*/ 178595 h 228600"/>
                    <a:gd name="connsiteX9" fmla="*/ 24110 w 200025"/>
                    <a:gd name="connsiteY9" fmla="*/ 21431 h 228600"/>
                    <a:gd name="connsiteX10" fmla="*/ 21431 w 200025"/>
                    <a:gd name="connsiteY10" fmla="*/ 24110 h 228600"/>
                    <a:gd name="connsiteX11" fmla="*/ 21431 w 200025"/>
                    <a:gd name="connsiteY11" fmla="*/ 204490 h 228600"/>
                    <a:gd name="connsiteX12" fmla="*/ 24110 w 200025"/>
                    <a:gd name="connsiteY12" fmla="*/ 207169 h 228600"/>
                    <a:gd name="connsiteX13" fmla="*/ 175915 w 200025"/>
                    <a:gd name="connsiteY13" fmla="*/ 207169 h 228600"/>
                    <a:gd name="connsiteX14" fmla="*/ 178594 w 200025"/>
                    <a:gd name="connsiteY14" fmla="*/ 204490 h 228600"/>
                    <a:gd name="connsiteX15" fmla="*/ 178594 w 200025"/>
                    <a:gd name="connsiteY15" fmla="*/ 24110 h 228600"/>
                    <a:gd name="connsiteX16" fmla="*/ 175915 w 200025"/>
                    <a:gd name="connsiteY16" fmla="*/ 21431 h 228600"/>
                    <a:gd name="connsiteX17" fmla="*/ 21431 w 200025"/>
                    <a:gd name="connsiteY17" fmla="*/ 0 h 228600"/>
                    <a:gd name="connsiteX18" fmla="*/ 178594 w 200025"/>
                    <a:gd name="connsiteY18" fmla="*/ 0 h 228600"/>
                    <a:gd name="connsiteX19" fmla="*/ 200025 w 200025"/>
                    <a:gd name="connsiteY19" fmla="*/ 21431 h 228600"/>
                    <a:gd name="connsiteX20" fmla="*/ 200025 w 200025"/>
                    <a:gd name="connsiteY20" fmla="*/ 207169 h 228600"/>
                    <a:gd name="connsiteX21" fmla="*/ 178594 w 200025"/>
                    <a:gd name="connsiteY21" fmla="*/ 228600 h 228600"/>
                    <a:gd name="connsiteX22" fmla="*/ 21431 w 200025"/>
                    <a:gd name="connsiteY22" fmla="*/ 228600 h 228600"/>
                    <a:gd name="connsiteX23" fmla="*/ 0 w 200025"/>
                    <a:gd name="connsiteY23" fmla="*/ 207169 h 228600"/>
                    <a:gd name="connsiteX24" fmla="*/ 0 w 200025"/>
                    <a:gd name="connsiteY24" fmla="*/ 21431 h 228600"/>
                    <a:gd name="connsiteX25" fmla="*/ 21431 w 200025"/>
                    <a:gd name="connsiteY2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0025" h="228600">
                      <a:moveTo>
                        <a:pt x="76794" y="178595"/>
                      </a:moveTo>
                      <a:lnTo>
                        <a:pt x="123229" y="178595"/>
                      </a:lnTo>
                      <a:cubicBezTo>
                        <a:pt x="126175" y="178595"/>
                        <a:pt x="128587" y="181006"/>
                        <a:pt x="128587" y="183953"/>
                      </a:cubicBezTo>
                      <a:lnTo>
                        <a:pt x="128587" y="187525"/>
                      </a:lnTo>
                      <a:cubicBezTo>
                        <a:pt x="128587" y="190471"/>
                        <a:pt x="126175" y="192882"/>
                        <a:pt x="123229" y="192882"/>
                      </a:cubicBezTo>
                      <a:lnTo>
                        <a:pt x="76794" y="192882"/>
                      </a:lnTo>
                      <a:cubicBezTo>
                        <a:pt x="73848" y="192882"/>
                        <a:pt x="71437" y="190471"/>
                        <a:pt x="71437" y="187525"/>
                      </a:cubicBezTo>
                      <a:lnTo>
                        <a:pt x="71437" y="183953"/>
                      </a:lnTo>
                      <a:cubicBezTo>
                        <a:pt x="71437" y="181006"/>
                        <a:pt x="73848" y="178595"/>
                        <a:pt x="76794" y="178595"/>
                      </a:cubicBezTo>
                      <a:close/>
                      <a:moveTo>
                        <a:pt x="24110" y="21431"/>
                      </a:moveTo>
                      <a:cubicBezTo>
                        <a:pt x="22637" y="21431"/>
                        <a:pt x="21431" y="22637"/>
                        <a:pt x="21431" y="24110"/>
                      </a:cubicBezTo>
                      <a:lnTo>
                        <a:pt x="21431" y="204490"/>
                      </a:lnTo>
                      <a:cubicBezTo>
                        <a:pt x="21431" y="205963"/>
                        <a:pt x="22637" y="207169"/>
                        <a:pt x="24110" y="207169"/>
                      </a:cubicBezTo>
                      <a:lnTo>
                        <a:pt x="175915" y="207169"/>
                      </a:lnTo>
                      <a:cubicBezTo>
                        <a:pt x="177388" y="207169"/>
                        <a:pt x="178594" y="205963"/>
                        <a:pt x="178594" y="204490"/>
                      </a:cubicBezTo>
                      <a:lnTo>
                        <a:pt x="178594" y="24110"/>
                      </a:lnTo>
                      <a:cubicBezTo>
                        <a:pt x="178594" y="22637"/>
                        <a:pt x="177388" y="21431"/>
                        <a:pt x="175915" y="21431"/>
                      </a:cubicBezTo>
                      <a:close/>
                      <a:moveTo>
                        <a:pt x="21431" y="0"/>
                      </a:moveTo>
                      <a:lnTo>
                        <a:pt x="178594" y="0"/>
                      </a:lnTo>
                      <a:cubicBezTo>
                        <a:pt x="190426" y="0"/>
                        <a:pt x="200025" y="9600"/>
                        <a:pt x="200025" y="21431"/>
                      </a:cubicBezTo>
                      <a:lnTo>
                        <a:pt x="200025" y="207169"/>
                      </a:lnTo>
                      <a:cubicBezTo>
                        <a:pt x="200025" y="219001"/>
                        <a:pt x="190426" y="228600"/>
                        <a:pt x="178594" y="228600"/>
                      </a:cubicBezTo>
                      <a:lnTo>
                        <a:pt x="21431" y="228600"/>
                      </a:lnTo>
                      <a:cubicBezTo>
                        <a:pt x="9599" y="228600"/>
                        <a:pt x="0" y="219001"/>
                        <a:pt x="0" y="207169"/>
                      </a:cubicBezTo>
                      <a:lnTo>
                        <a:pt x="0" y="21431"/>
                      </a:lnTo>
                      <a:cubicBezTo>
                        <a:pt x="0" y="9600"/>
                        <a:pt x="9599" y="0"/>
                        <a:pt x="21431" y="0"/>
                      </a:cubicBezTo>
                      <a:close/>
                    </a:path>
                  </a:pathLst>
                </a:custGeom>
                <a:solidFill>
                  <a:schemeClr val="bg1">
                    <a:lumMod val="75000"/>
                  </a:schemeClr>
                </a:solidFill>
                <a:ln w="19050">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 name="Oval 76">
                  <a:extLst>
                    <a:ext uri="{FF2B5EF4-FFF2-40B4-BE49-F238E27FC236}">
                      <a16:creationId xmlns:a16="http://schemas.microsoft.com/office/drawing/2014/main" id="{4282550C-091E-47D0-AF92-3BD4FBEE2403}"/>
                    </a:ext>
                  </a:extLst>
                </p:cNvPr>
                <p:cNvSpPr/>
                <p:nvPr/>
              </p:nvSpPr>
              <p:spPr>
                <a:xfrm>
                  <a:off x="4384231" y="3384675"/>
                  <a:ext cx="200284" cy="711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75" name="Oval 74">
                <a:extLst>
                  <a:ext uri="{FF2B5EF4-FFF2-40B4-BE49-F238E27FC236}">
                    <a16:creationId xmlns:a16="http://schemas.microsoft.com/office/drawing/2014/main" id="{3189DDB8-848A-4220-BD24-BF531E1ED49B}"/>
                  </a:ext>
                </a:extLst>
              </p:cNvPr>
              <p:cNvSpPr/>
              <p:nvPr/>
            </p:nvSpPr>
            <p:spPr>
              <a:xfrm>
                <a:off x="4438528" y="3402741"/>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78" name="Freeform 18">
              <a:extLst>
                <a:ext uri="{FF2B5EF4-FFF2-40B4-BE49-F238E27FC236}">
                  <a16:creationId xmlns:a16="http://schemas.microsoft.com/office/drawing/2014/main" id="{E6E328A4-42B8-4452-ADF4-7CD26861E3C5}"/>
                </a:ext>
              </a:extLst>
            </p:cNvPr>
            <p:cNvSpPr/>
            <p:nvPr/>
          </p:nvSpPr>
          <p:spPr>
            <a:xfrm>
              <a:off x="5370552" y="1878051"/>
              <a:ext cx="952356" cy="761885"/>
            </a:xfrm>
            <a:custGeom>
              <a:avLst/>
              <a:gdLst/>
              <a:ahLst/>
              <a:cxnLst/>
              <a:rect l="l" t="t" r="r" b="b"/>
              <a:pathLst>
                <a:path w="285750" h="228600">
                  <a:moveTo>
                    <a:pt x="57150" y="0"/>
                  </a:moveTo>
                  <a:lnTo>
                    <a:pt x="228600" y="0"/>
                  </a:lnTo>
                  <a:cubicBezTo>
                    <a:pt x="244317" y="0"/>
                    <a:pt x="257175" y="12859"/>
                    <a:pt x="257175" y="28575"/>
                  </a:cubicBezTo>
                  <a:lnTo>
                    <a:pt x="257175" y="157163"/>
                  </a:lnTo>
                  <a:lnTo>
                    <a:pt x="278606" y="157163"/>
                  </a:lnTo>
                  <a:cubicBezTo>
                    <a:pt x="282535" y="157163"/>
                    <a:pt x="285750" y="160377"/>
                    <a:pt x="285750" y="164306"/>
                  </a:cubicBezTo>
                  <a:lnTo>
                    <a:pt x="285750" y="185738"/>
                  </a:lnTo>
                  <a:cubicBezTo>
                    <a:pt x="285750" y="209312"/>
                    <a:pt x="266462" y="228600"/>
                    <a:pt x="242888" y="228600"/>
                  </a:cubicBezTo>
                  <a:lnTo>
                    <a:pt x="42863" y="228600"/>
                  </a:lnTo>
                  <a:cubicBezTo>
                    <a:pt x="19288" y="228600"/>
                    <a:pt x="0" y="209312"/>
                    <a:pt x="0" y="185738"/>
                  </a:cubicBezTo>
                  <a:lnTo>
                    <a:pt x="0" y="164306"/>
                  </a:lnTo>
                  <a:cubicBezTo>
                    <a:pt x="0" y="160377"/>
                    <a:pt x="3215" y="157163"/>
                    <a:pt x="7144" y="157163"/>
                  </a:cubicBezTo>
                  <a:lnTo>
                    <a:pt x="28575" y="157163"/>
                  </a:lnTo>
                  <a:lnTo>
                    <a:pt x="28575" y="28575"/>
                  </a:lnTo>
                  <a:cubicBezTo>
                    <a:pt x="28575" y="12859"/>
                    <a:pt x="41434" y="0"/>
                    <a:pt x="57150" y="0"/>
                  </a:cubicBezTo>
                  <a:close/>
                  <a:moveTo>
                    <a:pt x="57150" y="21431"/>
                  </a:moveTo>
                  <a:cubicBezTo>
                    <a:pt x="53279" y="21431"/>
                    <a:pt x="50006" y="24704"/>
                    <a:pt x="50006" y="28575"/>
                  </a:cubicBezTo>
                  <a:lnTo>
                    <a:pt x="50006" y="157163"/>
                  </a:lnTo>
                  <a:lnTo>
                    <a:pt x="235744" y="157163"/>
                  </a:lnTo>
                  <a:lnTo>
                    <a:pt x="235744" y="28575"/>
                  </a:lnTo>
                  <a:cubicBezTo>
                    <a:pt x="235744" y="24704"/>
                    <a:pt x="232471" y="21431"/>
                    <a:pt x="228600" y="21431"/>
                  </a:cubicBezTo>
                  <a:lnTo>
                    <a:pt x="57150" y="21431"/>
                  </a:lnTo>
                  <a:close/>
                  <a:moveTo>
                    <a:pt x="21431" y="178594"/>
                  </a:moveTo>
                  <a:lnTo>
                    <a:pt x="21431" y="185738"/>
                  </a:lnTo>
                  <a:cubicBezTo>
                    <a:pt x="21431" y="197556"/>
                    <a:pt x="31044" y="207169"/>
                    <a:pt x="42863" y="207169"/>
                  </a:cubicBezTo>
                  <a:lnTo>
                    <a:pt x="242888" y="207169"/>
                  </a:lnTo>
                  <a:cubicBezTo>
                    <a:pt x="254706" y="207169"/>
                    <a:pt x="264319" y="197556"/>
                    <a:pt x="264319" y="185738"/>
                  </a:cubicBezTo>
                  <a:lnTo>
                    <a:pt x="264319" y="178594"/>
                  </a:lnTo>
                  <a:lnTo>
                    <a:pt x="183550" y="178594"/>
                  </a:lnTo>
                  <a:cubicBezTo>
                    <a:pt x="181058" y="182786"/>
                    <a:pt x="176683" y="185738"/>
                    <a:pt x="171450" y="185738"/>
                  </a:cubicBezTo>
                  <a:lnTo>
                    <a:pt x="114300" y="185738"/>
                  </a:lnTo>
                  <a:cubicBezTo>
                    <a:pt x="109068" y="185738"/>
                    <a:pt x="104687" y="182786"/>
                    <a:pt x="102201" y="178594"/>
                  </a:cubicBezTo>
                  <a:lnTo>
                    <a:pt x="21431" y="178594"/>
                  </a:lnTo>
                  <a:close/>
                </a:path>
              </a:pathLst>
            </a:custGeom>
            <a:solidFill>
              <a:schemeClr val="bg1">
                <a:lumMod val="65000"/>
              </a:schemeClr>
            </a:solidFill>
            <a:ln w="28575">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cxnSp>
        <p:nvCxnSpPr>
          <p:cNvPr id="79" name="Straight Connector 78">
            <a:extLst>
              <a:ext uri="{FF2B5EF4-FFF2-40B4-BE49-F238E27FC236}">
                <a16:creationId xmlns:a16="http://schemas.microsoft.com/office/drawing/2014/main" id="{37450939-E0D5-4F66-B327-285C0704F78A}"/>
              </a:ext>
            </a:extLst>
          </p:cNvPr>
          <p:cNvCxnSpPr>
            <a:cxnSpLocks/>
          </p:cNvCxnSpPr>
          <p:nvPr/>
        </p:nvCxnSpPr>
        <p:spPr>
          <a:xfrm>
            <a:off x="5131796" y="1069415"/>
            <a:ext cx="0" cy="2735277"/>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0" name="Freeform 74">
            <a:extLst>
              <a:ext uri="{FF2B5EF4-FFF2-40B4-BE49-F238E27FC236}">
                <a16:creationId xmlns:a16="http://schemas.microsoft.com/office/drawing/2014/main" id="{9EFF3862-D190-4D9E-A887-4A86B4D3B6E4}"/>
              </a:ext>
            </a:extLst>
          </p:cNvPr>
          <p:cNvSpPr/>
          <p:nvPr/>
        </p:nvSpPr>
        <p:spPr>
          <a:xfrm>
            <a:off x="1921059" y="3153240"/>
            <a:ext cx="357479" cy="357479"/>
          </a:xfrm>
          <a:custGeom>
            <a:avLst/>
            <a:gdLst>
              <a:gd name="connsiteX0" fmla="*/ 46116 w 228600"/>
              <a:gd name="connsiteY0" fmla="*/ 110487 h 228600"/>
              <a:gd name="connsiteX1" fmla="*/ 50020 w 228600"/>
              <a:gd name="connsiteY1" fmla="*/ 111640 h 228600"/>
              <a:gd name="connsiteX2" fmla="*/ 81524 w 228600"/>
              <a:gd name="connsiteY2" fmla="*/ 136898 h 228600"/>
              <a:gd name="connsiteX3" fmla="*/ 114300 w 228600"/>
              <a:gd name="connsiteY3" fmla="*/ 157164 h 228600"/>
              <a:gd name="connsiteX4" fmla="*/ 147077 w 228600"/>
              <a:gd name="connsiteY4" fmla="*/ 136898 h 228600"/>
              <a:gd name="connsiteX5" fmla="*/ 178582 w 228600"/>
              <a:gd name="connsiteY5" fmla="*/ 111642 h 228600"/>
              <a:gd name="connsiteX6" fmla="*/ 186073 w 228600"/>
              <a:gd name="connsiteY6" fmla="*/ 112412 h 228600"/>
              <a:gd name="connsiteX7" fmla="*/ 192885 w 228600"/>
              <a:gd name="connsiteY7" fmla="*/ 120684 h 228600"/>
              <a:gd name="connsiteX8" fmla="*/ 192106 w 228600"/>
              <a:gd name="connsiteY8" fmla="*/ 128266 h 228600"/>
              <a:gd name="connsiteX9" fmla="*/ 160438 w 228600"/>
              <a:gd name="connsiteY9" fmla="*/ 153654 h 228600"/>
              <a:gd name="connsiteX10" fmla="*/ 114300 w 228600"/>
              <a:gd name="connsiteY10" fmla="*/ 178595 h 228600"/>
              <a:gd name="connsiteX11" fmla="*/ 68163 w 228600"/>
              <a:gd name="connsiteY11" fmla="*/ 153654 h 228600"/>
              <a:gd name="connsiteX12" fmla="*/ 36495 w 228600"/>
              <a:gd name="connsiteY12" fmla="*/ 128265 h 228600"/>
              <a:gd name="connsiteX13" fmla="*/ 35716 w 228600"/>
              <a:gd name="connsiteY13" fmla="*/ 120683 h 228600"/>
              <a:gd name="connsiteX14" fmla="*/ 42528 w 228600"/>
              <a:gd name="connsiteY14" fmla="*/ 112411 h 228600"/>
              <a:gd name="connsiteX15" fmla="*/ 46116 w 228600"/>
              <a:gd name="connsiteY15" fmla="*/ 110487 h 228600"/>
              <a:gd name="connsiteX16" fmla="*/ 114300 w 228600"/>
              <a:gd name="connsiteY16" fmla="*/ 21431 h 228600"/>
              <a:gd name="connsiteX17" fmla="*/ 81524 w 228600"/>
              <a:gd name="connsiteY17" fmla="*/ 41697 h 228600"/>
              <a:gd name="connsiteX18" fmla="*/ 22425 w 228600"/>
              <a:gd name="connsiteY18" fmla="*/ 89155 h 228600"/>
              <a:gd name="connsiteX19" fmla="*/ 21431 w 228600"/>
              <a:gd name="connsiteY19" fmla="*/ 91238 h 228600"/>
              <a:gd name="connsiteX20" fmla="*/ 21431 w 228600"/>
              <a:gd name="connsiteY20" fmla="*/ 204490 h 228600"/>
              <a:gd name="connsiteX21" fmla="*/ 24110 w 228600"/>
              <a:gd name="connsiteY21" fmla="*/ 207169 h 228600"/>
              <a:gd name="connsiteX22" fmla="*/ 204490 w 228600"/>
              <a:gd name="connsiteY22" fmla="*/ 207169 h 228600"/>
              <a:gd name="connsiteX23" fmla="*/ 207169 w 228600"/>
              <a:gd name="connsiteY23" fmla="*/ 204490 h 228600"/>
              <a:gd name="connsiteX24" fmla="*/ 207169 w 228600"/>
              <a:gd name="connsiteY24" fmla="*/ 91247 h 228600"/>
              <a:gd name="connsiteX25" fmla="*/ 207169 w 228600"/>
              <a:gd name="connsiteY25" fmla="*/ 91245 h 228600"/>
              <a:gd name="connsiteX26" fmla="*/ 206176 w 228600"/>
              <a:gd name="connsiteY26" fmla="*/ 89165 h 228600"/>
              <a:gd name="connsiteX27" fmla="*/ 147077 w 228600"/>
              <a:gd name="connsiteY27" fmla="*/ 41697 h 228600"/>
              <a:gd name="connsiteX28" fmla="*/ 114300 w 228600"/>
              <a:gd name="connsiteY28" fmla="*/ 21431 h 228600"/>
              <a:gd name="connsiteX29" fmla="*/ 114300 w 228600"/>
              <a:gd name="connsiteY29" fmla="*/ 0 h 228600"/>
              <a:gd name="connsiteX30" fmla="*/ 160438 w 228600"/>
              <a:gd name="connsiteY30" fmla="*/ 24941 h 228600"/>
              <a:gd name="connsiteX31" fmla="*/ 220825 w 228600"/>
              <a:gd name="connsiteY31" fmla="*/ 73454 h 228600"/>
              <a:gd name="connsiteX32" fmla="*/ 228600 w 228600"/>
              <a:gd name="connsiteY32" fmla="*/ 89971 h 228600"/>
              <a:gd name="connsiteX33" fmla="*/ 228600 w 228600"/>
              <a:gd name="connsiteY33" fmla="*/ 207169 h 228600"/>
              <a:gd name="connsiteX34" fmla="*/ 207169 w 228600"/>
              <a:gd name="connsiteY34" fmla="*/ 228600 h 228600"/>
              <a:gd name="connsiteX35" fmla="*/ 21431 w 228600"/>
              <a:gd name="connsiteY35" fmla="*/ 228600 h 228600"/>
              <a:gd name="connsiteX36" fmla="*/ 0 w 228600"/>
              <a:gd name="connsiteY36" fmla="*/ 207169 h 228600"/>
              <a:gd name="connsiteX37" fmla="*/ 0 w 228600"/>
              <a:gd name="connsiteY37" fmla="*/ 89960 h 228600"/>
              <a:gd name="connsiteX38" fmla="*/ 7820 w 228600"/>
              <a:gd name="connsiteY38" fmla="*/ 73406 h 228600"/>
              <a:gd name="connsiteX39" fmla="*/ 68163 w 228600"/>
              <a:gd name="connsiteY39" fmla="*/ 24941 h 228600"/>
              <a:gd name="connsiteX40" fmla="*/ 114300 w 228600"/>
              <a:gd name="connsiteY40"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8600" h="228600">
                <a:moveTo>
                  <a:pt x="46116" y="110487"/>
                </a:moveTo>
                <a:cubicBezTo>
                  <a:pt x="47470" y="110348"/>
                  <a:pt x="48877" y="110721"/>
                  <a:pt x="50020" y="111640"/>
                </a:cubicBezTo>
                <a:cubicBezTo>
                  <a:pt x="62798" y="121910"/>
                  <a:pt x="76169" y="132641"/>
                  <a:pt x="81524" y="136898"/>
                </a:cubicBezTo>
                <a:cubicBezTo>
                  <a:pt x="89361" y="143158"/>
                  <a:pt x="103722" y="157164"/>
                  <a:pt x="114300" y="157164"/>
                </a:cubicBezTo>
                <a:cubicBezTo>
                  <a:pt x="124838" y="157164"/>
                  <a:pt x="138967" y="143376"/>
                  <a:pt x="147077" y="136898"/>
                </a:cubicBezTo>
                <a:cubicBezTo>
                  <a:pt x="152432" y="132641"/>
                  <a:pt x="165804" y="121910"/>
                  <a:pt x="178582" y="111642"/>
                </a:cubicBezTo>
                <a:cubicBezTo>
                  <a:pt x="180869" y="109804"/>
                  <a:pt x="184208" y="110148"/>
                  <a:pt x="186073" y="112412"/>
                </a:cubicBezTo>
                <a:lnTo>
                  <a:pt x="192885" y="120684"/>
                </a:lnTo>
                <a:cubicBezTo>
                  <a:pt x="194783" y="122988"/>
                  <a:pt x="194432" y="126397"/>
                  <a:pt x="192106" y="128266"/>
                </a:cubicBezTo>
                <a:cubicBezTo>
                  <a:pt x="179170" y="138661"/>
                  <a:pt x="165642" y="149517"/>
                  <a:pt x="160438" y="153654"/>
                </a:cubicBezTo>
                <a:cubicBezTo>
                  <a:pt x="150303" y="161755"/>
                  <a:pt x="133591" y="178595"/>
                  <a:pt x="114300" y="178595"/>
                </a:cubicBezTo>
                <a:cubicBezTo>
                  <a:pt x="94900" y="178595"/>
                  <a:pt x="78007" y="161523"/>
                  <a:pt x="68163" y="153654"/>
                </a:cubicBezTo>
                <a:cubicBezTo>
                  <a:pt x="63127" y="149651"/>
                  <a:pt x="49525" y="138736"/>
                  <a:pt x="36495" y="128265"/>
                </a:cubicBezTo>
                <a:cubicBezTo>
                  <a:pt x="34169" y="126396"/>
                  <a:pt x="33819" y="122987"/>
                  <a:pt x="35716" y="120683"/>
                </a:cubicBezTo>
                <a:lnTo>
                  <a:pt x="42528" y="112411"/>
                </a:lnTo>
                <a:cubicBezTo>
                  <a:pt x="43461" y="111278"/>
                  <a:pt x="44762" y="110626"/>
                  <a:pt x="46116" y="110487"/>
                </a:cubicBezTo>
                <a:close/>
                <a:moveTo>
                  <a:pt x="114300" y="21431"/>
                </a:moveTo>
                <a:cubicBezTo>
                  <a:pt x="103763" y="21431"/>
                  <a:pt x="89634" y="35219"/>
                  <a:pt x="81524" y="41697"/>
                </a:cubicBezTo>
                <a:cubicBezTo>
                  <a:pt x="71000" y="50064"/>
                  <a:pt x="29511" y="83434"/>
                  <a:pt x="22425" y="89155"/>
                </a:cubicBezTo>
                <a:cubicBezTo>
                  <a:pt x="21796" y="89664"/>
                  <a:pt x="21431" y="90429"/>
                  <a:pt x="21431" y="91238"/>
                </a:cubicBezTo>
                <a:lnTo>
                  <a:pt x="21431" y="204490"/>
                </a:lnTo>
                <a:cubicBezTo>
                  <a:pt x="21431" y="205969"/>
                  <a:pt x="22632" y="207169"/>
                  <a:pt x="24110" y="207169"/>
                </a:cubicBezTo>
                <a:lnTo>
                  <a:pt x="204490" y="207169"/>
                </a:lnTo>
                <a:cubicBezTo>
                  <a:pt x="205969" y="207169"/>
                  <a:pt x="207169" y="205969"/>
                  <a:pt x="207169" y="204490"/>
                </a:cubicBezTo>
                <a:lnTo>
                  <a:pt x="207169" y="91247"/>
                </a:lnTo>
                <a:lnTo>
                  <a:pt x="207169" y="91245"/>
                </a:lnTo>
                <a:cubicBezTo>
                  <a:pt x="207169" y="90540"/>
                  <a:pt x="206724" y="89608"/>
                  <a:pt x="206176" y="89165"/>
                </a:cubicBezTo>
                <a:cubicBezTo>
                  <a:pt x="199093" y="83440"/>
                  <a:pt x="157602" y="50064"/>
                  <a:pt x="147077" y="41697"/>
                </a:cubicBezTo>
                <a:cubicBezTo>
                  <a:pt x="139240" y="35437"/>
                  <a:pt x="124879" y="21431"/>
                  <a:pt x="114300" y="21431"/>
                </a:cubicBezTo>
                <a:close/>
                <a:moveTo>
                  <a:pt x="114300" y="0"/>
                </a:moveTo>
                <a:cubicBezTo>
                  <a:pt x="133694" y="0"/>
                  <a:pt x="150569" y="17052"/>
                  <a:pt x="160438" y="24941"/>
                </a:cubicBezTo>
                <a:cubicBezTo>
                  <a:pt x="170943" y="33293"/>
                  <a:pt x="218728" y="71720"/>
                  <a:pt x="220825" y="73454"/>
                </a:cubicBezTo>
                <a:cubicBezTo>
                  <a:pt x="225117" y="77003"/>
                  <a:pt x="228600" y="84402"/>
                  <a:pt x="228600" y="89971"/>
                </a:cubicBezTo>
                <a:lnTo>
                  <a:pt x="228600" y="207169"/>
                </a:lnTo>
                <a:cubicBezTo>
                  <a:pt x="228600" y="219005"/>
                  <a:pt x="219005" y="228600"/>
                  <a:pt x="207169" y="228600"/>
                </a:cubicBezTo>
                <a:lnTo>
                  <a:pt x="21431" y="228600"/>
                </a:lnTo>
                <a:cubicBezTo>
                  <a:pt x="9595" y="228600"/>
                  <a:pt x="0" y="219005"/>
                  <a:pt x="0" y="207169"/>
                </a:cubicBezTo>
                <a:lnTo>
                  <a:pt x="0" y="89960"/>
                </a:lnTo>
                <a:cubicBezTo>
                  <a:pt x="0" y="84372"/>
                  <a:pt x="3504" y="76955"/>
                  <a:pt x="7820" y="73406"/>
                </a:cubicBezTo>
                <a:cubicBezTo>
                  <a:pt x="9642" y="71908"/>
                  <a:pt x="57241" y="33624"/>
                  <a:pt x="68163" y="24941"/>
                </a:cubicBezTo>
                <a:cubicBezTo>
                  <a:pt x="78298" y="16840"/>
                  <a:pt x="95010" y="0"/>
                  <a:pt x="1143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2" name="Picture 11" hidden="1">
            <a:extLst>
              <a:ext uri="{FF2B5EF4-FFF2-40B4-BE49-F238E27FC236}">
                <a16:creationId xmlns:a16="http://schemas.microsoft.com/office/drawing/2014/main" id="{B07FC35B-4BD3-5281-2786-FA8699D9A3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1939" y="4656972"/>
            <a:ext cx="658668" cy="293786"/>
          </a:xfrm>
          <a:prstGeom prst="rect">
            <a:avLst/>
          </a:prstGeom>
        </p:spPr>
      </p:pic>
    </p:spTree>
    <p:extLst>
      <p:ext uri="{BB962C8B-B14F-4D97-AF65-F5344CB8AC3E}">
        <p14:creationId xmlns:p14="http://schemas.microsoft.com/office/powerpoint/2010/main" val="3000943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66C81-84C6-F2D2-85BC-873E8110840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Personalized Messaging</a:t>
            </a:r>
          </a:p>
        </p:txBody>
      </p:sp>
      <p:sp>
        <p:nvSpPr>
          <p:cNvPr id="3" name="Text Placeholder 2">
            <a:extLst>
              <a:ext uri="{FF2B5EF4-FFF2-40B4-BE49-F238E27FC236}">
                <a16:creationId xmlns:a16="http://schemas.microsoft.com/office/drawing/2014/main" id="{34B3FB8E-CA3F-02DD-3D38-1C8EA8D93415}"/>
              </a:ext>
            </a:extLst>
          </p:cNvPr>
          <p:cNvSpPr>
            <a:spLocks noGrp="1"/>
          </p:cNvSpPr>
          <p:nvPr>
            <p:ph type="body" sz="quarter" idx="11"/>
          </p:nvPr>
        </p:nvSpPr>
        <p:spPr/>
        <p:txBody>
          <a:bodyPr/>
          <a:lstStyle/>
          <a:p>
            <a:endParaRPr lang="en-US"/>
          </a:p>
        </p:txBody>
      </p:sp>
      <p:pic>
        <p:nvPicPr>
          <p:cNvPr id="4" name="slide4" descr="Sponsor View Summary">
            <a:extLst>
              <a:ext uri="{FF2B5EF4-FFF2-40B4-BE49-F238E27FC236}">
                <a16:creationId xmlns:a16="http://schemas.microsoft.com/office/drawing/2014/main" id="{44809ED1-5899-DC13-1244-45AD9D1B59F8}"/>
              </a:ext>
            </a:extLst>
          </p:cNvPr>
          <p:cNvPicPr>
            <a:picLocks noChangeAspect="1"/>
          </p:cNvPicPr>
          <p:nvPr/>
        </p:nvPicPr>
        <p:blipFill rotWithShape="1">
          <a:blip r:embed="rId2">
            <a:extLst>
              <a:ext uri="{28A0092B-C50C-407E-A947-70E740481C1C}">
                <a14:useLocalDpi xmlns:a14="http://schemas.microsoft.com/office/drawing/2010/main" val="0"/>
              </a:ext>
            </a:extLst>
          </a:blip>
          <a:srcRect t="14964" b="10983"/>
          <a:stretch/>
        </p:blipFill>
        <p:spPr>
          <a:xfrm>
            <a:off x="1143000" y="834475"/>
            <a:ext cx="6858000" cy="3808904"/>
          </a:xfrm>
          <a:prstGeom prst="rect">
            <a:avLst/>
          </a:prstGeom>
        </p:spPr>
      </p:pic>
    </p:spTree>
    <p:extLst>
      <p:ext uri="{BB962C8B-B14F-4D97-AF65-F5344CB8AC3E}">
        <p14:creationId xmlns:p14="http://schemas.microsoft.com/office/powerpoint/2010/main" val="3146692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3DE5FB-58EE-5CC9-FBB2-E59F5666C75F}"/>
              </a:ext>
            </a:extLst>
          </p:cNvPr>
          <p:cNvSpPr>
            <a:spLocks noGrp="1"/>
          </p:cNvSpPr>
          <p:nvPr>
            <p:ph type="ctrTitle"/>
          </p:nvPr>
        </p:nvSpPr>
        <p:spPr>
          <a:xfrm>
            <a:off x="332621" y="4295706"/>
            <a:ext cx="3897301" cy="612324"/>
          </a:xfrm>
        </p:spPr>
        <p:txBody>
          <a:bodyPr vert="horz" lIns="91440" tIns="45720" rIns="91440" bIns="45720" rtlCol="0" anchor="ctr">
            <a:normAutofit/>
          </a:bodyPr>
          <a:lstStyle/>
          <a:p>
            <a:pPr algn="ctr" defTabSz="914400"/>
            <a:r>
              <a:rPr lang="en-US" kern="1200" dirty="0">
                <a:latin typeface="+mj-lt"/>
                <a:ea typeface="+mj-ea"/>
                <a:cs typeface="+mj-cs"/>
              </a:rPr>
              <a:t>Plan Utilization</a:t>
            </a:r>
          </a:p>
        </p:txBody>
      </p:sp>
      <p:pic>
        <p:nvPicPr>
          <p:cNvPr id="7" name="Picture 6" descr="Two smiling people looking at tablet">
            <a:extLst>
              <a:ext uri="{FF2B5EF4-FFF2-40B4-BE49-F238E27FC236}">
                <a16:creationId xmlns:a16="http://schemas.microsoft.com/office/drawing/2014/main" id="{EC3F0B9F-3DFD-4D85-9374-442AAB254A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70" b="-398"/>
          <a:stretch/>
        </p:blipFill>
        <p:spPr>
          <a:xfrm>
            <a:off x="731316" y="47337"/>
            <a:ext cx="7468569" cy="4201032"/>
          </a:xfrm>
          <a:prstGeom prst="rect">
            <a:avLst/>
          </a:prstGeom>
        </p:spPr>
      </p:pic>
    </p:spTree>
    <p:extLst>
      <p:ext uri="{BB962C8B-B14F-4D97-AF65-F5344CB8AC3E}">
        <p14:creationId xmlns:p14="http://schemas.microsoft.com/office/powerpoint/2010/main" val="3978877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428007" y="379379"/>
          <a:ext cx="6296892" cy="1135380"/>
        </p:xfrm>
        <a:graphic>
          <a:graphicData uri="http://schemas.openxmlformats.org/drawingml/2006/table">
            <a:tbl>
              <a:tblPr firstRow="1" bandRow="1">
                <a:tableStyleId>{5C22544A-7EE6-4342-B048-85BDC9FD1C3A}</a:tableStyleId>
              </a:tblPr>
              <a:tblGrid>
                <a:gridCol w="6296892">
                  <a:extLst>
                    <a:ext uri="{9D8B030D-6E8A-4147-A177-3AD203B41FA5}">
                      <a16:colId xmlns:a16="http://schemas.microsoft.com/office/drawing/2014/main" val="1574377817"/>
                    </a:ext>
                  </a:extLst>
                </a:gridCol>
              </a:tblGrid>
              <a:tr h="1097280">
                <a:tc>
                  <a:txBody>
                    <a:bodyPr/>
                    <a:lstStyle/>
                    <a:p>
                      <a:endParaRPr lang="en-US" sz="1400" dirty="0"/>
                    </a:p>
                    <a:p>
                      <a:endParaRPr lang="en-US" sz="1400" dirty="0"/>
                    </a:p>
                    <a:p>
                      <a:endParaRPr lang="en-US" sz="1400" dirty="0"/>
                    </a:p>
                    <a:p>
                      <a:endParaRPr lang="en-US" sz="1400" dirty="0"/>
                    </a:p>
                    <a:p>
                      <a:endParaRPr lang="en-US" sz="1400" dirty="0"/>
                    </a:p>
                  </a:txBody>
                  <a:tcPr marL="68580" marR="68580" marT="34290" marB="34290">
                    <a:noFill/>
                  </a:tcPr>
                </a:tc>
                <a:extLst>
                  <a:ext uri="{0D108BD9-81ED-4DB2-BD59-A6C34878D82A}">
                    <a16:rowId xmlns:a16="http://schemas.microsoft.com/office/drawing/2014/main" val="2399368262"/>
                  </a:ext>
                </a:extLst>
              </a:tr>
            </a:tbl>
          </a:graphicData>
        </a:graphic>
      </p:graphicFrame>
      <p:sp>
        <p:nvSpPr>
          <p:cNvPr id="3" name="Title 2"/>
          <p:cNvSpPr>
            <a:spLocks noGrp="1"/>
          </p:cNvSpPr>
          <p:nvPr>
            <p:ph type="title"/>
          </p:nvPr>
        </p:nvSpPr>
        <p:spPr/>
        <p:txBody>
          <a:bodyPr lIns="68580" tIns="34290" rIns="68580" bIns="34290" anchor="t">
            <a:noAutofit/>
          </a:bodyPr>
          <a:lstStyle/>
          <a:p>
            <a:pPr>
              <a:lnSpc>
                <a:spcPts val="3300"/>
              </a:lnSpc>
            </a:pPr>
            <a:r>
              <a:rPr lang="en-US" dirty="0"/>
              <a:t>2022 In Review</a:t>
            </a:r>
            <a:endParaRPr lang="en-US" dirty="0">
              <a:solidFill>
                <a:srgbClr val="FF0000"/>
              </a:solidFill>
            </a:endParaRPr>
          </a:p>
        </p:txBody>
      </p:sp>
      <p:sp>
        <p:nvSpPr>
          <p:cNvPr id="7" name="Text Placeholder 6">
            <a:extLst>
              <a:ext uri="{FF2B5EF4-FFF2-40B4-BE49-F238E27FC236}">
                <a16:creationId xmlns:a16="http://schemas.microsoft.com/office/drawing/2014/main" id="{327EFA79-93F4-88C4-6AA2-2593C564800F}"/>
              </a:ext>
            </a:extLst>
          </p:cNvPr>
          <p:cNvSpPr>
            <a:spLocks noGrp="1"/>
          </p:cNvSpPr>
          <p:nvPr>
            <p:ph type="body" sz="quarter" idx="11"/>
          </p:nvPr>
        </p:nvSpPr>
        <p:spPr/>
        <p:txBody>
          <a:bodyPr/>
          <a:lstStyle/>
          <a:p>
            <a:endParaRPr lang="en-US"/>
          </a:p>
        </p:txBody>
      </p:sp>
      <p:pic>
        <p:nvPicPr>
          <p:cNvPr id="5" name="Picture 3" descr="H:\images\shutterstock_790042993.jpg">
            <a:extLst>
              <a:ext uri="{FF2B5EF4-FFF2-40B4-BE49-F238E27FC236}">
                <a16:creationId xmlns:a16="http://schemas.microsoft.com/office/drawing/2014/main" id="{47D06DFE-6083-4A9F-B265-F7CE4587BCA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95117" y="1603734"/>
            <a:ext cx="2256925" cy="2240305"/>
          </a:xfrm>
          <a:prstGeom prst="ellipse">
            <a:avLst/>
          </a:prstGeom>
          <a:ln w="63500" cap="rnd">
            <a:solidFill>
              <a:srgbClr val="FFFFFF"/>
            </a:solidFill>
          </a:ln>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C5656A3-20DE-4B2E-9535-8A9375472B93}"/>
              </a:ext>
            </a:extLst>
          </p:cNvPr>
          <p:cNvSpPr txBox="1"/>
          <p:nvPr/>
        </p:nvSpPr>
        <p:spPr>
          <a:xfrm>
            <a:off x="3970751" y="991911"/>
            <a:ext cx="3745242" cy="4224233"/>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rgbClr val="F58000"/>
                </a:solidFill>
                <a:latin typeface="Arial" panose="020B0604020202020204"/>
              </a:rPr>
              <a:t>Quarterly Education for All Member Banks</a:t>
            </a:r>
          </a:p>
          <a:p>
            <a:pPr marL="557213" lvl="1" indent="-214313">
              <a:buFont typeface="Arial" panose="020B0604020202020204" pitchFamily="34" charset="0"/>
              <a:buChar char="•"/>
            </a:pPr>
            <a:r>
              <a:rPr lang="en-US" sz="1350" dirty="0">
                <a:solidFill>
                  <a:srgbClr val="F58000"/>
                </a:solidFill>
                <a:latin typeface="Arial" panose="020B0604020202020204"/>
              </a:rPr>
              <a:t>Basics of Investing</a:t>
            </a:r>
          </a:p>
          <a:p>
            <a:pPr marL="557213" lvl="1" indent="-214313">
              <a:buFont typeface="Arial" panose="020B0604020202020204" pitchFamily="34" charset="0"/>
              <a:buChar char="•"/>
            </a:pPr>
            <a:r>
              <a:rPr lang="en-US" sz="1350" dirty="0">
                <a:solidFill>
                  <a:srgbClr val="F58000"/>
                </a:solidFill>
                <a:latin typeface="Arial" panose="020B0604020202020204"/>
              </a:rPr>
              <a:t>Advanced Investing</a:t>
            </a:r>
          </a:p>
          <a:p>
            <a:pPr marL="557213" lvl="1" indent="-214313">
              <a:buFont typeface="Arial" panose="020B0604020202020204" pitchFamily="34" charset="0"/>
              <a:buChar char="•"/>
            </a:pPr>
            <a:r>
              <a:rPr lang="en-US" sz="1350" dirty="0">
                <a:solidFill>
                  <a:srgbClr val="F58000"/>
                </a:solidFill>
                <a:latin typeface="Arial" panose="020B0604020202020204"/>
              </a:rPr>
              <a:t>Social Security</a:t>
            </a:r>
          </a:p>
          <a:p>
            <a:pPr marL="557213" lvl="1" indent="-214313">
              <a:buFont typeface="Arial" panose="020B0604020202020204" pitchFamily="34" charset="0"/>
              <a:buChar char="•"/>
            </a:pPr>
            <a:r>
              <a:rPr lang="en-US" sz="1350" dirty="0">
                <a:solidFill>
                  <a:srgbClr val="F58000"/>
                </a:solidFill>
                <a:latin typeface="Arial" panose="020B0604020202020204"/>
              </a:rPr>
              <a:t>Health Care Costs in Retirement</a:t>
            </a:r>
          </a:p>
          <a:p>
            <a:pPr marL="214313" indent="-214313">
              <a:buFont typeface="Arial" panose="020B0604020202020204" pitchFamily="34" charset="0"/>
              <a:buChar char="•"/>
            </a:pPr>
            <a:endParaRPr lang="en-US" sz="1350" dirty="0">
              <a:solidFill>
                <a:srgbClr val="F58000"/>
              </a:solidFill>
              <a:latin typeface="Arial" panose="020B0604020202020204"/>
            </a:endParaRPr>
          </a:p>
          <a:p>
            <a:pPr marL="214313" indent="-214313">
              <a:buFont typeface="Arial" panose="020B0604020202020204" pitchFamily="34" charset="0"/>
              <a:buChar char="•"/>
            </a:pPr>
            <a:r>
              <a:rPr lang="en-US" sz="1350" dirty="0">
                <a:solidFill>
                  <a:srgbClr val="F58000"/>
                </a:solidFill>
                <a:latin typeface="Arial" panose="020B0604020202020204"/>
              </a:rPr>
              <a:t>Plan Document Restatement Completed</a:t>
            </a:r>
          </a:p>
          <a:p>
            <a:pPr marL="214313" indent="-214313">
              <a:buFont typeface="Arial" panose="020B0604020202020204" pitchFamily="34" charset="0"/>
              <a:buChar char="•"/>
            </a:pPr>
            <a:endParaRPr lang="en-US" sz="1350" dirty="0">
              <a:solidFill>
                <a:srgbClr val="F58000"/>
              </a:solidFill>
              <a:latin typeface="Arial" panose="020B0604020202020204"/>
            </a:endParaRPr>
          </a:p>
          <a:p>
            <a:pPr marL="214313" indent="-214313">
              <a:buFont typeface="Arial" panose="020B0604020202020204" pitchFamily="34" charset="0"/>
              <a:buChar char="•"/>
            </a:pPr>
            <a:r>
              <a:rPr lang="en-US" sz="1350" dirty="0">
                <a:solidFill>
                  <a:srgbClr val="F58000"/>
                </a:solidFill>
                <a:latin typeface="Arial" panose="020B0604020202020204"/>
              </a:rPr>
              <a:t>Reduction in Cost to Vanguard TDFs</a:t>
            </a:r>
          </a:p>
          <a:p>
            <a:pPr marL="214313" indent="-214313">
              <a:buFont typeface="Arial" panose="020B0604020202020204" pitchFamily="34" charset="0"/>
              <a:buChar char="•"/>
            </a:pPr>
            <a:endParaRPr lang="en-US" sz="1350" dirty="0">
              <a:solidFill>
                <a:srgbClr val="F58000"/>
              </a:solidFill>
              <a:latin typeface="Arial" panose="020B0604020202020204"/>
            </a:endParaRPr>
          </a:p>
          <a:p>
            <a:pPr marL="214313" indent="-214313">
              <a:buFont typeface="Arial" panose="020B0604020202020204" pitchFamily="34" charset="0"/>
              <a:buChar char="•"/>
            </a:pPr>
            <a:r>
              <a:rPr lang="en-US" sz="1350" dirty="0">
                <a:solidFill>
                  <a:srgbClr val="F58000"/>
                </a:solidFill>
                <a:latin typeface="Arial" panose="020B0604020202020204"/>
              </a:rPr>
              <a:t>Implemented Advisor Managed Accounts</a:t>
            </a:r>
          </a:p>
          <a:p>
            <a:pPr marL="214313" indent="-214313">
              <a:buFont typeface="Arial" panose="020B0604020202020204" pitchFamily="34" charset="0"/>
              <a:buChar char="•"/>
            </a:pPr>
            <a:endParaRPr lang="en-US" sz="1350" dirty="0">
              <a:solidFill>
                <a:srgbClr val="F58000"/>
              </a:solidFill>
              <a:latin typeface="Arial" panose="020B0604020202020204"/>
            </a:endParaRPr>
          </a:p>
          <a:p>
            <a:pPr marL="214313" indent="-214313">
              <a:buFont typeface="Arial" panose="020B0604020202020204" pitchFamily="34" charset="0"/>
              <a:buChar char="•"/>
            </a:pPr>
            <a:r>
              <a:rPr lang="en-US" sz="1350" dirty="0">
                <a:solidFill>
                  <a:srgbClr val="F58000"/>
                </a:solidFill>
                <a:latin typeface="Arial" panose="020B0604020202020204"/>
              </a:rPr>
              <a:t>Three New Plans Transferred to SBA</a:t>
            </a:r>
          </a:p>
          <a:p>
            <a:endParaRPr lang="en-US" sz="1350" dirty="0">
              <a:solidFill>
                <a:srgbClr val="F58000"/>
              </a:solidFill>
              <a:latin typeface="Arial" panose="020B0604020202020204"/>
            </a:endParaRPr>
          </a:p>
          <a:p>
            <a:pPr marL="214313" indent="-214313">
              <a:buFont typeface="Arial" panose="020B0604020202020204" pitchFamily="34" charset="0"/>
              <a:buChar char="•"/>
            </a:pPr>
            <a:r>
              <a:rPr lang="en-US" sz="1350" dirty="0">
                <a:solidFill>
                  <a:srgbClr val="F58000"/>
                </a:solidFill>
                <a:latin typeface="Arial" panose="020B0604020202020204"/>
              </a:rPr>
              <a:t>Electronic Delivery of Participant Fee Disclosure</a:t>
            </a:r>
          </a:p>
          <a:p>
            <a:pPr marL="214313" indent="-214313">
              <a:buFont typeface="Arial" panose="020B0604020202020204" pitchFamily="34" charset="0"/>
              <a:buChar char="•"/>
            </a:pPr>
            <a:endParaRPr lang="en-US" sz="1350" dirty="0">
              <a:solidFill>
                <a:srgbClr val="F58000"/>
              </a:solidFill>
              <a:latin typeface="Arial" panose="020B0604020202020204"/>
            </a:endParaRPr>
          </a:p>
          <a:p>
            <a:pPr marL="214313" indent="-214313">
              <a:buFont typeface="Arial" panose="020B0604020202020204" pitchFamily="34" charset="0"/>
              <a:buChar char="•"/>
            </a:pPr>
            <a:endParaRPr lang="en-US" sz="1350" dirty="0">
              <a:solidFill>
                <a:srgbClr val="F58000"/>
              </a:solidFill>
              <a:latin typeface="Arial" panose="020B0604020202020204"/>
            </a:endParaRPr>
          </a:p>
          <a:p>
            <a:pPr marL="214313" indent="-214313">
              <a:buFont typeface="Arial" panose="020B0604020202020204" pitchFamily="34" charset="0"/>
              <a:buChar char="•"/>
            </a:pPr>
            <a:endParaRPr lang="en-US" sz="1350" dirty="0">
              <a:solidFill>
                <a:srgbClr val="F58000"/>
              </a:solidFill>
              <a:latin typeface="Arial" panose="020B0604020202020204"/>
            </a:endParaRPr>
          </a:p>
          <a:p>
            <a:pPr marL="214313" indent="-214313">
              <a:buFont typeface="Arial" panose="020B0604020202020204" pitchFamily="34" charset="0"/>
              <a:buChar char="•"/>
            </a:pPr>
            <a:endParaRPr lang="en-US" sz="1350" dirty="0"/>
          </a:p>
        </p:txBody>
      </p:sp>
    </p:spTree>
    <p:extLst>
      <p:ext uri="{BB962C8B-B14F-4D97-AF65-F5344CB8AC3E}">
        <p14:creationId xmlns:p14="http://schemas.microsoft.com/office/powerpoint/2010/main" val="324583051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cs typeface="Calibri Light"/>
              </a:rPr>
              <a:t>Plan Health 2020 - 2022</a:t>
            </a:r>
            <a:endParaRPr lang="en-US" dirty="0">
              <a:cs typeface="Calibri Light" panose="020F0302020204030204" pitchFamily="34" charset="0"/>
            </a:endParaRPr>
          </a:p>
        </p:txBody>
      </p:sp>
      <p:sp>
        <p:nvSpPr>
          <p:cNvPr id="5" name="Text Placeholder 4">
            <a:extLst>
              <a:ext uri="{FF2B5EF4-FFF2-40B4-BE49-F238E27FC236}">
                <a16:creationId xmlns:a16="http://schemas.microsoft.com/office/drawing/2014/main" id="{7BC7BD90-69C2-1B7B-9C40-17BB70DCE10F}"/>
              </a:ext>
            </a:extLst>
          </p:cNvPr>
          <p:cNvSpPr>
            <a:spLocks noGrp="1"/>
          </p:cNvSpPr>
          <p:nvPr>
            <p:ph type="body" sz="quarter" idx="11"/>
          </p:nvPr>
        </p:nvSpPr>
        <p:spPr/>
        <p:txBody>
          <a:bodyPr/>
          <a:lstStyle/>
          <a:p>
            <a:endParaRPr lang="en-US"/>
          </a:p>
        </p:txBody>
      </p:sp>
      <p:sp>
        <p:nvSpPr>
          <p:cNvPr id="4" name="Slide Number Placeholder 3"/>
          <p:cNvSpPr>
            <a:spLocks noGrp="1"/>
          </p:cNvSpPr>
          <p:nvPr>
            <p:ph type="sldNum" sz="quarter" idx="4294967295"/>
          </p:nvPr>
        </p:nvSpPr>
        <p:spPr>
          <a:xfrm>
            <a:off x="0" y="4830763"/>
            <a:ext cx="581025" cy="312737"/>
          </a:xfrm>
          <a:prstGeom prst="rect">
            <a:avLst/>
          </a:prstGeo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75F4C84F-A202-4F7D-BDA6-B8AE6356BF26}" type="slidenum">
              <a:rPr kumimoji="0" lang="en-US" sz="825" b="0" i="0" u="none" strike="noStrike" kern="1200" cap="none" spc="0" normalizeH="0" baseline="0" noProof="0" smtClean="0">
                <a:ln>
                  <a:noFill/>
                </a:ln>
                <a:solidFill>
                  <a:srgbClr val="5B5B5B"/>
                </a:solidFill>
                <a:effectLst/>
                <a:uLnTx/>
                <a:uFillTx/>
                <a:latin typeface="Arial"/>
                <a:ea typeface="+mn-ea"/>
                <a:cs typeface="Arial"/>
              </a:rPr>
              <a:pPr marL="0" marR="0" lvl="0" indent="0" algn="r" defTabSz="342900" rtl="0" eaLnBrk="1" fontAlgn="auto" latinLnBrk="0" hangingPunct="1">
                <a:lnSpc>
                  <a:spcPct val="100000"/>
                </a:lnSpc>
                <a:spcBef>
                  <a:spcPts val="0"/>
                </a:spcBef>
                <a:spcAft>
                  <a:spcPts val="0"/>
                </a:spcAft>
                <a:buClrTx/>
                <a:buSzTx/>
                <a:buFontTx/>
                <a:buNone/>
                <a:tabLst/>
                <a:defRPr/>
              </a:pPr>
              <a:t>15</a:t>
            </a:fld>
            <a:endParaRPr kumimoji="0" lang="en-US" sz="825" b="0" i="0" u="none" strike="noStrike" kern="1200" cap="none" spc="0" normalizeH="0" baseline="0" noProof="0">
              <a:ln>
                <a:noFill/>
              </a:ln>
              <a:solidFill>
                <a:srgbClr val="5B5B5B"/>
              </a:solidFill>
              <a:effectLst/>
              <a:uLnTx/>
              <a:uFillTx/>
              <a:latin typeface="Arial"/>
              <a:ea typeface="+mn-ea"/>
              <a:cs typeface="Arial"/>
            </a:endParaRPr>
          </a:p>
        </p:txBody>
      </p:sp>
      <p:graphicFrame>
        <p:nvGraphicFramePr>
          <p:cNvPr id="6" name="Content Placeholder 5">
            <a:extLst>
              <a:ext uri="{FF2B5EF4-FFF2-40B4-BE49-F238E27FC236}">
                <a16:creationId xmlns:a16="http://schemas.microsoft.com/office/drawing/2014/main" id="{77D06A4A-4BD0-41CC-886C-EB0F20232F70}"/>
              </a:ext>
            </a:extLst>
          </p:cNvPr>
          <p:cNvGraphicFramePr>
            <a:graphicFrameLocks noGrp="1"/>
          </p:cNvGraphicFramePr>
          <p:nvPr>
            <p:ph idx="4294967295"/>
            <p:extLst>
              <p:ext uri="{D42A27DB-BD31-4B8C-83A1-F6EECF244321}">
                <p14:modId xmlns:p14="http://schemas.microsoft.com/office/powerpoint/2010/main" val="2784002745"/>
              </p:ext>
            </p:extLst>
          </p:nvPr>
        </p:nvGraphicFramePr>
        <p:xfrm>
          <a:off x="1008000" y="967028"/>
          <a:ext cx="7077599" cy="3266574"/>
        </p:xfrm>
        <a:graphic>
          <a:graphicData uri="http://schemas.openxmlformats.org/drawingml/2006/table">
            <a:tbl>
              <a:tblPr firstRow="1" bandRow="1">
                <a:tableStyleId>{5C22544A-7EE6-4342-B048-85BDC9FD1C3A}</a:tableStyleId>
              </a:tblPr>
              <a:tblGrid>
                <a:gridCol w="3786569">
                  <a:extLst>
                    <a:ext uri="{9D8B030D-6E8A-4147-A177-3AD203B41FA5}">
                      <a16:colId xmlns:a16="http://schemas.microsoft.com/office/drawing/2014/main" val="2559236458"/>
                    </a:ext>
                  </a:extLst>
                </a:gridCol>
                <a:gridCol w="1088032">
                  <a:extLst>
                    <a:ext uri="{9D8B030D-6E8A-4147-A177-3AD203B41FA5}">
                      <a16:colId xmlns:a16="http://schemas.microsoft.com/office/drawing/2014/main" val="399930775"/>
                    </a:ext>
                  </a:extLst>
                </a:gridCol>
                <a:gridCol w="1101499">
                  <a:extLst>
                    <a:ext uri="{9D8B030D-6E8A-4147-A177-3AD203B41FA5}">
                      <a16:colId xmlns:a16="http://schemas.microsoft.com/office/drawing/2014/main" val="34935852"/>
                    </a:ext>
                  </a:extLst>
                </a:gridCol>
                <a:gridCol w="1101499">
                  <a:extLst>
                    <a:ext uri="{9D8B030D-6E8A-4147-A177-3AD203B41FA5}">
                      <a16:colId xmlns:a16="http://schemas.microsoft.com/office/drawing/2014/main" val="900770577"/>
                    </a:ext>
                  </a:extLst>
                </a:gridCol>
              </a:tblGrid>
              <a:tr h="398770">
                <a:tc>
                  <a:txBody>
                    <a:bodyPr/>
                    <a:lstStyle/>
                    <a:p>
                      <a:endParaRPr lang="en-US" sz="1400" dirty="0">
                        <a:effectLst/>
                      </a:endParaRPr>
                    </a:p>
                  </a:txBody>
                  <a:tcPr marL="0" marR="0" marT="0" marB="0" anchor="ctr"/>
                </a:tc>
                <a:tc>
                  <a:txBody>
                    <a:bodyPr/>
                    <a:lstStyle/>
                    <a:p>
                      <a:pPr algn="ctr"/>
                      <a:r>
                        <a:rPr lang="en-US" sz="1400" dirty="0">
                          <a:effectLst/>
                        </a:rPr>
                        <a:t>2020</a:t>
                      </a:r>
                    </a:p>
                  </a:txBody>
                  <a:tcPr marL="0" marR="0" marT="0" marB="0" anchor="ctr"/>
                </a:tc>
                <a:tc>
                  <a:txBody>
                    <a:bodyPr/>
                    <a:lstStyle/>
                    <a:p>
                      <a:pPr algn="ctr"/>
                      <a:r>
                        <a:rPr lang="en-US" sz="1400" dirty="0">
                          <a:effectLst/>
                        </a:rPr>
                        <a:t>2021</a:t>
                      </a:r>
                    </a:p>
                  </a:txBody>
                  <a:tcPr marL="0" marR="0" marT="0" marB="0" anchor="ctr"/>
                </a:tc>
                <a:tc>
                  <a:txBody>
                    <a:bodyPr/>
                    <a:lstStyle/>
                    <a:p>
                      <a:pPr algn="ctr"/>
                      <a:r>
                        <a:rPr lang="en-US" sz="1400" dirty="0">
                          <a:effectLst/>
                        </a:rPr>
                        <a:t>2022</a:t>
                      </a:r>
                    </a:p>
                  </a:txBody>
                  <a:tcPr marL="0" marR="0" marT="0" marB="0" anchor="ctr"/>
                </a:tc>
                <a:extLst>
                  <a:ext uri="{0D108BD9-81ED-4DB2-BD59-A6C34878D82A}">
                    <a16:rowId xmlns:a16="http://schemas.microsoft.com/office/drawing/2014/main" val="1880680053"/>
                  </a:ext>
                </a:extLst>
              </a:tr>
              <a:tr h="398770">
                <a:tc>
                  <a:txBody>
                    <a:bodyPr/>
                    <a:lstStyle/>
                    <a:p>
                      <a:r>
                        <a:rPr lang="en-US" sz="1400" dirty="0">
                          <a:solidFill>
                            <a:schemeClr val="tx1">
                              <a:lumMod val="65000"/>
                              <a:lumOff val="35000"/>
                            </a:schemeClr>
                          </a:solidFill>
                          <a:effectLst/>
                        </a:rPr>
                        <a:t> # of Participant Accounts</a:t>
                      </a:r>
                    </a:p>
                  </a:txBody>
                  <a:tcPr marL="0" marR="0" marT="0" marB="0" anchor="ctr"/>
                </a:tc>
                <a:tc>
                  <a:txBody>
                    <a:bodyPr/>
                    <a:lstStyle/>
                    <a:p>
                      <a:pPr algn="ctr"/>
                      <a:r>
                        <a:rPr lang="en-US" sz="1400" dirty="0">
                          <a:solidFill>
                            <a:schemeClr val="tx1">
                              <a:lumMod val="65000"/>
                              <a:lumOff val="35000"/>
                            </a:schemeClr>
                          </a:solidFill>
                          <a:effectLst/>
                        </a:rPr>
                        <a:t>3,599</a:t>
                      </a:r>
                    </a:p>
                  </a:txBody>
                  <a:tcPr marL="0" marR="0" marT="0" marB="0" anchor="ctr"/>
                </a:tc>
                <a:tc>
                  <a:txBody>
                    <a:bodyPr/>
                    <a:lstStyle/>
                    <a:p>
                      <a:pPr algn="ctr"/>
                      <a:r>
                        <a:rPr lang="en-US" sz="1400" dirty="0">
                          <a:solidFill>
                            <a:schemeClr val="tx1">
                              <a:lumMod val="65000"/>
                              <a:lumOff val="35000"/>
                            </a:schemeClr>
                          </a:solidFill>
                          <a:effectLst/>
                        </a:rPr>
                        <a:t>4,362</a:t>
                      </a:r>
                    </a:p>
                  </a:txBody>
                  <a:tcPr marL="0" marR="0" marT="0" marB="0" anchor="ctr"/>
                </a:tc>
                <a:tc>
                  <a:txBody>
                    <a:bodyPr/>
                    <a:lstStyle/>
                    <a:p>
                      <a:pPr algn="ctr"/>
                      <a:r>
                        <a:rPr lang="en-US" sz="1400" dirty="0">
                          <a:solidFill>
                            <a:schemeClr val="tx1">
                              <a:lumMod val="65000"/>
                              <a:lumOff val="35000"/>
                            </a:schemeClr>
                          </a:solidFill>
                          <a:effectLst/>
                        </a:rPr>
                        <a:t>4,811</a:t>
                      </a:r>
                    </a:p>
                  </a:txBody>
                  <a:tcPr marL="0" marR="0" marT="0" marB="0" anchor="ctr"/>
                </a:tc>
                <a:extLst>
                  <a:ext uri="{0D108BD9-81ED-4DB2-BD59-A6C34878D82A}">
                    <a16:rowId xmlns:a16="http://schemas.microsoft.com/office/drawing/2014/main" val="769038781"/>
                  </a:ext>
                </a:extLst>
              </a:tr>
              <a:tr h="398770">
                <a:tc>
                  <a:txBody>
                    <a:bodyPr/>
                    <a:lstStyle/>
                    <a:p>
                      <a:r>
                        <a:rPr lang="en-US" sz="1400" dirty="0">
                          <a:solidFill>
                            <a:schemeClr val="tx1">
                              <a:lumMod val="65000"/>
                              <a:lumOff val="35000"/>
                            </a:schemeClr>
                          </a:solidFill>
                          <a:effectLst/>
                        </a:rPr>
                        <a:t> Average Income Replacement</a:t>
                      </a:r>
                    </a:p>
                  </a:txBody>
                  <a:tcPr marL="0" marR="0" marT="0" marB="0" anchor="ctr"/>
                </a:tc>
                <a:tc>
                  <a:txBody>
                    <a:bodyPr/>
                    <a:lstStyle/>
                    <a:p>
                      <a:pPr algn="ctr"/>
                      <a:r>
                        <a:rPr lang="en-US" sz="1400" dirty="0">
                          <a:solidFill>
                            <a:schemeClr val="tx1">
                              <a:lumMod val="65000"/>
                              <a:lumOff val="35000"/>
                            </a:schemeClr>
                          </a:solidFill>
                          <a:effectLst/>
                        </a:rPr>
                        <a:t>65%</a:t>
                      </a:r>
                    </a:p>
                  </a:txBody>
                  <a:tcPr marL="0" marR="0" marT="0" marB="0" anchor="ctr"/>
                </a:tc>
                <a:tc>
                  <a:txBody>
                    <a:bodyPr/>
                    <a:lstStyle/>
                    <a:p>
                      <a:pPr algn="ctr"/>
                      <a:r>
                        <a:rPr lang="en-US" sz="1400" dirty="0">
                          <a:solidFill>
                            <a:schemeClr val="tx1">
                              <a:lumMod val="65000"/>
                              <a:lumOff val="35000"/>
                            </a:schemeClr>
                          </a:solidFill>
                          <a:effectLst/>
                        </a:rPr>
                        <a:t>68%</a:t>
                      </a:r>
                    </a:p>
                  </a:txBody>
                  <a:tcPr marL="0" marR="0" marT="0" marB="0" anchor="ctr"/>
                </a:tc>
                <a:tc>
                  <a:txBody>
                    <a:bodyPr/>
                    <a:lstStyle/>
                    <a:p>
                      <a:pPr algn="ctr"/>
                      <a:r>
                        <a:rPr lang="en-US" sz="1400" dirty="0">
                          <a:solidFill>
                            <a:schemeClr val="tx1">
                              <a:lumMod val="65000"/>
                              <a:lumOff val="35000"/>
                            </a:schemeClr>
                          </a:solidFill>
                          <a:effectLst/>
                        </a:rPr>
                        <a:t>68%</a:t>
                      </a:r>
                    </a:p>
                  </a:txBody>
                  <a:tcPr marL="0" marR="0" marT="0" marB="0" anchor="ctr"/>
                </a:tc>
                <a:extLst>
                  <a:ext uri="{0D108BD9-81ED-4DB2-BD59-A6C34878D82A}">
                    <a16:rowId xmlns:a16="http://schemas.microsoft.com/office/drawing/2014/main" val="1532333554"/>
                  </a:ext>
                </a:extLst>
              </a:tr>
              <a:tr h="378832">
                <a:tc>
                  <a:txBody>
                    <a:bodyPr/>
                    <a:lstStyle/>
                    <a:p>
                      <a:r>
                        <a:rPr lang="en-US" sz="1400" dirty="0">
                          <a:solidFill>
                            <a:schemeClr val="tx1">
                              <a:lumMod val="65000"/>
                              <a:lumOff val="35000"/>
                            </a:schemeClr>
                          </a:solidFill>
                          <a:effectLst/>
                        </a:rPr>
                        <a:t> Income Replacement 70% or Higher</a:t>
                      </a:r>
                    </a:p>
                  </a:txBody>
                  <a:tcPr marL="0" marR="0" marT="0" marB="0" anchor="ctr"/>
                </a:tc>
                <a:tc>
                  <a:txBody>
                    <a:bodyPr/>
                    <a:lstStyle/>
                    <a:p>
                      <a:pPr algn="ctr"/>
                      <a:r>
                        <a:rPr lang="en-US" sz="1400">
                          <a:solidFill>
                            <a:schemeClr val="tx1">
                              <a:lumMod val="65000"/>
                              <a:lumOff val="35000"/>
                            </a:schemeClr>
                          </a:solidFill>
                          <a:effectLst/>
                        </a:rPr>
                        <a:t>35%</a:t>
                      </a:r>
                    </a:p>
                  </a:txBody>
                  <a:tcPr marL="0" marR="0" marT="0" marB="0" anchor="ctr"/>
                </a:tc>
                <a:tc>
                  <a:txBody>
                    <a:bodyPr/>
                    <a:lstStyle/>
                    <a:p>
                      <a:pPr algn="ctr"/>
                      <a:r>
                        <a:rPr lang="en-US" sz="1400" dirty="0">
                          <a:solidFill>
                            <a:schemeClr val="tx1">
                              <a:lumMod val="65000"/>
                              <a:lumOff val="35000"/>
                            </a:schemeClr>
                          </a:solidFill>
                          <a:effectLst/>
                        </a:rPr>
                        <a:t>38%</a:t>
                      </a:r>
                    </a:p>
                  </a:txBody>
                  <a:tcPr marL="0" marR="0" marT="0" marB="0" anchor="ctr"/>
                </a:tc>
                <a:tc>
                  <a:txBody>
                    <a:bodyPr/>
                    <a:lstStyle/>
                    <a:p>
                      <a:pPr algn="ctr"/>
                      <a:r>
                        <a:rPr lang="en-US" sz="1400" dirty="0">
                          <a:solidFill>
                            <a:schemeClr val="tx1">
                              <a:lumMod val="65000"/>
                              <a:lumOff val="35000"/>
                            </a:schemeClr>
                          </a:solidFill>
                          <a:effectLst/>
                        </a:rPr>
                        <a:t>39%</a:t>
                      </a:r>
                    </a:p>
                  </a:txBody>
                  <a:tcPr marL="0" marR="0" marT="0" marB="0" anchor="ctr"/>
                </a:tc>
                <a:extLst>
                  <a:ext uri="{0D108BD9-81ED-4DB2-BD59-A6C34878D82A}">
                    <a16:rowId xmlns:a16="http://schemas.microsoft.com/office/drawing/2014/main" val="2017038429"/>
                  </a:ext>
                </a:extLst>
              </a:tr>
              <a:tr h="398770">
                <a:tc>
                  <a:txBody>
                    <a:bodyPr/>
                    <a:lstStyle/>
                    <a:p>
                      <a:r>
                        <a:rPr lang="en-US" sz="1400" dirty="0">
                          <a:solidFill>
                            <a:schemeClr val="tx1">
                              <a:lumMod val="65000"/>
                              <a:lumOff val="35000"/>
                            </a:schemeClr>
                          </a:solidFill>
                          <a:effectLst/>
                        </a:rPr>
                        <a:t> Average Balance</a:t>
                      </a:r>
                    </a:p>
                  </a:txBody>
                  <a:tcPr marL="0" marR="0" marT="0" marB="0" anchor="ctr"/>
                </a:tc>
                <a:tc>
                  <a:txBody>
                    <a:bodyPr/>
                    <a:lstStyle/>
                    <a:p>
                      <a:pPr algn="ctr"/>
                      <a:r>
                        <a:rPr lang="en-US" sz="1400" dirty="0">
                          <a:solidFill>
                            <a:schemeClr val="tx1">
                              <a:lumMod val="65000"/>
                              <a:lumOff val="35000"/>
                            </a:schemeClr>
                          </a:solidFill>
                          <a:effectLst/>
                        </a:rPr>
                        <a:t>$69,545 </a:t>
                      </a:r>
                    </a:p>
                  </a:txBody>
                  <a:tcPr marL="0" marR="0" marT="0" marB="0" anchor="ctr"/>
                </a:tc>
                <a:tc>
                  <a:txBody>
                    <a:bodyPr/>
                    <a:lstStyle/>
                    <a:p>
                      <a:pPr algn="ctr"/>
                      <a:r>
                        <a:rPr lang="en-US" sz="1400" dirty="0">
                          <a:solidFill>
                            <a:schemeClr val="tx1">
                              <a:lumMod val="65000"/>
                              <a:lumOff val="35000"/>
                            </a:schemeClr>
                          </a:solidFill>
                          <a:effectLst/>
                        </a:rPr>
                        <a:t>$75,402 </a:t>
                      </a:r>
                    </a:p>
                  </a:txBody>
                  <a:tcPr marL="0" marR="0" marT="0" marB="0" anchor="ctr"/>
                </a:tc>
                <a:tc>
                  <a:txBody>
                    <a:bodyPr/>
                    <a:lstStyle/>
                    <a:p>
                      <a:pPr algn="ctr"/>
                      <a:r>
                        <a:rPr lang="en-US" sz="1400" dirty="0">
                          <a:solidFill>
                            <a:schemeClr val="tx1">
                              <a:lumMod val="65000"/>
                              <a:lumOff val="35000"/>
                            </a:schemeClr>
                          </a:solidFill>
                          <a:effectLst/>
                        </a:rPr>
                        <a:t>$59,237</a:t>
                      </a:r>
                    </a:p>
                  </a:txBody>
                  <a:tcPr marL="0" marR="0" marT="0" marB="0" anchor="ctr"/>
                </a:tc>
                <a:extLst>
                  <a:ext uri="{0D108BD9-81ED-4DB2-BD59-A6C34878D82A}">
                    <a16:rowId xmlns:a16="http://schemas.microsoft.com/office/drawing/2014/main" val="2864060363"/>
                  </a:ext>
                </a:extLst>
              </a:tr>
              <a:tr h="398770">
                <a:tc>
                  <a:txBody>
                    <a:bodyPr/>
                    <a:lstStyle/>
                    <a:p>
                      <a:r>
                        <a:rPr lang="en-US" sz="1400" dirty="0">
                          <a:solidFill>
                            <a:schemeClr val="tx1">
                              <a:lumMod val="65000"/>
                              <a:lumOff val="35000"/>
                            </a:schemeClr>
                          </a:solidFill>
                          <a:effectLst/>
                        </a:rPr>
                        <a:t> E-Delivery</a:t>
                      </a:r>
                    </a:p>
                  </a:txBody>
                  <a:tcPr marL="0" marR="0" marT="0" marB="0" anchor="ctr"/>
                </a:tc>
                <a:tc>
                  <a:txBody>
                    <a:bodyPr/>
                    <a:lstStyle/>
                    <a:p>
                      <a:pPr algn="ctr"/>
                      <a:r>
                        <a:rPr lang="en-US" sz="1400">
                          <a:solidFill>
                            <a:schemeClr val="tx1">
                              <a:lumMod val="65000"/>
                              <a:lumOff val="35000"/>
                            </a:schemeClr>
                          </a:solidFill>
                          <a:effectLst/>
                        </a:rPr>
                        <a:t>24%</a:t>
                      </a:r>
                    </a:p>
                  </a:txBody>
                  <a:tcPr marL="0" marR="0" marT="0" marB="0" anchor="ctr"/>
                </a:tc>
                <a:tc>
                  <a:txBody>
                    <a:bodyPr/>
                    <a:lstStyle/>
                    <a:p>
                      <a:pPr algn="ctr"/>
                      <a:r>
                        <a:rPr lang="en-US" sz="1400" dirty="0">
                          <a:solidFill>
                            <a:schemeClr val="tx1">
                              <a:lumMod val="65000"/>
                              <a:lumOff val="35000"/>
                            </a:schemeClr>
                          </a:solidFill>
                          <a:effectLst/>
                        </a:rPr>
                        <a:t>47%</a:t>
                      </a:r>
                    </a:p>
                  </a:txBody>
                  <a:tcPr marL="0" marR="0" marT="0" marB="0" anchor="ctr"/>
                </a:tc>
                <a:tc>
                  <a:txBody>
                    <a:bodyPr/>
                    <a:lstStyle/>
                    <a:p>
                      <a:pPr algn="ctr"/>
                      <a:r>
                        <a:rPr lang="en-US" sz="1400" dirty="0">
                          <a:solidFill>
                            <a:schemeClr val="tx1">
                              <a:lumMod val="65000"/>
                              <a:lumOff val="35000"/>
                            </a:schemeClr>
                          </a:solidFill>
                          <a:effectLst/>
                        </a:rPr>
                        <a:t>67%</a:t>
                      </a:r>
                    </a:p>
                  </a:txBody>
                  <a:tcPr marL="0" marR="0" marT="0" marB="0" anchor="ctr"/>
                </a:tc>
                <a:extLst>
                  <a:ext uri="{0D108BD9-81ED-4DB2-BD59-A6C34878D82A}">
                    <a16:rowId xmlns:a16="http://schemas.microsoft.com/office/drawing/2014/main" val="1537793500"/>
                  </a:ext>
                </a:extLst>
              </a:tr>
              <a:tr h="398770">
                <a:tc>
                  <a:txBody>
                    <a:bodyPr/>
                    <a:lstStyle/>
                    <a:p>
                      <a:r>
                        <a:rPr lang="en-US" sz="1400" dirty="0">
                          <a:solidFill>
                            <a:schemeClr val="tx1">
                              <a:lumMod val="65000"/>
                              <a:lumOff val="35000"/>
                            </a:schemeClr>
                          </a:solidFill>
                          <a:effectLst/>
                        </a:rPr>
                        <a:t> Web Registration</a:t>
                      </a:r>
                    </a:p>
                  </a:txBody>
                  <a:tcPr marL="0" marR="0" marT="0" marB="0" anchor="ctr"/>
                </a:tc>
                <a:tc>
                  <a:txBody>
                    <a:bodyPr/>
                    <a:lstStyle/>
                    <a:p>
                      <a:pPr algn="ctr"/>
                      <a:r>
                        <a:rPr lang="en-US" sz="1400">
                          <a:solidFill>
                            <a:schemeClr val="tx1">
                              <a:lumMod val="65000"/>
                              <a:lumOff val="35000"/>
                            </a:schemeClr>
                          </a:solidFill>
                          <a:effectLst/>
                        </a:rPr>
                        <a:t>40%</a:t>
                      </a:r>
                    </a:p>
                  </a:txBody>
                  <a:tcPr marL="0" marR="0" marT="0" marB="0" anchor="ctr"/>
                </a:tc>
                <a:tc>
                  <a:txBody>
                    <a:bodyPr/>
                    <a:lstStyle/>
                    <a:p>
                      <a:pPr algn="ctr"/>
                      <a:r>
                        <a:rPr lang="en-US" sz="1400" dirty="0">
                          <a:solidFill>
                            <a:schemeClr val="tx1">
                              <a:lumMod val="65000"/>
                              <a:lumOff val="35000"/>
                            </a:schemeClr>
                          </a:solidFill>
                          <a:effectLst/>
                        </a:rPr>
                        <a:t>65%</a:t>
                      </a:r>
                    </a:p>
                  </a:txBody>
                  <a:tcPr marL="0" marR="0" marT="0" marB="0" anchor="ctr"/>
                </a:tc>
                <a:tc>
                  <a:txBody>
                    <a:bodyPr/>
                    <a:lstStyle/>
                    <a:p>
                      <a:pPr algn="ctr"/>
                      <a:r>
                        <a:rPr lang="en-US" sz="1400" dirty="0">
                          <a:solidFill>
                            <a:schemeClr val="tx1">
                              <a:lumMod val="65000"/>
                              <a:lumOff val="35000"/>
                            </a:schemeClr>
                          </a:solidFill>
                          <a:effectLst/>
                        </a:rPr>
                        <a:t>68%</a:t>
                      </a:r>
                    </a:p>
                  </a:txBody>
                  <a:tcPr marL="0" marR="0" marT="0" marB="0" anchor="ctr"/>
                </a:tc>
                <a:extLst>
                  <a:ext uri="{0D108BD9-81ED-4DB2-BD59-A6C34878D82A}">
                    <a16:rowId xmlns:a16="http://schemas.microsoft.com/office/drawing/2014/main" val="763303525"/>
                  </a:ext>
                </a:extLst>
              </a:tr>
              <a:tr h="495122">
                <a:tc>
                  <a:txBody>
                    <a:bodyPr/>
                    <a:lstStyle/>
                    <a:p>
                      <a:r>
                        <a:rPr lang="en-US" sz="1400" dirty="0">
                          <a:solidFill>
                            <a:schemeClr val="tx1">
                              <a:lumMod val="65000"/>
                              <a:lumOff val="35000"/>
                            </a:schemeClr>
                          </a:solidFill>
                          <a:effectLst/>
                        </a:rPr>
                        <a:t> </a:t>
                      </a:r>
                      <a:r>
                        <a:rPr lang="en-US" sz="1400" dirty="0" err="1">
                          <a:solidFill>
                            <a:schemeClr val="tx1">
                              <a:lumMod val="65000"/>
                              <a:lumOff val="35000"/>
                            </a:schemeClr>
                          </a:solidFill>
                          <a:effectLst/>
                        </a:rPr>
                        <a:t>myOrangeMoney</a:t>
                      </a:r>
                      <a:r>
                        <a:rPr lang="en-US" sz="1400" dirty="0">
                          <a:solidFill>
                            <a:schemeClr val="tx1">
                              <a:lumMod val="65000"/>
                              <a:lumOff val="35000"/>
                            </a:schemeClr>
                          </a:solidFill>
                          <a:effectLst/>
                        </a:rPr>
                        <a:t> % Engaged / % Took    </a:t>
                      </a:r>
                    </a:p>
                    <a:p>
                      <a:r>
                        <a:rPr lang="en-US" sz="1400" dirty="0">
                          <a:solidFill>
                            <a:schemeClr val="tx1">
                              <a:lumMod val="65000"/>
                              <a:lumOff val="35000"/>
                            </a:schemeClr>
                          </a:solidFill>
                          <a:effectLst/>
                        </a:rPr>
                        <a:t> Action</a:t>
                      </a:r>
                    </a:p>
                  </a:txBody>
                  <a:tcPr marL="0" marR="0" marT="0" marB="0" anchor="ctr"/>
                </a:tc>
                <a:tc>
                  <a:txBody>
                    <a:bodyPr/>
                    <a:lstStyle/>
                    <a:p>
                      <a:pPr algn="ctr"/>
                      <a:r>
                        <a:rPr lang="en-US" sz="1400" dirty="0">
                          <a:solidFill>
                            <a:schemeClr val="tx1">
                              <a:lumMod val="65000"/>
                              <a:lumOff val="35000"/>
                            </a:schemeClr>
                          </a:solidFill>
                          <a:effectLst/>
                        </a:rPr>
                        <a:t>60% / 14%</a:t>
                      </a:r>
                    </a:p>
                  </a:txBody>
                  <a:tcPr marL="0" marR="0" marT="0" marB="0" anchor="ctr"/>
                </a:tc>
                <a:tc>
                  <a:txBody>
                    <a:bodyPr/>
                    <a:lstStyle/>
                    <a:p>
                      <a:pPr algn="ctr"/>
                      <a:r>
                        <a:rPr lang="en-US" sz="1400" dirty="0">
                          <a:solidFill>
                            <a:schemeClr val="tx1">
                              <a:lumMod val="65000"/>
                              <a:lumOff val="35000"/>
                            </a:schemeClr>
                          </a:solidFill>
                          <a:effectLst/>
                        </a:rPr>
                        <a:t>48% / 19%</a:t>
                      </a:r>
                    </a:p>
                  </a:txBody>
                  <a:tcPr marL="0" marR="0" marT="0" marB="0" anchor="ctr"/>
                </a:tc>
                <a:tc>
                  <a:txBody>
                    <a:bodyPr/>
                    <a:lstStyle/>
                    <a:p>
                      <a:pPr algn="ctr"/>
                      <a:r>
                        <a:rPr lang="en-US" sz="1400" dirty="0">
                          <a:solidFill>
                            <a:schemeClr val="tx1">
                              <a:lumMod val="65000"/>
                              <a:lumOff val="35000"/>
                            </a:schemeClr>
                          </a:solidFill>
                          <a:effectLst/>
                        </a:rPr>
                        <a:t>41% / 18%</a:t>
                      </a:r>
                    </a:p>
                  </a:txBody>
                  <a:tcPr marL="0" marR="0" marT="0" marB="0" anchor="ctr"/>
                </a:tc>
                <a:extLst>
                  <a:ext uri="{0D108BD9-81ED-4DB2-BD59-A6C34878D82A}">
                    <a16:rowId xmlns:a16="http://schemas.microsoft.com/office/drawing/2014/main" val="893008930"/>
                  </a:ext>
                </a:extLst>
              </a:tr>
            </a:tbl>
          </a:graphicData>
        </a:graphic>
      </p:graphicFrame>
    </p:spTree>
    <p:extLst>
      <p:ext uri="{BB962C8B-B14F-4D97-AF65-F5344CB8AC3E}">
        <p14:creationId xmlns:p14="http://schemas.microsoft.com/office/powerpoint/2010/main" val="1672011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A17E43-4276-9E86-F145-8001F8F05AF5}"/>
              </a:ext>
            </a:extLst>
          </p:cNvPr>
          <p:cNvSpPr>
            <a:spLocks noGrp="1"/>
          </p:cNvSpPr>
          <p:nvPr>
            <p:ph type="title"/>
          </p:nvPr>
        </p:nvSpPr>
        <p:spPr/>
        <p:txBody>
          <a:bodyPr/>
          <a:lstStyle/>
          <a:p>
            <a:r>
              <a:rPr lang="en-US" dirty="0"/>
              <a:t>Engagement</a:t>
            </a:r>
          </a:p>
        </p:txBody>
      </p:sp>
      <p:sp>
        <p:nvSpPr>
          <p:cNvPr id="4" name="Text Placeholder 3">
            <a:extLst>
              <a:ext uri="{FF2B5EF4-FFF2-40B4-BE49-F238E27FC236}">
                <a16:creationId xmlns:a16="http://schemas.microsoft.com/office/drawing/2014/main" id="{17137B18-9C50-F719-3F07-DAB96DF63C05}"/>
              </a:ext>
            </a:extLst>
          </p:cNvPr>
          <p:cNvSpPr>
            <a:spLocks noGrp="1"/>
          </p:cNvSpPr>
          <p:nvPr>
            <p:ph type="body" sz="quarter" idx="11"/>
          </p:nvPr>
        </p:nvSpPr>
        <p:spPr/>
        <p:txBody>
          <a:bodyPr/>
          <a:lstStyle/>
          <a:p>
            <a:endParaRPr lang="en-US"/>
          </a:p>
        </p:txBody>
      </p:sp>
      <p:grpSp>
        <p:nvGrpSpPr>
          <p:cNvPr id="10" name="Group 9">
            <a:extLst>
              <a:ext uri="{FF2B5EF4-FFF2-40B4-BE49-F238E27FC236}">
                <a16:creationId xmlns:a16="http://schemas.microsoft.com/office/drawing/2014/main" id="{469F0BEF-51AF-332D-624B-76982C5E30AF}"/>
              </a:ext>
            </a:extLst>
          </p:cNvPr>
          <p:cNvGrpSpPr/>
          <p:nvPr/>
        </p:nvGrpSpPr>
        <p:grpSpPr>
          <a:xfrm>
            <a:off x="1460747" y="874929"/>
            <a:ext cx="6222505" cy="3830087"/>
            <a:chOff x="1460747" y="874929"/>
            <a:chExt cx="6222505" cy="3830087"/>
          </a:xfrm>
        </p:grpSpPr>
        <p:pic>
          <p:nvPicPr>
            <p:cNvPr id="7" name="slide7" descr="Engagement - Plan">
              <a:extLst>
                <a:ext uri="{FF2B5EF4-FFF2-40B4-BE49-F238E27FC236}">
                  <a16:creationId xmlns:a16="http://schemas.microsoft.com/office/drawing/2014/main" id="{9FC1E7C6-9EF6-4E66-99C0-F5A1FDE660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747" b="4492"/>
            <a:stretch/>
          </p:blipFill>
          <p:spPr>
            <a:xfrm>
              <a:off x="1460747" y="874929"/>
              <a:ext cx="6222505" cy="3769717"/>
            </a:xfrm>
            <a:prstGeom prst="rect">
              <a:avLst/>
            </a:prstGeom>
          </p:spPr>
        </p:pic>
        <p:pic>
          <p:nvPicPr>
            <p:cNvPr id="6" name="Picture 5">
              <a:extLst>
                <a:ext uri="{FF2B5EF4-FFF2-40B4-BE49-F238E27FC236}">
                  <a16:creationId xmlns:a16="http://schemas.microsoft.com/office/drawing/2014/main" id="{DA4DEED0-1EFC-DB51-2A39-B55101536BF7}"/>
                </a:ext>
              </a:extLst>
            </p:cNvPr>
            <p:cNvPicPr>
              <a:picLocks noChangeAspect="1"/>
            </p:cNvPicPr>
            <p:nvPr/>
          </p:nvPicPr>
          <p:blipFill>
            <a:blip r:embed="rId3"/>
            <a:stretch>
              <a:fillRect/>
            </a:stretch>
          </p:blipFill>
          <p:spPr>
            <a:xfrm>
              <a:off x="6343200" y="4298399"/>
              <a:ext cx="1080000" cy="406617"/>
            </a:xfrm>
            <a:prstGeom prst="rect">
              <a:avLst/>
            </a:prstGeom>
          </p:spPr>
        </p:pic>
        <p:pic>
          <p:nvPicPr>
            <p:cNvPr id="9" name="Picture 8">
              <a:extLst>
                <a:ext uri="{FF2B5EF4-FFF2-40B4-BE49-F238E27FC236}">
                  <a16:creationId xmlns:a16="http://schemas.microsoft.com/office/drawing/2014/main" id="{50DCF921-64D2-5148-9C84-CFF3A44C8F3F}"/>
                </a:ext>
              </a:extLst>
            </p:cNvPr>
            <p:cNvPicPr>
              <a:picLocks noChangeAspect="1"/>
            </p:cNvPicPr>
            <p:nvPr/>
          </p:nvPicPr>
          <p:blipFill>
            <a:blip r:embed="rId3"/>
            <a:stretch>
              <a:fillRect/>
            </a:stretch>
          </p:blipFill>
          <p:spPr>
            <a:xfrm>
              <a:off x="1720800" y="4543200"/>
              <a:ext cx="2324045" cy="101446"/>
            </a:xfrm>
            <a:prstGeom prst="rect">
              <a:avLst/>
            </a:prstGeom>
          </p:spPr>
        </p:pic>
      </p:grpSp>
    </p:spTree>
    <p:extLst>
      <p:ext uri="{BB962C8B-B14F-4D97-AF65-F5344CB8AC3E}">
        <p14:creationId xmlns:p14="http://schemas.microsoft.com/office/powerpoint/2010/main" val="3216361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4C885F-FDCE-75FE-C6AD-1CAB7130BE3B}"/>
              </a:ext>
            </a:extLst>
          </p:cNvPr>
          <p:cNvSpPr>
            <a:spLocks noGrp="1"/>
          </p:cNvSpPr>
          <p:nvPr>
            <p:ph type="title"/>
          </p:nvPr>
        </p:nvSpPr>
        <p:spPr/>
        <p:txBody>
          <a:bodyPr/>
          <a:lstStyle/>
          <a:p>
            <a:r>
              <a:rPr lang="en-US" dirty="0"/>
              <a:t>Income Replacement</a:t>
            </a:r>
          </a:p>
        </p:txBody>
      </p:sp>
      <p:sp>
        <p:nvSpPr>
          <p:cNvPr id="4" name="Text Placeholder 3">
            <a:extLst>
              <a:ext uri="{FF2B5EF4-FFF2-40B4-BE49-F238E27FC236}">
                <a16:creationId xmlns:a16="http://schemas.microsoft.com/office/drawing/2014/main" id="{7F9D377C-EFB6-385E-C21B-D94FBB241BE8}"/>
              </a:ext>
            </a:extLst>
          </p:cNvPr>
          <p:cNvSpPr>
            <a:spLocks noGrp="1"/>
          </p:cNvSpPr>
          <p:nvPr>
            <p:ph type="body" sz="quarter" idx="11"/>
          </p:nvPr>
        </p:nvSpPr>
        <p:spPr/>
        <p:txBody>
          <a:bodyPr/>
          <a:lstStyle/>
          <a:p>
            <a:endParaRPr lang="en-US"/>
          </a:p>
        </p:txBody>
      </p:sp>
      <p:grpSp>
        <p:nvGrpSpPr>
          <p:cNvPr id="7" name="Group 6">
            <a:extLst>
              <a:ext uri="{FF2B5EF4-FFF2-40B4-BE49-F238E27FC236}">
                <a16:creationId xmlns:a16="http://schemas.microsoft.com/office/drawing/2014/main" id="{53529F47-56E2-9056-44FD-20BBB75E32A1}"/>
              </a:ext>
            </a:extLst>
          </p:cNvPr>
          <p:cNvGrpSpPr/>
          <p:nvPr/>
        </p:nvGrpSpPr>
        <p:grpSpPr>
          <a:xfrm>
            <a:off x="1460748" y="800233"/>
            <a:ext cx="6222505" cy="4044742"/>
            <a:chOff x="1460748" y="800233"/>
            <a:chExt cx="6222505" cy="4044742"/>
          </a:xfrm>
        </p:grpSpPr>
        <p:pic>
          <p:nvPicPr>
            <p:cNvPr id="8" name="slide8" descr="Income Replacement - Plan">
              <a:extLst>
                <a:ext uri="{FF2B5EF4-FFF2-40B4-BE49-F238E27FC236}">
                  <a16:creationId xmlns:a16="http://schemas.microsoft.com/office/drawing/2014/main" id="{E8408430-56CD-4E41-9270-85E114F30B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346"/>
            <a:stretch/>
          </p:blipFill>
          <p:spPr>
            <a:xfrm>
              <a:off x="1460748" y="800233"/>
              <a:ext cx="6222505" cy="4044742"/>
            </a:xfrm>
            <a:prstGeom prst="rect">
              <a:avLst/>
            </a:prstGeom>
          </p:spPr>
        </p:pic>
        <p:pic>
          <p:nvPicPr>
            <p:cNvPr id="5" name="Picture 4">
              <a:extLst>
                <a:ext uri="{FF2B5EF4-FFF2-40B4-BE49-F238E27FC236}">
                  <a16:creationId xmlns:a16="http://schemas.microsoft.com/office/drawing/2014/main" id="{DA4DEED0-1EFC-DB51-2A39-B55101536BF7}"/>
                </a:ext>
              </a:extLst>
            </p:cNvPr>
            <p:cNvPicPr>
              <a:picLocks noChangeAspect="1"/>
            </p:cNvPicPr>
            <p:nvPr/>
          </p:nvPicPr>
          <p:blipFill>
            <a:blip r:embed="rId3"/>
            <a:stretch>
              <a:fillRect/>
            </a:stretch>
          </p:blipFill>
          <p:spPr>
            <a:xfrm>
              <a:off x="6310440" y="4251288"/>
              <a:ext cx="1079500" cy="406400"/>
            </a:xfrm>
            <a:prstGeom prst="rect">
              <a:avLst/>
            </a:prstGeom>
          </p:spPr>
        </p:pic>
        <p:pic>
          <p:nvPicPr>
            <p:cNvPr id="6" name="Picture 5">
              <a:extLst>
                <a:ext uri="{FF2B5EF4-FFF2-40B4-BE49-F238E27FC236}">
                  <a16:creationId xmlns:a16="http://schemas.microsoft.com/office/drawing/2014/main" id="{50DCF921-64D2-5148-9C84-CFF3A44C8F3F}"/>
                </a:ext>
              </a:extLst>
            </p:cNvPr>
            <p:cNvPicPr>
              <a:picLocks noChangeAspect="1"/>
            </p:cNvPicPr>
            <p:nvPr/>
          </p:nvPicPr>
          <p:blipFill>
            <a:blip r:embed="rId3"/>
            <a:stretch>
              <a:fillRect/>
            </a:stretch>
          </p:blipFill>
          <p:spPr>
            <a:xfrm>
              <a:off x="1688275" y="4502341"/>
              <a:ext cx="2323465" cy="100965"/>
            </a:xfrm>
            <a:prstGeom prst="rect">
              <a:avLst/>
            </a:prstGeom>
          </p:spPr>
        </p:pic>
      </p:grpSp>
    </p:spTree>
    <p:extLst>
      <p:ext uri="{BB962C8B-B14F-4D97-AF65-F5344CB8AC3E}">
        <p14:creationId xmlns:p14="http://schemas.microsoft.com/office/powerpoint/2010/main" val="3813703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4" descr="Digital Engagement Summary - Sponsor View">
            <a:extLst>
              <a:ext uri="{FF2B5EF4-FFF2-40B4-BE49-F238E27FC236}">
                <a16:creationId xmlns:a16="http://schemas.microsoft.com/office/drawing/2014/main" id="{6C0B90A4-659A-4522-A94A-45CB4C6FB9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587" b="10767"/>
          <a:stretch/>
        </p:blipFill>
        <p:spPr>
          <a:xfrm>
            <a:off x="1149622" y="911088"/>
            <a:ext cx="6844756" cy="3730003"/>
          </a:xfrm>
          <a:prstGeom prst="rect">
            <a:avLst/>
          </a:prstGeom>
        </p:spPr>
      </p:pic>
      <p:sp>
        <p:nvSpPr>
          <p:cNvPr id="3" name="Title 2">
            <a:extLst>
              <a:ext uri="{FF2B5EF4-FFF2-40B4-BE49-F238E27FC236}">
                <a16:creationId xmlns:a16="http://schemas.microsoft.com/office/drawing/2014/main" id="{4A56438C-0CA2-7D4E-9460-6D3905C7DF3E}"/>
              </a:ext>
            </a:extLst>
          </p:cNvPr>
          <p:cNvSpPr>
            <a:spLocks noGrp="1"/>
          </p:cNvSpPr>
          <p:nvPr>
            <p:ph type="title"/>
          </p:nvPr>
        </p:nvSpPr>
        <p:spPr/>
        <p:txBody>
          <a:bodyPr/>
          <a:lstStyle/>
          <a:p>
            <a:r>
              <a:rPr lang="en-US" dirty="0"/>
              <a:t>Digital Engagement Summary</a:t>
            </a:r>
          </a:p>
        </p:txBody>
      </p:sp>
      <p:sp>
        <p:nvSpPr>
          <p:cNvPr id="5" name="Text Placeholder 4">
            <a:extLst>
              <a:ext uri="{FF2B5EF4-FFF2-40B4-BE49-F238E27FC236}">
                <a16:creationId xmlns:a16="http://schemas.microsoft.com/office/drawing/2014/main" id="{E0319D0B-778D-8006-890D-87B82EBDC495}"/>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07898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de5" descr="myOM Engagement">
            <a:extLst>
              <a:ext uri="{FF2B5EF4-FFF2-40B4-BE49-F238E27FC236}">
                <a16:creationId xmlns:a16="http://schemas.microsoft.com/office/drawing/2014/main" id="{5D7A3B7A-7187-49B8-9F4F-BECE633048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464" b="11108"/>
          <a:stretch/>
        </p:blipFill>
        <p:spPr>
          <a:xfrm>
            <a:off x="1149622" y="971290"/>
            <a:ext cx="6844756" cy="3616176"/>
          </a:xfrm>
          <a:prstGeom prst="rect">
            <a:avLst/>
          </a:prstGeom>
        </p:spPr>
      </p:pic>
      <p:sp>
        <p:nvSpPr>
          <p:cNvPr id="3" name="Title 2">
            <a:extLst>
              <a:ext uri="{FF2B5EF4-FFF2-40B4-BE49-F238E27FC236}">
                <a16:creationId xmlns:a16="http://schemas.microsoft.com/office/drawing/2014/main" id="{DB7D85A7-4ABA-8CA6-3583-7F6E5FAE6060}"/>
              </a:ext>
            </a:extLst>
          </p:cNvPr>
          <p:cNvSpPr>
            <a:spLocks noGrp="1"/>
          </p:cNvSpPr>
          <p:nvPr>
            <p:ph type="title"/>
          </p:nvPr>
        </p:nvSpPr>
        <p:spPr/>
        <p:txBody>
          <a:bodyPr/>
          <a:lstStyle/>
          <a:p>
            <a:r>
              <a:rPr lang="en-US" dirty="0" err="1"/>
              <a:t>myOrangeMoney</a:t>
            </a:r>
            <a:r>
              <a:rPr lang="en-US" dirty="0"/>
              <a:t> Engagement</a:t>
            </a:r>
          </a:p>
        </p:txBody>
      </p:sp>
      <p:sp>
        <p:nvSpPr>
          <p:cNvPr id="4" name="Text Placeholder 3">
            <a:extLst>
              <a:ext uri="{FF2B5EF4-FFF2-40B4-BE49-F238E27FC236}">
                <a16:creationId xmlns:a16="http://schemas.microsoft.com/office/drawing/2014/main" id="{E8940938-DD5A-F0E4-3943-ED75FEAAE35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93162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C2671BD-3E63-E744-8EBE-46C1F00525E8}"/>
              </a:ext>
            </a:extLst>
          </p:cNvPr>
          <p:cNvSpPr/>
          <p:nvPr/>
        </p:nvSpPr>
        <p:spPr>
          <a:xfrm>
            <a:off x="796738" y="2071596"/>
            <a:ext cx="3018342" cy="400110"/>
          </a:xfrm>
          <a:prstGeom prst="rect">
            <a:avLst/>
          </a:prstGeom>
        </p:spPr>
        <p:txBody>
          <a:bodyPr wrap="square">
            <a:spAutoFit/>
          </a:bodyPr>
          <a:lstStyle/>
          <a:p>
            <a:r>
              <a:rPr lang="en-US" sz="1000" dirty="0">
                <a:solidFill>
                  <a:srgbClr val="55595D"/>
                </a:solidFill>
              </a:rPr>
              <a:t>Experienced unexpected attrition beginning in 2020. </a:t>
            </a:r>
          </a:p>
        </p:txBody>
      </p:sp>
      <p:grpSp>
        <p:nvGrpSpPr>
          <p:cNvPr id="29" name="Group 28">
            <a:extLst>
              <a:ext uri="{FF2B5EF4-FFF2-40B4-BE49-F238E27FC236}">
                <a16:creationId xmlns:a16="http://schemas.microsoft.com/office/drawing/2014/main" id="{DE13A80F-61DC-A44B-8E80-D3DAD08DB2B4}"/>
              </a:ext>
            </a:extLst>
          </p:cNvPr>
          <p:cNvGrpSpPr/>
          <p:nvPr/>
        </p:nvGrpSpPr>
        <p:grpSpPr>
          <a:xfrm>
            <a:off x="806227" y="1602121"/>
            <a:ext cx="353978" cy="353978"/>
            <a:chOff x="1074968" y="2468371"/>
            <a:chExt cx="471970" cy="471970"/>
          </a:xfrm>
          <a:solidFill>
            <a:schemeClr val="accent1"/>
          </a:solidFill>
        </p:grpSpPr>
        <p:sp>
          <p:nvSpPr>
            <p:cNvPr id="30" name="Oval 29">
              <a:extLst>
                <a:ext uri="{FF2B5EF4-FFF2-40B4-BE49-F238E27FC236}">
                  <a16:creationId xmlns:a16="http://schemas.microsoft.com/office/drawing/2014/main" id="{4EB84387-1A1E-964F-B892-518165F66266}"/>
                </a:ext>
              </a:extLst>
            </p:cNvPr>
            <p:cNvSpPr/>
            <p:nvPr/>
          </p:nvSpPr>
          <p:spPr>
            <a:xfrm>
              <a:off x="1074968" y="2468371"/>
              <a:ext cx="471970" cy="4719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1" name="Rectangle 30">
              <a:extLst>
                <a:ext uri="{FF2B5EF4-FFF2-40B4-BE49-F238E27FC236}">
                  <a16:creationId xmlns:a16="http://schemas.microsoft.com/office/drawing/2014/main" id="{90C58715-D328-1248-B3CF-33F2B489F4A6}"/>
                </a:ext>
              </a:extLst>
            </p:cNvPr>
            <p:cNvSpPr/>
            <p:nvPr/>
          </p:nvSpPr>
          <p:spPr>
            <a:xfrm>
              <a:off x="1119807" y="2506416"/>
              <a:ext cx="382289" cy="406350"/>
            </a:xfrm>
            <a:prstGeom prst="rect">
              <a:avLst/>
            </a:prstGeom>
            <a:noFill/>
          </p:spPr>
          <p:txBody>
            <a:bodyPr wrap="square" anchor="ctr">
              <a:spAutoFit/>
            </a:bodyPr>
            <a:lstStyle/>
            <a:p>
              <a:pPr algn="ctr">
                <a:lnSpc>
                  <a:spcPct val="150000"/>
                </a:lnSpc>
              </a:pPr>
              <a:r>
                <a:rPr lang="en-US" sz="1050" b="1" dirty="0">
                  <a:solidFill>
                    <a:schemeClr val="bg1"/>
                  </a:solidFill>
                </a:rPr>
                <a:t>1</a:t>
              </a:r>
            </a:p>
          </p:txBody>
        </p:sp>
      </p:grpSp>
      <p:sp>
        <p:nvSpPr>
          <p:cNvPr id="32" name="TextBox 31">
            <a:extLst>
              <a:ext uri="{FF2B5EF4-FFF2-40B4-BE49-F238E27FC236}">
                <a16:creationId xmlns:a16="http://schemas.microsoft.com/office/drawing/2014/main" id="{3C32B0A0-B9C6-6D4B-9067-07B69CE60862}"/>
              </a:ext>
            </a:extLst>
          </p:cNvPr>
          <p:cNvSpPr txBox="1"/>
          <p:nvPr/>
        </p:nvSpPr>
        <p:spPr>
          <a:xfrm>
            <a:off x="1169694" y="1636842"/>
            <a:ext cx="1371443" cy="292388"/>
          </a:xfrm>
          <a:prstGeom prst="rect">
            <a:avLst/>
          </a:prstGeom>
          <a:noFill/>
        </p:spPr>
        <p:txBody>
          <a:bodyPr wrap="square" rtlCol="0">
            <a:spAutoFit/>
          </a:bodyPr>
          <a:lstStyle/>
          <a:p>
            <a:r>
              <a:rPr lang="en-US" sz="1300" b="1" dirty="0">
                <a:latin typeface="+mj-lt"/>
              </a:rPr>
              <a:t>Attrition</a:t>
            </a:r>
          </a:p>
        </p:txBody>
      </p:sp>
      <p:grpSp>
        <p:nvGrpSpPr>
          <p:cNvPr id="33" name="Group 32">
            <a:extLst>
              <a:ext uri="{FF2B5EF4-FFF2-40B4-BE49-F238E27FC236}">
                <a16:creationId xmlns:a16="http://schemas.microsoft.com/office/drawing/2014/main" id="{34CDC33D-B124-0744-8A28-94BDE6F82419}"/>
              </a:ext>
            </a:extLst>
          </p:cNvPr>
          <p:cNvGrpSpPr/>
          <p:nvPr/>
        </p:nvGrpSpPr>
        <p:grpSpPr>
          <a:xfrm>
            <a:off x="815716" y="3014255"/>
            <a:ext cx="353978" cy="353978"/>
            <a:chOff x="1074968" y="2468371"/>
            <a:chExt cx="471970" cy="471970"/>
          </a:xfrm>
          <a:solidFill>
            <a:schemeClr val="accent1"/>
          </a:solidFill>
        </p:grpSpPr>
        <p:sp>
          <p:nvSpPr>
            <p:cNvPr id="34" name="Oval 33">
              <a:extLst>
                <a:ext uri="{FF2B5EF4-FFF2-40B4-BE49-F238E27FC236}">
                  <a16:creationId xmlns:a16="http://schemas.microsoft.com/office/drawing/2014/main" id="{EE808E5F-1CD1-D946-847E-7EE6CDD23409}"/>
                </a:ext>
              </a:extLst>
            </p:cNvPr>
            <p:cNvSpPr/>
            <p:nvPr/>
          </p:nvSpPr>
          <p:spPr>
            <a:xfrm>
              <a:off x="1074968" y="2468371"/>
              <a:ext cx="471970" cy="47197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5" name="Rectangle 34">
              <a:extLst>
                <a:ext uri="{FF2B5EF4-FFF2-40B4-BE49-F238E27FC236}">
                  <a16:creationId xmlns:a16="http://schemas.microsoft.com/office/drawing/2014/main" id="{C1AAEAE8-892D-7649-AF61-0C4E6FE31A60}"/>
                </a:ext>
              </a:extLst>
            </p:cNvPr>
            <p:cNvSpPr/>
            <p:nvPr/>
          </p:nvSpPr>
          <p:spPr>
            <a:xfrm>
              <a:off x="1119807" y="2486455"/>
              <a:ext cx="382289" cy="406350"/>
            </a:xfrm>
            <a:prstGeom prst="rect">
              <a:avLst/>
            </a:prstGeom>
            <a:noFill/>
          </p:spPr>
          <p:txBody>
            <a:bodyPr wrap="square" anchor="ctr">
              <a:spAutoFit/>
            </a:bodyPr>
            <a:lstStyle/>
            <a:p>
              <a:pPr algn="ctr">
                <a:lnSpc>
                  <a:spcPct val="150000"/>
                </a:lnSpc>
              </a:pPr>
              <a:r>
                <a:rPr lang="en-US" sz="1050" b="1">
                  <a:solidFill>
                    <a:schemeClr val="bg1"/>
                  </a:solidFill>
                </a:rPr>
                <a:t>2</a:t>
              </a:r>
            </a:p>
          </p:txBody>
        </p:sp>
      </p:grpSp>
      <p:sp>
        <p:nvSpPr>
          <p:cNvPr id="36" name="TextBox 35">
            <a:extLst>
              <a:ext uri="{FF2B5EF4-FFF2-40B4-BE49-F238E27FC236}">
                <a16:creationId xmlns:a16="http://schemas.microsoft.com/office/drawing/2014/main" id="{B77964F2-7D3B-E347-81CA-E9365801AB0A}"/>
              </a:ext>
            </a:extLst>
          </p:cNvPr>
          <p:cNvSpPr txBox="1"/>
          <p:nvPr/>
        </p:nvSpPr>
        <p:spPr>
          <a:xfrm>
            <a:off x="1197848" y="3034005"/>
            <a:ext cx="1907165" cy="292388"/>
          </a:xfrm>
          <a:prstGeom prst="rect">
            <a:avLst/>
          </a:prstGeom>
          <a:noFill/>
        </p:spPr>
        <p:txBody>
          <a:bodyPr wrap="square" rtlCol="0">
            <a:spAutoFit/>
          </a:bodyPr>
          <a:lstStyle/>
          <a:p>
            <a:r>
              <a:rPr lang="en-US" sz="1300" b="1" dirty="0">
                <a:solidFill>
                  <a:schemeClr val="accent6"/>
                </a:solidFill>
              </a:rPr>
              <a:t>Approach to staffing</a:t>
            </a:r>
          </a:p>
        </p:txBody>
      </p:sp>
      <p:grpSp>
        <p:nvGrpSpPr>
          <p:cNvPr id="38" name="Group 37">
            <a:extLst>
              <a:ext uri="{FF2B5EF4-FFF2-40B4-BE49-F238E27FC236}">
                <a16:creationId xmlns:a16="http://schemas.microsoft.com/office/drawing/2014/main" id="{E2E88ADF-AECF-F240-9DBC-82AB8DDA062C}"/>
              </a:ext>
            </a:extLst>
          </p:cNvPr>
          <p:cNvGrpSpPr/>
          <p:nvPr/>
        </p:nvGrpSpPr>
        <p:grpSpPr>
          <a:xfrm>
            <a:off x="5004847" y="1617092"/>
            <a:ext cx="353978" cy="353978"/>
            <a:chOff x="1074968" y="2468371"/>
            <a:chExt cx="471970" cy="471970"/>
          </a:xfrm>
          <a:solidFill>
            <a:schemeClr val="accent1"/>
          </a:solidFill>
        </p:grpSpPr>
        <p:sp>
          <p:nvSpPr>
            <p:cNvPr id="39" name="Oval 38">
              <a:extLst>
                <a:ext uri="{FF2B5EF4-FFF2-40B4-BE49-F238E27FC236}">
                  <a16:creationId xmlns:a16="http://schemas.microsoft.com/office/drawing/2014/main" id="{51E929A1-E38C-E542-9398-AD1F0CC0ACB7}"/>
                </a:ext>
              </a:extLst>
            </p:cNvPr>
            <p:cNvSpPr/>
            <p:nvPr/>
          </p:nvSpPr>
          <p:spPr>
            <a:xfrm>
              <a:off x="1074968" y="2468371"/>
              <a:ext cx="471970" cy="4719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0" name="Rectangle 39">
              <a:extLst>
                <a:ext uri="{FF2B5EF4-FFF2-40B4-BE49-F238E27FC236}">
                  <a16:creationId xmlns:a16="http://schemas.microsoft.com/office/drawing/2014/main" id="{96363202-7721-864F-9C18-6446B0B0195D}"/>
                </a:ext>
              </a:extLst>
            </p:cNvPr>
            <p:cNvSpPr/>
            <p:nvPr/>
          </p:nvSpPr>
          <p:spPr>
            <a:xfrm>
              <a:off x="1119807" y="2486455"/>
              <a:ext cx="382289" cy="406350"/>
            </a:xfrm>
            <a:prstGeom prst="rect">
              <a:avLst/>
            </a:prstGeom>
            <a:noFill/>
          </p:spPr>
          <p:txBody>
            <a:bodyPr wrap="square" anchor="ctr">
              <a:spAutoFit/>
            </a:bodyPr>
            <a:lstStyle/>
            <a:p>
              <a:pPr algn="ctr">
                <a:lnSpc>
                  <a:spcPct val="150000"/>
                </a:lnSpc>
              </a:pPr>
              <a:r>
                <a:rPr lang="en-US" sz="1050" b="1">
                  <a:solidFill>
                    <a:schemeClr val="bg1"/>
                  </a:solidFill>
                </a:rPr>
                <a:t>3</a:t>
              </a:r>
            </a:p>
          </p:txBody>
        </p:sp>
      </p:grpSp>
      <p:sp>
        <p:nvSpPr>
          <p:cNvPr id="41" name="TextBox 40">
            <a:extLst>
              <a:ext uri="{FF2B5EF4-FFF2-40B4-BE49-F238E27FC236}">
                <a16:creationId xmlns:a16="http://schemas.microsoft.com/office/drawing/2014/main" id="{3BC87225-9795-9A43-B688-F04A8A9BC978}"/>
              </a:ext>
            </a:extLst>
          </p:cNvPr>
          <p:cNvSpPr txBox="1"/>
          <p:nvPr/>
        </p:nvSpPr>
        <p:spPr>
          <a:xfrm>
            <a:off x="5368314" y="1636842"/>
            <a:ext cx="1371443" cy="292388"/>
          </a:xfrm>
          <a:prstGeom prst="rect">
            <a:avLst/>
          </a:prstGeom>
          <a:noFill/>
        </p:spPr>
        <p:txBody>
          <a:bodyPr wrap="square" rtlCol="0">
            <a:spAutoFit/>
          </a:bodyPr>
          <a:lstStyle/>
          <a:p>
            <a:r>
              <a:rPr lang="en-US" sz="1300" b="1" dirty="0">
                <a:solidFill>
                  <a:schemeClr val="accent5"/>
                </a:solidFill>
              </a:rPr>
              <a:t>Expansion</a:t>
            </a:r>
          </a:p>
        </p:txBody>
      </p:sp>
      <p:grpSp>
        <p:nvGrpSpPr>
          <p:cNvPr id="42" name="Group 41">
            <a:extLst>
              <a:ext uri="{FF2B5EF4-FFF2-40B4-BE49-F238E27FC236}">
                <a16:creationId xmlns:a16="http://schemas.microsoft.com/office/drawing/2014/main" id="{A3A92E77-E322-2B44-92BC-92FA64C9D319}"/>
              </a:ext>
            </a:extLst>
          </p:cNvPr>
          <p:cNvGrpSpPr/>
          <p:nvPr/>
        </p:nvGrpSpPr>
        <p:grpSpPr>
          <a:xfrm>
            <a:off x="5014336" y="3014255"/>
            <a:ext cx="353978" cy="353978"/>
            <a:chOff x="1074968" y="2468371"/>
            <a:chExt cx="471970" cy="471970"/>
          </a:xfrm>
          <a:solidFill>
            <a:schemeClr val="accent1"/>
          </a:solidFill>
        </p:grpSpPr>
        <p:sp>
          <p:nvSpPr>
            <p:cNvPr id="59" name="Oval 58">
              <a:extLst>
                <a:ext uri="{FF2B5EF4-FFF2-40B4-BE49-F238E27FC236}">
                  <a16:creationId xmlns:a16="http://schemas.microsoft.com/office/drawing/2014/main" id="{AFDE4AA6-F6B5-C348-AAD7-7A574DBB4A79}"/>
                </a:ext>
              </a:extLst>
            </p:cNvPr>
            <p:cNvSpPr/>
            <p:nvPr/>
          </p:nvSpPr>
          <p:spPr>
            <a:xfrm>
              <a:off x="1074968" y="2468371"/>
              <a:ext cx="471970" cy="4719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60" name="Rectangle 59">
              <a:extLst>
                <a:ext uri="{FF2B5EF4-FFF2-40B4-BE49-F238E27FC236}">
                  <a16:creationId xmlns:a16="http://schemas.microsoft.com/office/drawing/2014/main" id="{76B33C6B-AB12-2B4D-A1BE-4EBD8F9E437A}"/>
                </a:ext>
              </a:extLst>
            </p:cNvPr>
            <p:cNvSpPr/>
            <p:nvPr/>
          </p:nvSpPr>
          <p:spPr>
            <a:xfrm>
              <a:off x="1119807" y="2486455"/>
              <a:ext cx="382289" cy="406350"/>
            </a:xfrm>
            <a:prstGeom prst="rect">
              <a:avLst/>
            </a:prstGeom>
            <a:noFill/>
          </p:spPr>
          <p:txBody>
            <a:bodyPr wrap="square" anchor="ctr">
              <a:spAutoFit/>
            </a:bodyPr>
            <a:lstStyle/>
            <a:p>
              <a:pPr algn="ctr">
                <a:lnSpc>
                  <a:spcPct val="150000"/>
                </a:lnSpc>
              </a:pPr>
              <a:r>
                <a:rPr lang="en-US" sz="1050" b="1">
                  <a:solidFill>
                    <a:schemeClr val="bg1"/>
                  </a:solidFill>
                </a:rPr>
                <a:t>4</a:t>
              </a:r>
            </a:p>
          </p:txBody>
        </p:sp>
      </p:grpSp>
      <p:sp>
        <p:nvSpPr>
          <p:cNvPr id="61" name="TextBox 60">
            <a:extLst>
              <a:ext uri="{FF2B5EF4-FFF2-40B4-BE49-F238E27FC236}">
                <a16:creationId xmlns:a16="http://schemas.microsoft.com/office/drawing/2014/main" id="{DA7F9FA7-A163-8D49-93BF-704EF0C5D3FB}"/>
              </a:ext>
            </a:extLst>
          </p:cNvPr>
          <p:cNvSpPr txBox="1"/>
          <p:nvPr/>
        </p:nvSpPr>
        <p:spPr>
          <a:xfrm>
            <a:off x="5396468" y="3034005"/>
            <a:ext cx="1371443" cy="292388"/>
          </a:xfrm>
          <a:prstGeom prst="rect">
            <a:avLst/>
          </a:prstGeom>
          <a:noFill/>
        </p:spPr>
        <p:txBody>
          <a:bodyPr wrap="square" rtlCol="0">
            <a:spAutoFit/>
          </a:bodyPr>
          <a:lstStyle/>
          <a:p>
            <a:r>
              <a:rPr lang="en-US" sz="1300" b="1" dirty="0">
                <a:solidFill>
                  <a:schemeClr val="accent4"/>
                </a:solidFill>
              </a:rPr>
              <a:t>Case loads</a:t>
            </a:r>
          </a:p>
        </p:txBody>
      </p:sp>
      <p:sp>
        <p:nvSpPr>
          <p:cNvPr id="3" name="Footer Placeholder 2">
            <a:extLst>
              <a:ext uri="{FF2B5EF4-FFF2-40B4-BE49-F238E27FC236}">
                <a16:creationId xmlns:a16="http://schemas.microsoft.com/office/drawing/2014/main" id="{87567BC4-FEDC-774B-F0E5-9EB8C7A65B44}"/>
              </a:ext>
            </a:extLst>
          </p:cNvPr>
          <p:cNvSpPr>
            <a:spLocks noGrp="1"/>
          </p:cNvSpPr>
          <p:nvPr>
            <p:ph type="ftr" sz="quarter" idx="3"/>
          </p:nvPr>
        </p:nvSpPr>
        <p:spPr/>
        <p:txBody>
          <a:bodyPr/>
          <a:lstStyle/>
          <a:p>
            <a:r>
              <a:rPr lang="en-US" dirty="0"/>
              <a:t>Information contained herein is proprietary, confidential and non-public and is not for public release.</a:t>
            </a:r>
          </a:p>
        </p:txBody>
      </p:sp>
      <p:sp>
        <p:nvSpPr>
          <p:cNvPr id="26" name="Slide Number Placeholder 5">
            <a:extLst>
              <a:ext uri="{FF2B5EF4-FFF2-40B4-BE49-F238E27FC236}">
                <a16:creationId xmlns:a16="http://schemas.microsoft.com/office/drawing/2014/main" id="{5D293A22-94F8-8E7A-ECBC-A1BA0350D409}"/>
              </a:ext>
            </a:extLst>
          </p:cNvPr>
          <p:cNvSpPr txBox="1">
            <a:spLocks/>
          </p:cNvSpPr>
          <p:nvPr/>
        </p:nvSpPr>
        <p:spPr>
          <a:xfrm>
            <a:off x="8515350" y="4102759"/>
            <a:ext cx="455871" cy="274637"/>
          </a:xfrm>
          <a:prstGeom prst="rect">
            <a:avLst/>
          </a:prstGeom>
        </p:spPr>
        <p:txBody>
          <a:bodyPr vert="horz" lIns="91440" tIns="45720" rIns="91440" bIns="45720" rtlCol="0" anchor="ctr"/>
          <a:lstStyle>
            <a:defPPr>
              <a:defRPr lang="id-ID"/>
            </a:defPPr>
            <a:lvl1pPr marL="0" algn="l" defTabSz="685783" rtl="0" eaLnBrk="1" latinLnBrk="0" hangingPunct="1">
              <a:defRPr sz="1000" kern="1200">
                <a:solidFill>
                  <a:schemeClr val="tx2"/>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fld id="{E90407E6-B41D-B446-A8AD-8AB2AE91D738}" type="slidenum">
              <a:rPr lang="en-US" smtClean="0"/>
              <a:pPr/>
              <a:t>2</a:t>
            </a:fld>
            <a:endParaRPr lang="en-US" dirty="0"/>
          </a:p>
        </p:txBody>
      </p:sp>
      <p:sp>
        <p:nvSpPr>
          <p:cNvPr id="4" name="TextBox 3">
            <a:extLst>
              <a:ext uri="{FF2B5EF4-FFF2-40B4-BE49-F238E27FC236}">
                <a16:creationId xmlns:a16="http://schemas.microsoft.com/office/drawing/2014/main" id="{14DBE5C2-18F5-8D1C-C9FD-CFEDD496767F}"/>
              </a:ext>
            </a:extLst>
          </p:cNvPr>
          <p:cNvSpPr txBox="1"/>
          <p:nvPr/>
        </p:nvSpPr>
        <p:spPr>
          <a:xfrm>
            <a:off x="712922" y="272481"/>
            <a:ext cx="6054989"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srgbClr val="F58000"/>
                </a:solidFill>
                <a:effectLst/>
                <a:uLnTx/>
                <a:uFillTx/>
                <a:latin typeface="Arial" panose="020B0604020202020204"/>
                <a:ea typeface="+mj-ea"/>
                <a:cs typeface="+mj-cs"/>
              </a:rPr>
              <a:t>Administrative Support</a:t>
            </a:r>
            <a:r>
              <a:rPr lang="en-US" sz="2800" b="1" dirty="0">
                <a:solidFill>
                  <a:schemeClr val="accent1"/>
                </a:solidFill>
                <a:latin typeface="+mj-lt"/>
              </a:rPr>
              <a:t> </a:t>
            </a:r>
          </a:p>
        </p:txBody>
      </p:sp>
      <p:sp>
        <p:nvSpPr>
          <p:cNvPr id="6" name="Rectangle 5">
            <a:extLst>
              <a:ext uri="{FF2B5EF4-FFF2-40B4-BE49-F238E27FC236}">
                <a16:creationId xmlns:a16="http://schemas.microsoft.com/office/drawing/2014/main" id="{CD307AB0-63C7-D422-2832-7B474B85CAB2}"/>
              </a:ext>
            </a:extLst>
          </p:cNvPr>
          <p:cNvSpPr/>
          <p:nvPr/>
        </p:nvSpPr>
        <p:spPr>
          <a:xfrm>
            <a:off x="796738" y="3440596"/>
            <a:ext cx="3018342" cy="400110"/>
          </a:xfrm>
          <a:prstGeom prst="rect">
            <a:avLst/>
          </a:prstGeom>
        </p:spPr>
        <p:txBody>
          <a:bodyPr wrap="square">
            <a:spAutoFit/>
          </a:bodyPr>
          <a:lstStyle/>
          <a:p>
            <a:r>
              <a:rPr lang="en-US" sz="1000" dirty="0">
                <a:solidFill>
                  <a:srgbClr val="55595D"/>
                </a:solidFill>
              </a:rPr>
              <a:t>Adjusted our talent acquisition strategy to plan for growth and attrition</a:t>
            </a:r>
          </a:p>
        </p:txBody>
      </p:sp>
      <p:sp>
        <p:nvSpPr>
          <p:cNvPr id="7" name="Rectangle 6">
            <a:extLst>
              <a:ext uri="{FF2B5EF4-FFF2-40B4-BE49-F238E27FC236}">
                <a16:creationId xmlns:a16="http://schemas.microsoft.com/office/drawing/2014/main" id="{7B1AC507-CEDF-BADF-433B-0A4C5ADF818A}"/>
              </a:ext>
            </a:extLst>
          </p:cNvPr>
          <p:cNvSpPr/>
          <p:nvPr/>
        </p:nvSpPr>
        <p:spPr>
          <a:xfrm>
            <a:off x="5004847" y="2063499"/>
            <a:ext cx="3018342" cy="553998"/>
          </a:xfrm>
          <a:prstGeom prst="rect">
            <a:avLst/>
          </a:prstGeom>
        </p:spPr>
        <p:txBody>
          <a:bodyPr wrap="square">
            <a:spAutoFit/>
          </a:bodyPr>
          <a:lstStyle/>
          <a:p>
            <a:r>
              <a:rPr lang="en-US" sz="1000" dirty="0">
                <a:solidFill>
                  <a:srgbClr val="55595D"/>
                </a:solidFill>
              </a:rPr>
              <a:t>Expanded our talent pool to include additional back-office support to assist with complex processing</a:t>
            </a:r>
          </a:p>
        </p:txBody>
      </p:sp>
      <p:sp>
        <p:nvSpPr>
          <p:cNvPr id="8" name="Rectangle 7">
            <a:extLst>
              <a:ext uri="{FF2B5EF4-FFF2-40B4-BE49-F238E27FC236}">
                <a16:creationId xmlns:a16="http://schemas.microsoft.com/office/drawing/2014/main" id="{83700717-42E0-C98B-517B-74F5CA03896F}"/>
              </a:ext>
            </a:extLst>
          </p:cNvPr>
          <p:cNvSpPr/>
          <p:nvPr/>
        </p:nvSpPr>
        <p:spPr>
          <a:xfrm>
            <a:off x="5004847" y="3440596"/>
            <a:ext cx="3018342" cy="400110"/>
          </a:xfrm>
          <a:prstGeom prst="rect">
            <a:avLst/>
          </a:prstGeom>
        </p:spPr>
        <p:txBody>
          <a:bodyPr wrap="square">
            <a:spAutoFit/>
          </a:bodyPr>
          <a:lstStyle/>
          <a:p>
            <a:r>
              <a:rPr lang="en-US" sz="1000" dirty="0">
                <a:solidFill>
                  <a:srgbClr val="55595D"/>
                </a:solidFill>
              </a:rPr>
              <a:t>Right sized the book of business supported by plan management professionals </a:t>
            </a:r>
          </a:p>
        </p:txBody>
      </p:sp>
    </p:spTree>
    <p:extLst>
      <p:ext uri="{BB962C8B-B14F-4D97-AF65-F5344CB8AC3E}">
        <p14:creationId xmlns:p14="http://schemas.microsoft.com/office/powerpoint/2010/main" val="351041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3918B9-5B13-8903-F38A-4B73439DEF6D}"/>
              </a:ext>
            </a:extLst>
          </p:cNvPr>
          <p:cNvSpPr>
            <a:spLocks noGrp="1"/>
          </p:cNvSpPr>
          <p:nvPr>
            <p:ph type="title"/>
          </p:nvPr>
        </p:nvSpPr>
        <p:spPr/>
        <p:txBody>
          <a:bodyPr/>
          <a:lstStyle/>
          <a:p>
            <a:r>
              <a:rPr lang="en-US" dirty="0"/>
              <a:t>Engagement Outcomes</a:t>
            </a:r>
          </a:p>
        </p:txBody>
      </p:sp>
      <p:sp>
        <p:nvSpPr>
          <p:cNvPr id="4" name="Text Placeholder 3">
            <a:extLst>
              <a:ext uri="{FF2B5EF4-FFF2-40B4-BE49-F238E27FC236}">
                <a16:creationId xmlns:a16="http://schemas.microsoft.com/office/drawing/2014/main" id="{0B330D35-807A-34F7-0A68-C587B0F72EB9}"/>
              </a:ext>
            </a:extLst>
          </p:cNvPr>
          <p:cNvSpPr>
            <a:spLocks noGrp="1"/>
          </p:cNvSpPr>
          <p:nvPr>
            <p:ph type="body" sz="quarter" idx="11"/>
          </p:nvPr>
        </p:nvSpPr>
        <p:spPr/>
        <p:txBody>
          <a:bodyPr/>
          <a:lstStyle/>
          <a:p>
            <a:endParaRPr lang="en-US"/>
          </a:p>
        </p:txBody>
      </p:sp>
      <p:grpSp>
        <p:nvGrpSpPr>
          <p:cNvPr id="7" name="Group 6">
            <a:extLst>
              <a:ext uri="{FF2B5EF4-FFF2-40B4-BE49-F238E27FC236}">
                <a16:creationId xmlns:a16="http://schemas.microsoft.com/office/drawing/2014/main" id="{7769E622-956A-3A69-C9B2-4CD05DB4993E}"/>
              </a:ext>
            </a:extLst>
          </p:cNvPr>
          <p:cNvGrpSpPr/>
          <p:nvPr/>
        </p:nvGrpSpPr>
        <p:grpSpPr>
          <a:xfrm>
            <a:off x="1460747" y="908275"/>
            <a:ext cx="6222505" cy="3605830"/>
            <a:chOff x="1460748" y="884367"/>
            <a:chExt cx="6222505" cy="3605830"/>
          </a:xfrm>
        </p:grpSpPr>
        <p:pic>
          <p:nvPicPr>
            <p:cNvPr id="10" name="slide10" descr="Engagement Outcomes- IR">
              <a:extLst>
                <a:ext uri="{FF2B5EF4-FFF2-40B4-BE49-F238E27FC236}">
                  <a16:creationId xmlns:a16="http://schemas.microsoft.com/office/drawing/2014/main" id="{C2BBD92B-1291-4A63-B88F-5D6E0EEDD9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370" b="8380"/>
            <a:stretch/>
          </p:blipFill>
          <p:spPr>
            <a:xfrm>
              <a:off x="1460748" y="884367"/>
              <a:ext cx="6222505" cy="3605828"/>
            </a:xfrm>
            <a:prstGeom prst="rect">
              <a:avLst/>
            </a:prstGeom>
          </p:spPr>
        </p:pic>
        <p:pic>
          <p:nvPicPr>
            <p:cNvPr id="5" name="Picture 4">
              <a:extLst>
                <a:ext uri="{FF2B5EF4-FFF2-40B4-BE49-F238E27FC236}">
                  <a16:creationId xmlns:a16="http://schemas.microsoft.com/office/drawing/2014/main" id="{DA4DEED0-1EFC-DB51-2A39-B55101536BF7}"/>
                </a:ext>
              </a:extLst>
            </p:cNvPr>
            <p:cNvPicPr>
              <a:picLocks noChangeAspect="1"/>
            </p:cNvPicPr>
            <p:nvPr/>
          </p:nvPicPr>
          <p:blipFill>
            <a:blip r:embed="rId3"/>
            <a:stretch>
              <a:fillRect/>
            </a:stretch>
          </p:blipFill>
          <p:spPr>
            <a:xfrm>
              <a:off x="6433372" y="4083797"/>
              <a:ext cx="1079500" cy="406400"/>
            </a:xfrm>
            <a:prstGeom prst="rect">
              <a:avLst/>
            </a:prstGeom>
          </p:spPr>
        </p:pic>
      </p:grpSp>
    </p:spTree>
    <p:extLst>
      <p:ext uri="{BB962C8B-B14F-4D97-AF65-F5344CB8AC3E}">
        <p14:creationId xmlns:p14="http://schemas.microsoft.com/office/powerpoint/2010/main" val="13890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lide11" descr="Engagement Outcomes - Savings">
            <a:extLst>
              <a:ext uri="{FF2B5EF4-FFF2-40B4-BE49-F238E27FC236}">
                <a16:creationId xmlns:a16="http://schemas.microsoft.com/office/drawing/2014/main" id="{7F8CB81D-EF20-4C65-ADBC-9F1C24BF40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370" b="11108"/>
          <a:stretch/>
        </p:blipFill>
        <p:spPr>
          <a:xfrm>
            <a:off x="1149622" y="787278"/>
            <a:ext cx="6844756" cy="3826317"/>
          </a:xfrm>
          <a:prstGeom prst="rect">
            <a:avLst/>
          </a:prstGeom>
        </p:spPr>
      </p:pic>
      <p:sp>
        <p:nvSpPr>
          <p:cNvPr id="3" name="Title 2">
            <a:extLst>
              <a:ext uri="{FF2B5EF4-FFF2-40B4-BE49-F238E27FC236}">
                <a16:creationId xmlns:a16="http://schemas.microsoft.com/office/drawing/2014/main" id="{79F1B5B4-9CF7-4EBC-581A-3EBCBE83EF90}"/>
              </a:ext>
            </a:extLst>
          </p:cNvPr>
          <p:cNvSpPr>
            <a:spLocks noGrp="1"/>
          </p:cNvSpPr>
          <p:nvPr>
            <p:ph type="title"/>
          </p:nvPr>
        </p:nvSpPr>
        <p:spPr/>
        <p:txBody>
          <a:bodyPr/>
          <a:lstStyle/>
          <a:p>
            <a:r>
              <a:rPr lang="en-US" dirty="0"/>
              <a:t>Engagement Outcomes</a:t>
            </a:r>
          </a:p>
        </p:txBody>
      </p:sp>
      <p:sp>
        <p:nvSpPr>
          <p:cNvPr id="4" name="Text Placeholder 3">
            <a:extLst>
              <a:ext uri="{FF2B5EF4-FFF2-40B4-BE49-F238E27FC236}">
                <a16:creationId xmlns:a16="http://schemas.microsoft.com/office/drawing/2014/main" id="{5FA259DC-E59A-D479-87FB-F01B6867AC9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19156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428007" y="379379"/>
          <a:ext cx="6296892" cy="495300"/>
        </p:xfrm>
        <a:graphic>
          <a:graphicData uri="http://schemas.openxmlformats.org/drawingml/2006/table">
            <a:tbl>
              <a:tblPr firstRow="1" bandRow="1">
                <a:tableStyleId>{5C22544A-7EE6-4342-B048-85BDC9FD1C3A}</a:tableStyleId>
              </a:tblPr>
              <a:tblGrid>
                <a:gridCol w="6296892">
                  <a:extLst>
                    <a:ext uri="{9D8B030D-6E8A-4147-A177-3AD203B41FA5}">
                      <a16:colId xmlns:a16="http://schemas.microsoft.com/office/drawing/2014/main" val="1574377817"/>
                    </a:ext>
                  </a:extLst>
                </a:gridCol>
              </a:tblGrid>
              <a:tr h="480060">
                <a:tc>
                  <a:txBody>
                    <a:bodyPr/>
                    <a:lstStyle/>
                    <a:p>
                      <a:endParaRPr lang="en-US" sz="1400" dirty="0"/>
                    </a:p>
                    <a:p>
                      <a:endParaRPr lang="en-US" sz="1400" dirty="0"/>
                    </a:p>
                  </a:txBody>
                  <a:tcPr marL="68580" marR="68580" marT="34290" marB="34290">
                    <a:noFill/>
                  </a:tcPr>
                </a:tc>
                <a:extLst>
                  <a:ext uri="{0D108BD9-81ED-4DB2-BD59-A6C34878D82A}">
                    <a16:rowId xmlns:a16="http://schemas.microsoft.com/office/drawing/2014/main" val="2399368262"/>
                  </a:ext>
                </a:extLst>
              </a:tr>
            </a:tbl>
          </a:graphicData>
        </a:graphic>
      </p:graphicFrame>
      <p:sp>
        <p:nvSpPr>
          <p:cNvPr id="3" name="Title 2"/>
          <p:cNvSpPr>
            <a:spLocks noGrp="1"/>
          </p:cNvSpPr>
          <p:nvPr>
            <p:ph type="title"/>
          </p:nvPr>
        </p:nvSpPr>
        <p:spPr/>
        <p:txBody>
          <a:bodyPr lIns="68580" tIns="34290" rIns="68580" bIns="34290" anchor="t">
            <a:noAutofit/>
          </a:bodyPr>
          <a:lstStyle/>
          <a:p>
            <a:pPr>
              <a:lnSpc>
                <a:spcPts val="3300"/>
              </a:lnSpc>
            </a:pPr>
            <a:r>
              <a:rPr lang="en-US" dirty="0"/>
              <a:t>2023 Overview</a:t>
            </a:r>
            <a:endParaRPr lang="en-US" dirty="0">
              <a:solidFill>
                <a:srgbClr val="FF0000"/>
              </a:solidFill>
            </a:endParaRPr>
          </a:p>
        </p:txBody>
      </p:sp>
      <p:sp>
        <p:nvSpPr>
          <p:cNvPr id="5" name="Text Placeholder 4">
            <a:extLst>
              <a:ext uri="{FF2B5EF4-FFF2-40B4-BE49-F238E27FC236}">
                <a16:creationId xmlns:a16="http://schemas.microsoft.com/office/drawing/2014/main" id="{230999AC-A428-05E8-3DB3-B6042D2C27F6}"/>
              </a:ext>
            </a:extLst>
          </p:cNvPr>
          <p:cNvSpPr>
            <a:spLocks noGrp="1"/>
          </p:cNvSpPr>
          <p:nvPr>
            <p:ph type="body" sz="quarter" idx="11"/>
          </p:nvPr>
        </p:nvSpPr>
        <p:spPr/>
        <p:txBody>
          <a:bodyPr/>
          <a:lstStyle/>
          <a:p>
            <a:endParaRPr lang="en-US"/>
          </a:p>
        </p:txBody>
      </p:sp>
      <p:graphicFrame>
        <p:nvGraphicFramePr>
          <p:cNvPr id="4" name="Table 6">
            <a:extLst>
              <a:ext uri="{FF2B5EF4-FFF2-40B4-BE49-F238E27FC236}">
                <a16:creationId xmlns:a16="http://schemas.microsoft.com/office/drawing/2014/main" id="{DFB9D9EE-168F-8D8A-8FD8-CA0522961293}"/>
              </a:ext>
            </a:extLst>
          </p:cNvPr>
          <p:cNvGraphicFramePr>
            <a:graphicFrameLocks noGrp="1"/>
          </p:cNvGraphicFramePr>
          <p:nvPr>
            <p:extLst>
              <p:ext uri="{D42A27DB-BD31-4B8C-83A1-F6EECF244321}">
                <p14:modId xmlns:p14="http://schemas.microsoft.com/office/powerpoint/2010/main" val="1132799437"/>
              </p:ext>
            </p:extLst>
          </p:nvPr>
        </p:nvGraphicFramePr>
        <p:xfrm>
          <a:off x="848615" y="874678"/>
          <a:ext cx="7519132" cy="3711739"/>
        </p:xfrm>
        <a:graphic>
          <a:graphicData uri="http://schemas.openxmlformats.org/drawingml/2006/table">
            <a:tbl>
              <a:tblPr firstRow="1" bandRow="1">
                <a:tableStyleId>{5C22544A-7EE6-4342-B048-85BDC9FD1C3A}</a:tableStyleId>
              </a:tblPr>
              <a:tblGrid>
                <a:gridCol w="3759566">
                  <a:extLst>
                    <a:ext uri="{9D8B030D-6E8A-4147-A177-3AD203B41FA5}">
                      <a16:colId xmlns:a16="http://schemas.microsoft.com/office/drawing/2014/main" val="3789009256"/>
                    </a:ext>
                  </a:extLst>
                </a:gridCol>
                <a:gridCol w="3759566">
                  <a:extLst>
                    <a:ext uri="{9D8B030D-6E8A-4147-A177-3AD203B41FA5}">
                      <a16:colId xmlns:a16="http://schemas.microsoft.com/office/drawing/2014/main" val="2732562455"/>
                    </a:ext>
                  </a:extLst>
                </a:gridCol>
              </a:tblGrid>
              <a:tr h="687828">
                <a:tc>
                  <a:txBody>
                    <a:bodyPr/>
                    <a:lstStyle/>
                    <a:p>
                      <a:r>
                        <a:rPr lang="en-US" sz="2100" dirty="0"/>
                        <a:t>Objectives</a:t>
                      </a:r>
                    </a:p>
                  </a:txBody>
                  <a:tcPr marL="68580" marR="68580" marT="34290" marB="34290"/>
                </a:tc>
                <a:tc>
                  <a:txBody>
                    <a:bodyPr/>
                    <a:lstStyle/>
                    <a:p>
                      <a:r>
                        <a:rPr lang="en-US" sz="2100" dirty="0"/>
                        <a:t>Important Tasks &amp; Reminders</a:t>
                      </a:r>
                    </a:p>
                  </a:txBody>
                  <a:tcPr marL="68580" marR="68580" marT="34290" marB="34290"/>
                </a:tc>
                <a:extLst>
                  <a:ext uri="{0D108BD9-81ED-4DB2-BD59-A6C34878D82A}">
                    <a16:rowId xmlns:a16="http://schemas.microsoft.com/office/drawing/2014/main" val="2557340331"/>
                  </a:ext>
                </a:extLst>
              </a:tr>
              <a:tr h="3003079">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rPr>
                        <a:t>Education for All Member Bank Participants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rPr>
                        <a:t>Retirement Goals Over 40 – March 28</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rPr>
                        <a:t>Retirement Goals Under 40 – April 26</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rPr>
                        <a:t>Social Security Basics – June 21</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rPr>
                        <a:t>Nearing Retirement – September 28</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rPr>
                        <a:t>Estate Planning - December 12</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lumMod val="65000"/>
                              <a:lumOff val="35000"/>
                            </a:schemeClr>
                          </a:solidFill>
                          <a:latin typeface="Arial" panose="020B0604020202020204"/>
                        </a:rPr>
                        <a:t>Education for All Member Bank Sponsors – July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chemeClr val="tx1">
                            <a:lumMod val="65000"/>
                            <a:lumOff val="35000"/>
                          </a:schemeClr>
                        </a:solidFill>
                        <a:latin typeface="Arial" panose="020B0604020202020204"/>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rPr>
                        <a:t>Two Fund Changes – September</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rPr>
                        <a:t>SECURE ACT 2.0 Adaptation</a:t>
                      </a:r>
                    </a:p>
                  </a:txBody>
                  <a:tcPr marL="68580" marR="68580" marT="34290" marB="34290">
                    <a:solidFill>
                      <a:schemeClr val="accent1">
                        <a:lumMod val="20000"/>
                        <a:lumOff val="8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lumMod val="65000"/>
                              <a:lumOff val="35000"/>
                            </a:schemeClr>
                          </a:solidFill>
                          <a:latin typeface="Arial" panose="020B0604020202020204"/>
                        </a:rPr>
                        <a:t>5500 &amp; Audit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schemeClr val="tx1">
                              <a:lumMod val="65000"/>
                              <a:lumOff val="35000"/>
                            </a:schemeClr>
                          </a:solidFill>
                          <a:latin typeface="Arial" panose="020B0604020202020204"/>
                        </a:rPr>
                        <a:t>       Voya Files Extension Automatically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solidFill>
                          <a:schemeClr val="tx1">
                            <a:lumMod val="65000"/>
                            <a:lumOff val="35000"/>
                          </a:schemeClr>
                        </a:solidFill>
                        <a:latin typeface="Arial" panose="020B0604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lumMod val="65000"/>
                              <a:lumOff val="35000"/>
                            </a:schemeClr>
                          </a:solidFill>
                          <a:latin typeface="Arial" panose="020B0604020202020204"/>
                        </a:rPr>
                        <a:t>Uncashed Checks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chemeClr val="tx1">
                            <a:lumMod val="65000"/>
                            <a:lumOff val="35000"/>
                          </a:schemeClr>
                        </a:solidFill>
                        <a:latin typeface="Arial" panose="020B0604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lumMod val="65000"/>
                              <a:lumOff val="35000"/>
                            </a:schemeClr>
                          </a:solidFill>
                          <a:latin typeface="Arial" panose="020B0604020202020204"/>
                        </a:rPr>
                        <a:t>Small Balance Force Out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chemeClr val="tx1">
                            <a:lumMod val="65000"/>
                            <a:lumOff val="35000"/>
                          </a:schemeClr>
                        </a:solidFill>
                        <a:latin typeface="Arial" panose="020B0604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rPr>
                        <a:t>Discretionary Amendments by October 15</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endParaRPr>
                    </a:p>
                    <a:p>
                      <a:endParaRPr lang="en-US" sz="1400" dirty="0">
                        <a:solidFill>
                          <a:schemeClr val="tx1">
                            <a:lumMod val="65000"/>
                            <a:lumOff val="35000"/>
                          </a:schemeClr>
                        </a:solidFill>
                      </a:endParaRPr>
                    </a:p>
                  </a:txBody>
                  <a:tcPr marL="68580" marR="68580" marT="34290" marB="34290">
                    <a:solidFill>
                      <a:schemeClr val="accent1">
                        <a:lumMod val="20000"/>
                        <a:lumOff val="80000"/>
                      </a:schemeClr>
                    </a:solidFill>
                  </a:tcPr>
                </a:tc>
                <a:extLst>
                  <a:ext uri="{0D108BD9-81ED-4DB2-BD59-A6C34878D82A}">
                    <a16:rowId xmlns:a16="http://schemas.microsoft.com/office/drawing/2014/main" val="675309988"/>
                  </a:ext>
                </a:extLst>
              </a:tr>
            </a:tbl>
          </a:graphicData>
        </a:graphic>
      </p:graphicFrame>
    </p:spTree>
    <p:extLst>
      <p:ext uri="{BB962C8B-B14F-4D97-AF65-F5344CB8AC3E}">
        <p14:creationId xmlns:p14="http://schemas.microsoft.com/office/powerpoint/2010/main" val="296814749"/>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550">
                <a:latin typeface="Calibri Light" panose="020F0302020204030204" pitchFamily="34" charset="0"/>
                <a:cs typeface="Calibri Light" panose="020F0302020204030204" pitchFamily="34" charset="0"/>
              </a:rPr>
              <a:t>Definitions</a:t>
            </a:r>
          </a:p>
        </p:txBody>
      </p:sp>
      <p:sp>
        <p:nvSpPr>
          <p:cNvPr id="6" name="Text Placeholder 5">
            <a:extLst>
              <a:ext uri="{FF2B5EF4-FFF2-40B4-BE49-F238E27FC236}">
                <a16:creationId xmlns:a16="http://schemas.microsoft.com/office/drawing/2014/main" id="{951D2AC6-560B-134F-D34E-EB7713ADAE0E}"/>
              </a:ext>
            </a:extLst>
          </p:cNvPr>
          <p:cNvSpPr>
            <a:spLocks noGrp="1"/>
          </p:cNvSpPr>
          <p:nvPr>
            <p:ph type="body" sz="quarter" idx="11"/>
          </p:nvPr>
        </p:nvSpPr>
        <p:spPr/>
        <p:txBody>
          <a:bodyPr/>
          <a:lstStyle/>
          <a:p>
            <a:endParaRPr lang="en-US"/>
          </a:p>
        </p:txBody>
      </p:sp>
      <p:sp>
        <p:nvSpPr>
          <p:cNvPr id="4" name="Slide Number Placeholder 3"/>
          <p:cNvSpPr>
            <a:spLocks noGrp="1"/>
          </p:cNvSpPr>
          <p:nvPr>
            <p:ph type="sldNum" sz="quarter" idx="4294967295"/>
          </p:nvPr>
        </p:nvSpPr>
        <p:spPr>
          <a:xfrm>
            <a:off x="0" y="4830763"/>
            <a:ext cx="581025" cy="312737"/>
          </a:xfrm>
          <a:prstGeom prst="rect">
            <a:avLst/>
          </a:prstGeo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75F4C84F-A202-4F7D-BDA6-B8AE6356BF26}" type="slidenum">
              <a:rPr kumimoji="0" lang="en-US" sz="825" b="0" i="0" u="none" strike="noStrike" kern="1200" cap="none" spc="0" normalizeH="0" baseline="0" noProof="0" smtClean="0">
                <a:ln>
                  <a:noFill/>
                </a:ln>
                <a:solidFill>
                  <a:srgbClr val="5B5B5B"/>
                </a:solidFill>
                <a:effectLst/>
                <a:uLnTx/>
                <a:uFillTx/>
                <a:latin typeface="Arial"/>
                <a:ea typeface="+mn-ea"/>
                <a:cs typeface="Arial"/>
              </a:rPr>
              <a:pPr marL="0" marR="0" lvl="0" indent="0" algn="r" defTabSz="342900" rtl="0" eaLnBrk="1" fontAlgn="auto" latinLnBrk="0" hangingPunct="1">
                <a:lnSpc>
                  <a:spcPct val="100000"/>
                </a:lnSpc>
                <a:spcBef>
                  <a:spcPts val="0"/>
                </a:spcBef>
                <a:spcAft>
                  <a:spcPts val="0"/>
                </a:spcAft>
                <a:buClrTx/>
                <a:buSzTx/>
                <a:buFontTx/>
                <a:buNone/>
                <a:tabLst/>
                <a:defRPr/>
              </a:pPr>
              <a:t>23</a:t>
            </a:fld>
            <a:endParaRPr kumimoji="0" lang="en-US" sz="825" b="0" i="0" u="none" strike="noStrike" kern="1200" cap="none" spc="0" normalizeH="0" baseline="0" noProof="0">
              <a:ln>
                <a:noFill/>
              </a:ln>
              <a:solidFill>
                <a:srgbClr val="5B5B5B"/>
              </a:solidFill>
              <a:effectLst/>
              <a:uLnTx/>
              <a:uFillTx/>
              <a:latin typeface="Arial"/>
              <a:ea typeface="+mn-ea"/>
              <a:cs typeface="Arial"/>
            </a:endParaRPr>
          </a:p>
        </p:txBody>
      </p:sp>
      <p:grpSp>
        <p:nvGrpSpPr>
          <p:cNvPr id="9" name="Group 8">
            <a:extLst>
              <a:ext uri="{FF2B5EF4-FFF2-40B4-BE49-F238E27FC236}">
                <a16:creationId xmlns:a16="http://schemas.microsoft.com/office/drawing/2014/main" id="{D97EFA55-B442-C7A4-5FD2-F24393122867}"/>
              </a:ext>
            </a:extLst>
          </p:cNvPr>
          <p:cNvGrpSpPr/>
          <p:nvPr/>
        </p:nvGrpSpPr>
        <p:grpSpPr>
          <a:xfrm>
            <a:off x="1432679" y="635315"/>
            <a:ext cx="6278642" cy="4390595"/>
            <a:chOff x="1432679" y="635316"/>
            <a:chExt cx="6278642" cy="4062650"/>
          </a:xfrm>
        </p:grpSpPr>
        <p:pic>
          <p:nvPicPr>
            <p:cNvPr id="5" name="Picture 4"/>
            <p:cNvPicPr>
              <a:picLocks noChangeAspect="1"/>
            </p:cNvPicPr>
            <p:nvPr/>
          </p:nvPicPr>
          <p:blipFill rotWithShape="1">
            <a:blip r:embed="rId2"/>
            <a:srcRect b="11236"/>
            <a:stretch/>
          </p:blipFill>
          <p:spPr>
            <a:xfrm>
              <a:off x="1432679" y="635316"/>
              <a:ext cx="6278642" cy="3606169"/>
            </a:xfrm>
            <a:prstGeom prst="rect">
              <a:avLst/>
            </a:prstGeom>
          </p:spPr>
        </p:pic>
        <p:pic>
          <p:nvPicPr>
            <p:cNvPr id="7" name="Picture 6">
              <a:extLst>
                <a:ext uri="{FF2B5EF4-FFF2-40B4-BE49-F238E27FC236}">
                  <a16:creationId xmlns:a16="http://schemas.microsoft.com/office/drawing/2014/main" id="{DA4DEED0-1EFC-DB51-2A39-B55101536BF7}"/>
                </a:ext>
              </a:extLst>
            </p:cNvPr>
            <p:cNvPicPr>
              <a:picLocks noChangeAspect="1"/>
            </p:cNvPicPr>
            <p:nvPr/>
          </p:nvPicPr>
          <p:blipFill>
            <a:blip r:embed="rId3"/>
            <a:stretch>
              <a:fillRect/>
            </a:stretch>
          </p:blipFill>
          <p:spPr>
            <a:xfrm>
              <a:off x="6631821" y="4291566"/>
              <a:ext cx="1079500" cy="406400"/>
            </a:xfrm>
            <a:prstGeom prst="rect">
              <a:avLst/>
            </a:prstGeom>
          </p:spPr>
        </p:pic>
        <p:pic>
          <p:nvPicPr>
            <p:cNvPr id="8" name="Picture 7">
              <a:extLst>
                <a:ext uri="{FF2B5EF4-FFF2-40B4-BE49-F238E27FC236}">
                  <a16:creationId xmlns:a16="http://schemas.microsoft.com/office/drawing/2014/main" id="{5B952C00-CCFC-5839-3C16-42227BE44B7B}"/>
                </a:ext>
              </a:extLst>
            </p:cNvPr>
            <p:cNvPicPr>
              <a:picLocks noChangeAspect="1"/>
            </p:cNvPicPr>
            <p:nvPr/>
          </p:nvPicPr>
          <p:blipFill>
            <a:blip r:embed="rId3"/>
            <a:stretch>
              <a:fillRect/>
            </a:stretch>
          </p:blipFill>
          <p:spPr>
            <a:xfrm>
              <a:off x="1602784" y="4508185"/>
              <a:ext cx="1615615" cy="133332"/>
            </a:xfrm>
            <a:prstGeom prst="rect">
              <a:avLst/>
            </a:prstGeom>
          </p:spPr>
        </p:pic>
      </p:grpSp>
    </p:spTree>
    <p:extLst>
      <p:ext uri="{BB962C8B-B14F-4D97-AF65-F5344CB8AC3E}">
        <p14:creationId xmlns:p14="http://schemas.microsoft.com/office/powerpoint/2010/main" val="1036646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3DE5FB-58EE-5CC9-FBB2-E59F5666C75F}"/>
              </a:ext>
            </a:extLst>
          </p:cNvPr>
          <p:cNvSpPr>
            <a:spLocks noGrp="1"/>
          </p:cNvSpPr>
          <p:nvPr>
            <p:ph type="ctrTitle"/>
          </p:nvPr>
        </p:nvSpPr>
        <p:spPr>
          <a:xfrm>
            <a:off x="1066928" y="4307708"/>
            <a:ext cx="4511023" cy="706998"/>
          </a:xfrm>
        </p:spPr>
        <p:txBody>
          <a:bodyPr vert="horz" lIns="91440" tIns="45720" rIns="91440" bIns="45720" rtlCol="0" anchor="ctr">
            <a:normAutofit/>
          </a:bodyPr>
          <a:lstStyle/>
          <a:p>
            <a:pPr algn="ctr" defTabSz="914400"/>
            <a:r>
              <a:rPr lang="en-US" kern="1200" dirty="0">
                <a:latin typeface="+mj-lt"/>
                <a:ea typeface="+mj-ea"/>
                <a:cs typeface="+mj-cs"/>
              </a:rPr>
              <a:t>Employee Experience</a:t>
            </a:r>
          </a:p>
        </p:txBody>
      </p:sp>
      <p:pic>
        <p:nvPicPr>
          <p:cNvPr id="3" name="Picture 2" descr="H:\images\274548290_SS.jpg">
            <a:extLst>
              <a:ext uri="{FF2B5EF4-FFF2-40B4-BE49-F238E27FC236}">
                <a16:creationId xmlns:a16="http://schemas.microsoft.com/office/drawing/2014/main" id="{33FDC94E-A983-2E24-B9BC-04334D0045E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1139" y="53338"/>
            <a:ext cx="7001720" cy="42010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241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23F7BF1A-6700-46C1-8476-5FD9B6499C94}"/>
              </a:ext>
            </a:extLst>
          </p:cNvPr>
          <p:cNvCxnSpPr>
            <a:cxnSpLocks/>
          </p:cNvCxnSpPr>
          <p:nvPr/>
        </p:nvCxnSpPr>
        <p:spPr>
          <a:xfrm>
            <a:off x="5469488" y="2170558"/>
            <a:ext cx="476697"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23A4BCA9-58A6-4851-8B70-AB1D87435659}"/>
              </a:ext>
            </a:extLst>
          </p:cNvPr>
          <p:cNvCxnSpPr>
            <a:cxnSpLocks/>
          </p:cNvCxnSpPr>
          <p:nvPr/>
        </p:nvCxnSpPr>
        <p:spPr>
          <a:xfrm>
            <a:off x="5487241" y="2278594"/>
            <a:ext cx="324680"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5E6B9D3F-3F35-42E6-B49C-E52DAF4DE74C}"/>
              </a:ext>
            </a:extLst>
          </p:cNvPr>
          <p:cNvCxnSpPr>
            <a:cxnSpLocks/>
          </p:cNvCxnSpPr>
          <p:nvPr/>
        </p:nvCxnSpPr>
        <p:spPr>
          <a:xfrm>
            <a:off x="5486883" y="2403216"/>
            <a:ext cx="371446"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FB461DF-A4F8-4C14-8A5A-20D9113A8673}"/>
              </a:ext>
            </a:extLst>
          </p:cNvPr>
          <p:cNvCxnSpPr>
            <a:cxnSpLocks/>
          </p:cNvCxnSpPr>
          <p:nvPr/>
        </p:nvCxnSpPr>
        <p:spPr>
          <a:xfrm flipH="1">
            <a:off x="3151146" y="2063309"/>
            <a:ext cx="379150" cy="132767"/>
          </a:xfrm>
          <a:prstGeom prst="line">
            <a:avLst/>
          </a:prstGeom>
          <a:ln w="19050">
            <a:solidFill>
              <a:schemeClr val="tx2">
                <a:alpha val="63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3487" y="321042"/>
            <a:ext cx="8766721" cy="395857"/>
          </a:xfrm>
        </p:spPr>
        <p:txBody>
          <a:bodyPr/>
          <a:lstStyle/>
          <a:p>
            <a:r>
              <a:rPr lang="en-US" dirty="0"/>
              <a:t>Hyper-personalization fueled </a:t>
            </a:r>
            <a:br>
              <a:rPr lang="en-US" dirty="0"/>
            </a:br>
            <a:r>
              <a:rPr lang="en-US" dirty="0"/>
              <a:t>by data and AI  </a:t>
            </a:r>
          </a:p>
        </p:txBody>
      </p:sp>
      <p:sp>
        <p:nvSpPr>
          <p:cNvPr id="21" name="Text Placeholder 1"/>
          <p:cNvSpPr>
            <a:spLocks noGrp="1"/>
          </p:cNvSpPr>
          <p:nvPr>
            <p:ph type="body" sz="quarter" idx="11"/>
          </p:nvPr>
        </p:nvSpPr>
        <p:spPr/>
        <p:txBody>
          <a:bodyPr/>
          <a:lstStyle/>
          <a:p>
            <a:r>
              <a:rPr lang="en-US"/>
              <a:t>1 As of 09/30/2021.</a:t>
            </a:r>
          </a:p>
          <a:p>
            <a:r>
              <a:rPr lang="en-US" sz="525">
                <a:solidFill>
                  <a:schemeClr val="bg1">
                    <a:lumMod val="50000"/>
                  </a:schemeClr>
                </a:solidFill>
                <a:latin typeface="Arial" panose="020B0604020202020204" pitchFamily="34" charset="0"/>
                <a:cs typeface="Arial" panose="020B0604020202020204" pitchFamily="34" charset="0"/>
              </a:rPr>
              <a:t>For plan sponsor/TPA/financial professional use only. Not for use with participants.</a:t>
            </a:r>
          </a:p>
          <a:p>
            <a:r>
              <a:rPr lang="en-US" b="0" i="0">
                <a:solidFill>
                  <a:srgbClr val="7F7F7F"/>
                </a:solidFill>
                <a:effectLst/>
                <a:latin typeface="Arial" panose="020B0604020202020204" pitchFamily="34" charset="0"/>
              </a:rPr>
              <a:t>CN2587845_1124 </a:t>
            </a:r>
            <a:endParaRPr lang="en-US"/>
          </a:p>
        </p:txBody>
      </p:sp>
      <p:sp>
        <p:nvSpPr>
          <p:cNvPr id="35" name="Rounded Rectangle 34"/>
          <p:cNvSpPr/>
          <p:nvPr/>
        </p:nvSpPr>
        <p:spPr>
          <a:xfrm>
            <a:off x="-2313406" y="49920"/>
            <a:ext cx="2168769" cy="53926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solidFill>
                <a:effectLst/>
                <a:uLnTx/>
                <a:uFillTx/>
                <a:latin typeface="Arial" panose="020B0604020202020204"/>
                <a:ea typeface="+mn-ea"/>
                <a:cs typeface="+mn-cs"/>
              </a:rPr>
              <a:t>Mandatory</a:t>
            </a:r>
          </a:p>
        </p:txBody>
      </p:sp>
      <p:cxnSp>
        <p:nvCxnSpPr>
          <p:cNvPr id="76" name="Straight Connector 75">
            <a:extLst>
              <a:ext uri="{FF2B5EF4-FFF2-40B4-BE49-F238E27FC236}">
                <a16:creationId xmlns:a16="http://schemas.microsoft.com/office/drawing/2014/main" id="{FFA20EF9-30BB-46C1-B012-14E05E7F839D}"/>
              </a:ext>
            </a:extLst>
          </p:cNvPr>
          <p:cNvCxnSpPr>
            <a:cxnSpLocks/>
          </p:cNvCxnSpPr>
          <p:nvPr/>
        </p:nvCxnSpPr>
        <p:spPr>
          <a:xfrm flipH="1" flipV="1">
            <a:off x="3086973" y="2286729"/>
            <a:ext cx="444823" cy="608616"/>
          </a:xfrm>
          <a:prstGeom prst="line">
            <a:avLst/>
          </a:prstGeom>
          <a:ln w="19050">
            <a:solidFill>
              <a:schemeClr val="accent1">
                <a:alpha val="5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5A81404-068B-43E7-8E59-F30BE59B54DE}"/>
              </a:ext>
            </a:extLst>
          </p:cNvPr>
          <p:cNvCxnSpPr>
            <a:cxnSpLocks/>
            <a:stCxn id="55" idx="1"/>
          </p:cNvCxnSpPr>
          <p:nvPr/>
        </p:nvCxnSpPr>
        <p:spPr>
          <a:xfrm flipH="1">
            <a:off x="2719761" y="2413215"/>
            <a:ext cx="819583" cy="1038343"/>
          </a:xfrm>
          <a:prstGeom prst="line">
            <a:avLst/>
          </a:prstGeom>
          <a:ln w="19050">
            <a:solidFill>
              <a:schemeClr val="tx2">
                <a:alpha val="55000"/>
              </a:schemeClr>
            </a:solidFill>
          </a:ln>
        </p:spPr>
        <p:style>
          <a:lnRef idx="1">
            <a:schemeClr val="accent1"/>
          </a:lnRef>
          <a:fillRef idx="0">
            <a:schemeClr val="accent1"/>
          </a:fillRef>
          <a:effectRef idx="0">
            <a:schemeClr val="accent1"/>
          </a:effectRef>
          <a:fontRef idx="minor">
            <a:schemeClr val="tx1"/>
          </a:fontRef>
        </p:style>
      </p:cxnSp>
      <p:sp>
        <p:nvSpPr>
          <p:cNvPr id="174" name="Left Bracket 173">
            <a:extLst>
              <a:ext uri="{FF2B5EF4-FFF2-40B4-BE49-F238E27FC236}">
                <a16:creationId xmlns:a16="http://schemas.microsoft.com/office/drawing/2014/main" id="{3F9AAC3A-7F60-4102-AE57-33A514DDFBCD}"/>
              </a:ext>
            </a:extLst>
          </p:cNvPr>
          <p:cNvSpPr/>
          <p:nvPr/>
        </p:nvSpPr>
        <p:spPr>
          <a:xfrm flipH="1">
            <a:off x="5288429" y="1555672"/>
            <a:ext cx="198812" cy="1584019"/>
          </a:xfrm>
          <a:prstGeom prst="leftBracket">
            <a:avLst>
              <a:gd name="adj" fmla="val 58615"/>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3815E895-5C28-4947-8660-8363B840F207}"/>
              </a:ext>
            </a:extLst>
          </p:cNvPr>
          <p:cNvGrpSpPr/>
          <p:nvPr/>
        </p:nvGrpSpPr>
        <p:grpSpPr>
          <a:xfrm>
            <a:off x="5732953" y="1514801"/>
            <a:ext cx="3156045" cy="1654234"/>
            <a:chOff x="6376120" y="1817846"/>
            <a:chExt cx="3156045" cy="1654234"/>
          </a:xfrm>
        </p:grpSpPr>
        <p:sp>
          <p:nvSpPr>
            <p:cNvPr id="183" name="TextBox 182">
              <a:extLst>
                <a:ext uri="{FF2B5EF4-FFF2-40B4-BE49-F238E27FC236}">
                  <a16:creationId xmlns:a16="http://schemas.microsoft.com/office/drawing/2014/main" id="{5307671A-ADF0-4008-AF3A-6077EABB3313}"/>
                </a:ext>
              </a:extLst>
            </p:cNvPr>
            <p:cNvSpPr txBox="1"/>
            <p:nvPr/>
          </p:nvSpPr>
          <p:spPr>
            <a:xfrm>
              <a:off x="8167675" y="2344303"/>
              <a:ext cx="1364490" cy="52106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6E6E6E"/>
                  </a:solidFill>
                  <a:effectLst/>
                  <a:uLnTx/>
                  <a:uFillTx/>
                  <a:latin typeface="Arial" panose="020B0604020202020204"/>
                  <a:ea typeface="+mn-ea"/>
                  <a:cs typeface="+mn-cs"/>
                </a:rPr>
                <a:t>Multi-channel experience </a:t>
              </a:r>
              <a:endParaRPr kumimoji="0" lang="en-US" sz="1400" b="0" i="0" u="none" strike="noStrike" kern="0" cap="none" spc="0" normalizeH="0" baseline="0" noProof="0">
                <a:ln>
                  <a:noFill/>
                </a:ln>
                <a:solidFill>
                  <a:srgbClr val="6E6E6E"/>
                </a:solidFill>
                <a:effectLst/>
                <a:uLnTx/>
                <a:uFillTx/>
                <a:latin typeface="Arial" panose="020B0604020202020204"/>
                <a:ea typeface="+mn-ea"/>
                <a:cs typeface="+mn-cs"/>
              </a:endParaRPr>
            </a:p>
          </p:txBody>
        </p:sp>
        <p:pic>
          <p:nvPicPr>
            <p:cNvPr id="184" name="Picture 183">
              <a:extLst>
                <a:ext uri="{FF2B5EF4-FFF2-40B4-BE49-F238E27FC236}">
                  <a16:creationId xmlns:a16="http://schemas.microsoft.com/office/drawing/2014/main" id="{143AFC95-B0DB-471E-9BE8-BB893C5224AA}"/>
                </a:ext>
              </a:extLst>
            </p:cNvPr>
            <p:cNvPicPr>
              <a:picLocks noChangeAspect="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101924" y="2326437"/>
              <a:ext cx="647623" cy="641682"/>
            </a:xfrm>
            <a:prstGeom prst="rect">
              <a:avLst/>
            </a:prstGeom>
          </p:spPr>
        </p:pic>
        <p:grpSp>
          <p:nvGrpSpPr>
            <p:cNvPr id="196" name="Group 195">
              <a:extLst>
                <a:ext uri="{FF2B5EF4-FFF2-40B4-BE49-F238E27FC236}">
                  <a16:creationId xmlns:a16="http://schemas.microsoft.com/office/drawing/2014/main" id="{27973071-D1FB-4979-A37B-F0BB1EDE2CE0}"/>
                </a:ext>
              </a:extLst>
            </p:cNvPr>
            <p:cNvGrpSpPr/>
            <p:nvPr/>
          </p:nvGrpSpPr>
          <p:grpSpPr>
            <a:xfrm rot="13215151">
              <a:off x="6595401" y="2975719"/>
              <a:ext cx="686447" cy="235220"/>
              <a:chOff x="46847" y="3815244"/>
              <a:chExt cx="1856074" cy="623805"/>
            </a:xfrm>
          </p:grpSpPr>
          <p:sp>
            <p:nvSpPr>
              <p:cNvPr id="197" name="Oval 196">
                <a:extLst>
                  <a:ext uri="{FF2B5EF4-FFF2-40B4-BE49-F238E27FC236}">
                    <a16:creationId xmlns:a16="http://schemas.microsoft.com/office/drawing/2014/main" id="{41C9A9CE-2FFB-49CA-BA57-21366431B1DA}"/>
                  </a:ext>
                </a:extLst>
              </p:cNvPr>
              <p:cNvSpPr/>
              <p:nvPr/>
            </p:nvSpPr>
            <p:spPr>
              <a:xfrm rot="8435363">
                <a:off x="46847" y="3982830"/>
                <a:ext cx="227518" cy="216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8" name="Oval 197">
                <a:extLst>
                  <a:ext uri="{FF2B5EF4-FFF2-40B4-BE49-F238E27FC236}">
                    <a16:creationId xmlns:a16="http://schemas.microsoft.com/office/drawing/2014/main" id="{1B2EC58E-418C-4026-9721-92B462E45390}"/>
                  </a:ext>
                </a:extLst>
              </p:cNvPr>
              <p:cNvSpPr/>
              <p:nvPr/>
            </p:nvSpPr>
            <p:spPr>
              <a:xfrm rot="8435363">
                <a:off x="484140" y="3822799"/>
                <a:ext cx="227518" cy="216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9" name="Oval 198">
                <a:extLst>
                  <a:ext uri="{FF2B5EF4-FFF2-40B4-BE49-F238E27FC236}">
                    <a16:creationId xmlns:a16="http://schemas.microsoft.com/office/drawing/2014/main" id="{6FA126C3-B824-4789-B177-C9C79B6D4FDF}"/>
                  </a:ext>
                </a:extLst>
              </p:cNvPr>
              <p:cNvSpPr/>
              <p:nvPr/>
            </p:nvSpPr>
            <p:spPr>
              <a:xfrm rot="8435363">
                <a:off x="910937" y="3815244"/>
                <a:ext cx="227518" cy="216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0" name="Oval 199">
                <a:extLst>
                  <a:ext uri="{FF2B5EF4-FFF2-40B4-BE49-F238E27FC236}">
                    <a16:creationId xmlns:a16="http://schemas.microsoft.com/office/drawing/2014/main" id="{E1162EDD-6CC1-44EB-B55B-476937564ED2}"/>
                  </a:ext>
                </a:extLst>
              </p:cNvPr>
              <p:cNvSpPr/>
              <p:nvPr/>
            </p:nvSpPr>
            <p:spPr>
              <a:xfrm rot="8435363">
                <a:off x="1305507" y="3965189"/>
                <a:ext cx="227518" cy="216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1" name="Oval 200">
                <a:extLst>
                  <a:ext uri="{FF2B5EF4-FFF2-40B4-BE49-F238E27FC236}">
                    <a16:creationId xmlns:a16="http://schemas.microsoft.com/office/drawing/2014/main" id="{FD2EBD18-5CFB-45E1-9B6D-AE245E1B532A}"/>
                  </a:ext>
                </a:extLst>
              </p:cNvPr>
              <p:cNvSpPr/>
              <p:nvPr/>
            </p:nvSpPr>
            <p:spPr>
              <a:xfrm rot="8435363">
                <a:off x="1675402" y="4222460"/>
                <a:ext cx="227519" cy="216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202" name="Group 201">
              <a:extLst>
                <a:ext uri="{FF2B5EF4-FFF2-40B4-BE49-F238E27FC236}">
                  <a16:creationId xmlns:a16="http://schemas.microsoft.com/office/drawing/2014/main" id="{74718E0A-5258-445D-8BEA-C49CC175B978}"/>
                </a:ext>
              </a:extLst>
            </p:cNvPr>
            <p:cNvGrpSpPr/>
            <p:nvPr/>
          </p:nvGrpSpPr>
          <p:grpSpPr>
            <a:xfrm rot="2223011">
              <a:off x="7533565" y="2086234"/>
              <a:ext cx="718644" cy="240461"/>
              <a:chOff x="664316" y="1360589"/>
              <a:chExt cx="1846080" cy="657002"/>
            </a:xfrm>
          </p:grpSpPr>
          <p:sp>
            <p:nvSpPr>
              <p:cNvPr id="203" name="Oval 202">
                <a:extLst>
                  <a:ext uri="{FF2B5EF4-FFF2-40B4-BE49-F238E27FC236}">
                    <a16:creationId xmlns:a16="http://schemas.microsoft.com/office/drawing/2014/main" id="{FFFD910C-8D78-4828-8A19-F56D3038FB81}"/>
                  </a:ext>
                </a:extLst>
              </p:cNvPr>
              <p:cNvSpPr/>
              <p:nvPr/>
            </p:nvSpPr>
            <p:spPr>
              <a:xfrm>
                <a:off x="664316" y="1485930"/>
                <a:ext cx="227517" cy="216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4" name="Oval 203">
                <a:extLst>
                  <a:ext uri="{FF2B5EF4-FFF2-40B4-BE49-F238E27FC236}">
                    <a16:creationId xmlns:a16="http://schemas.microsoft.com/office/drawing/2014/main" id="{4241C1B3-4726-4962-A66D-FD0582DBCBF2}"/>
                  </a:ext>
                </a:extLst>
              </p:cNvPr>
              <p:cNvSpPr/>
              <p:nvPr/>
            </p:nvSpPr>
            <p:spPr>
              <a:xfrm>
                <a:off x="1131594" y="1368144"/>
                <a:ext cx="227518" cy="216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5" name="Oval 204">
                <a:extLst>
                  <a:ext uri="{FF2B5EF4-FFF2-40B4-BE49-F238E27FC236}">
                    <a16:creationId xmlns:a16="http://schemas.microsoft.com/office/drawing/2014/main" id="{BAB2E2CB-244B-41FB-BCCD-1505A3FF6AE9}"/>
                  </a:ext>
                </a:extLst>
              </p:cNvPr>
              <p:cNvSpPr/>
              <p:nvPr/>
            </p:nvSpPr>
            <p:spPr>
              <a:xfrm>
                <a:off x="1558391" y="1360589"/>
                <a:ext cx="227518" cy="216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6" name="Oval 205">
                <a:extLst>
                  <a:ext uri="{FF2B5EF4-FFF2-40B4-BE49-F238E27FC236}">
                    <a16:creationId xmlns:a16="http://schemas.microsoft.com/office/drawing/2014/main" id="{1D906D2D-9738-4098-99F4-CC4DB14A51D4}"/>
                  </a:ext>
                </a:extLst>
              </p:cNvPr>
              <p:cNvSpPr/>
              <p:nvPr/>
            </p:nvSpPr>
            <p:spPr>
              <a:xfrm>
                <a:off x="1952961" y="1510534"/>
                <a:ext cx="227518" cy="216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7" name="Oval 206">
                <a:extLst>
                  <a:ext uri="{FF2B5EF4-FFF2-40B4-BE49-F238E27FC236}">
                    <a16:creationId xmlns:a16="http://schemas.microsoft.com/office/drawing/2014/main" id="{86DBBF9D-292C-46D0-B6DD-C3D9FEBE1F38}"/>
                  </a:ext>
                </a:extLst>
              </p:cNvPr>
              <p:cNvSpPr/>
              <p:nvPr/>
            </p:nvSpPr>
            <p:spPr>
              <a:xfrm>
                <a:off x="2282878" y="1801002"/>
                <a:ext cx="227518" cy="216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208" name="Group 207">
              <a:extLst>
                <a:ext uri="{FF2B5EF4-FFF2-40B4-BE49-F238E27FC236}">
                  <a16:creationId xmlns:a16="http://schemas.microsoft.com/office/drawing/2014/main" id="{F323200E-37E9-46C1-AF73-BBDEABD9C68A}"/>
                </a:ext>
              </a:extLst>
            </p:cNvPr>
            <p:cNvGrpSpPr/>
            <p:nvPr/>
          </p:nvGrpSpPr>
          <p:grpSpPr>
            <a:xfrm rot="18511177">
              <a:off x="6625599" y="2049452"/>
              <a:ext cx="698885" cy="235673"/>
              <a:chOff x="14223" y="3815244"/>
              <a:chExt cx="1889704" cy="625005"/>
            </a:xfrm>
          </p:grpSpPr>
          <p:sp>
            <p:nvSpPr>
              <p:cNvPr id="209" name="Oval 208">
                <a:extLst>
                  <a:ext uri="{FF2B5EF4-FFF2-40B4-BE49-F238E27FC236}">
                    <a16:creationId xmlns:a16="http://schemas.microsoft.com/office/drawing/2014/main" id="{D8023018-EA0B-4F06-9FBE-9314E9CEC01B}"/>
                  </a:ext>
                </a:extLst>
              </p:cNvPr>
              <p:cNvSpPr/>
              <p:nvPr/>
            </p:nvSpPr>
            <p:spPr>
              <a:xfrm rot="8435363">
                <a:off x="14223" y="3942632"/>
                <a:ext cx="227518" cy="216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0" name="Oval 209">
                <a:extLst>
                  <a:ext uri="{FF2B5EF4-FFF2-40B4-BE49-F238E27FC236}">
                    <a16:creationId xmlns:a16="http://schemas.microsoft.com/office/drawing/2014/main" id="{0F2105DD-69FA-40D7-B27F-83E343ECDB0D}"/>
                  </a:ext>
                </a:extLst>
              </p:cNvPr>
              <p:cNvSpPr/>
              <p:nvPr/>
            </p:nvSpPr>
            <p:spPr>
              <a:xfrm rot="8435363">
                <a:off x="484140" y="3822799"/>
                <a:ext cx="227518" cy="216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1" name="Oval 210">
                <a:extLst>
                  <a:ext uri="{FF2B5EF4-FFF2-40B4-BE49-F238E27FC236}">
                    <a16:creationId xmlns:a16="http://schemas.microsoft.com/office/drawing/2014/main" id="{55B239ED-67F6-41F2-937B-07E7205DB99D}"/>
                  </a:ext>
                </a:extLst>
              </p:cNvPr>
              <p:cNvSpPr/>
              <p:nvPr/>
            </p:nvSpPr>
            <p:spPr>
              <a:xfrm rot="8435363">
                <a:off x="910937" y="3815244"/>
                <a:ext cx="227518" cy="216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2" name="Oval 211">
                <a:extLst>
                  <a:ext uri="{FF2B5EF4-FFF2-40B4-BE49-F238E27FC236}">
                    <a16:creationId xmlns:a16="http://schemas.microsoft.com/office/drawing/2014/main" id="{D61A53DD-D8FD-453A-A18E-50E28C8D655C}"/>
                  </a:ext>
                </a:extLst>
              </p:cNvPr>
              <p:cNvSpPr/>
              <p:nvPr/>
            </p:nvSpPr>
            <p:spPr>
              <a:xfrm rot="8435363">
                <a:off x="1305507" y="3965189"/>
                <a:ext cx="227518" cy="216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3" name="Oval 212">
                <a:extLst>
                  <a:ext uri="{FF2B5EF4-FFF2-40B4-BE49-F238E27FC236}">
                    <a16:creationId xmlns:a16="http://schemas.microsoft.com/office/drawing/2014/main" id="{2F02B365-FC3C-494A-B3DE-D90F83E2AE4C}"/>
                  </a:ext>
                </a:extLst>
              </p:cNvPr>
              <p:cNvSpPr/>
              <p:nvPr/>
            </p:nvSpPr>
            <p:spPr>
              <a:xfrm rot="8435363">
                <a:off x="1676408" y="4223660"/>
                <a:ext cx="227519" cy="216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214" name="Group 213">
              <a:extLst>
                <a:ext uri="{FF2B5EF4-FFF2-40B4-BE49-F238E27FC236}">
                  <a16:creationId xmlns:a16="http://schemas.microsoft.com/office/drawing/2014/main" id="{11636999-DBD5-4027-9CD4-A3EC63453519}"/>
                </a:ext>
              </a:extLst>
            </p:cNvPr>
            <p:cNvGrpSpPr/>
            <p:nvPr/>
          </p:nvGrpSpPr>
          <p:grpSpPr>
            <a:xfrm rot="7933661">
              <a:off x="7541052" y="3011718"/>
              <a:ext cx="686007" cy="234717"/>
              <a:chOff x="46847" y="3815244"/>
              <a:chExt cx="1854884" cy="622471"/>
            </a:xfrm>
          </p:grpSpPr>
          <p:sp>
            <p:nvSpPr>
              <p:cNvPr id="215" name="Oval 214">
                <a:extLst>
                  <a:ext uri="{FF2B5EF4-FFF2-40B4-BE49-F238E27FC236}">
                    <a16:creationId xmlns:a16="http://schemas.microsoft.com/office/drawing/2014/main" id="{DEF4AA86-0532-469B-8534-0A8F6C85FFE5}"/>
                  </a:ext>
                </a:extLst>
              </p:cNvPr>
              <p:cNvSpPr/>
              <p:nvPr/>
            </p:nvSpPr>
            <p:spPr>
              <a:xfrm rot="8435363">
                <a:off x="46847" y="3982830"/>
                <a:ext cx="227518" cy="216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6" name="Oval 215">
                <a:extLst>
                  <a:ext uri="{FF2B5EF4-FFF2-40B4-BE49-F238E27FC236}">
                    <a16:creationId xmlns:a16="http://schemas.microsoft.com/office/drawing/2014/main" id="{86816ECC-B15C-4960-BADB-3F151B0ECA53}"/>
                  </a:ext>
                </a:extLst>
              </p:cNvPr>
              <p:cNvSpPr/>
              <p:nvPr/>
            </p:nvSpPr>
            <p:spPr>
              <a:xfrm rot="8435363">
                <a:off x="484140" y="3822799"/>
                <a:ext cx="227518" cy="216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7" name="Oval 216">
                <a:extLst>
                  <a:ext uri="{FF2B5EF4-FFF2-40B4-BE49-F238E27FC236}">
                    <a16:creationId xmlns:a16="http://schemas.microsoft.com/office/drawing/2014/main" id="{3BB0D50E-1DF2-4153-9140-66F715CF895E}"/>
                  </a:ext>
                </a:extLst>
              </p:cNvPr>
              <p:cNvSpPr/>
              <p:nvPr/>
            </p:nvSpPr>
            <p:spPr>
              <a:xfrm rot="8435363">
                <a:off x="910937" y="3815244"/>
                <a:ext cx="227518" cy="216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8" name="Oval 217">
                <a:extLst>
                  <a:ext uri="{FF2B5EF4-FFF2-40B4-BE49-F238E27FC236}">
                    <a16:creationId xmlns:a16="http://schemas.microsoft.com/office/drawing/2014/main" id="{C269C34A-A900-48D9-9FB6-D5A5AD3FC6AA}"/>
                  </a:ext>
                </a:extLst>
              </p:cNvPr>
              <p:cNvSpPr/>
              <p:nvPr/>
            </p:nvSpPr>
            <p:spPr>
              <a:xfrm rot="8435363">
                <a:off x="1305507" y="3965189"/>
                <a:ext cx="227518" cy="216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9" name="Oval 218">
                <a:extLst>
                  <a:ext uri="{FF2B5EF4-FFF2-40B4-BE49-F238E27FC236}">
                    <a16:creationId xmlns:a16="http://schemas.microsoft.com/office/drawing/2014/main" id="{9AEEFC08-C6C4-4D7A-9C84-60BD71B23EC5}"/>
                  </a:ext>
                </a:extLst>
              </p:cNvPr>
              <p:cNvSpPr/>
              <p:nvPr/>
            </p:nvSpPr>
            <p:spPr>
              <a:xfrm rot="8435363">
                <a:off x="1674212" y="4221126"/>
                <a:ext cx="227519" cy="2165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92" name="Picture 91">
              <a:extLst>
                <a:ext uri="{FF2B5EF4-FFF2-40B4-BE49-F238E27FC236}">
                  <a16:creationId xmlns:a16="http://schemas.microsoft.com/office/drawing/2014/main" id="{C34922A1-842E-40C3-9667-18D44C1510BB}"/>
                </a:ext>
              </a:extLst>
            </p:cNvPr>
            <p:cNvPicPr>
              <a:picLocks noChangeAspect="1"/>
            </p:cNvPicPr>
            <p:nvPr/>
          </p:nvPicPr>
          <p:blipFill>
            <a:blip r:embed="rId5"/>
            <a:stretch>
              <a:fillRect/>
            </a:stretch>
          </p:blipFill>
          <p:spPr>
            <a:xfrm>
              <a:off x="6376120" y="1953788"/>
              <a:ext cx="2060481" cy="1379568"/>
            </a:xfrm>
            <a:prstGeom prst="rect">
              <a:avLst/>
            </a:prstGeom>
          </p:spPr>
        </p:pic>
      </p:grpSp>
      <p:sp>
        <p:nvSpPr>
          <p:cNvPr id="94" name="TextBox 93">
            <a:extLst>
              <a:ext uri="{FF2B5EF4-FFF2-40B4-BE49-F238E27FC236}">
                <a16:creationId xmlns:a16="http://schemas.microsoft.com/office/drawing/2014/main" id="{D4AECF84-857C-4528-9A10-93D6C8E87FB8}"/>
              </a:ext>
            </a:extLst>
          </p:cNvPr>
          <p:cNvSpPr txBox="1"/>
          <p:nvPr/>
        </p:nvSpPr>
        <p:spPr>
          <a:xfrm>
            <a:off x="2942855" y="3787836"/>
            <a:ext cx="3258290" cy="27699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B73F7C"/>
                </a:solidFill>
                <a:effectLst/>
                <a:uLnTx/>
                <a:uFillTx/>
                <a:latin typeface="Arial" panose="020B0604020202020204"/>
                <a:ea typeface="+mn-ea"/>
                <a:cs typeface="+mn-cs"/>
              </a:rPr>
              <a:t>Optimized by data, insights and science</a:t>
            </a:r>
          </a:p>
        </p:txBody>
      </p:sp>
      <p:sp>
        <p:nvSpPr>
          <p:cNvPr id="96" name="TextBox 95">
            <a:extLst>
              <a:ext uri="{FF2B5EF4-FFF2-40B4-BE49-F238E27FC236}">
                <a16:creationId xmlns:a16="http://schemas.microsoft.com/office/drawing/2014/main" id="{F000CE20-E90A-4FAF-A362-C19994B6A86B}"/>
              </a:ext>
            </a:extLst>
          </p:cNvPr>
          <p:cNvSpPr txBox="1"/>
          <p:nvPr/>
        </p:nvSpPr>
        <p:spPr>
          <a:xfrm>
            <a:off x="3315772" y="4019513"/>
            <a:ext cx="2512456" cy="43088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a:ln>
                  <a:noFill/>
                </a:ln>
                <a:solidFill>
                  <a:prstClr val="white">
                    <a:lumMod val="50000"/>
                  </a:prstClr>
                </a:solidFill>
                <a:effectLst/>
                <a:uLnTx/>
                <a:uFillTx/>
                <a:latin typeface="Arial" panose="020B0604020202020204"/>
                <a:ea typeface="+mn-ea"/>
                <a:cs typeface="+mn-cs"/>
              </a:rPr>
              <a:t>The Voya Behavioral Finance Institute for Innovation </a:t>
            </a:r>
            <a:endParaRPr kumimoji="0" lang="en-US" sz="1100" b="1" i="1" u="none" strike="noStrike" kern="0" cap="none" spc="0" normalizeH="0" baseline="0" noProof="0">
              <a:ln>
                <a:noFill/>
              </a:ln>
              <a:solidFill>
                <a:srgbClr val="F58000"/>
              </a:solidFill>
              <a:effectLst/>
              <a:uLnTx/>
              <a:uFillTx/>
              <a:latin typeface="Arial" panose="020B0604020202020204"/>
              <a:ea typeface="+mn-ea"/>
              <a:cs typeface="Arial"/>
            </a:endParaRPr>
          </a:p>
        </p:txBody>
      </p:sp>
      <p:sp>
        <p:nvSpPr>
          <p:cNvPr id="99" name="Oval 98">
            <a:extLst>
              <a:ext uri="{FF2B5EF4-FFF2-40B4-BE49-F238E27FC236}">
                <a16:creationId xmlns:a16="http://schemas.microsoft.com/office/drawing/2014/main" id="{79CEDB0D-D4BD-4221-975C-5731A6D51962}"/>
              </a:ext>
            </a:extLst>
          </p:cNvPr>
          <p:cNvSpPr/>
          <p:nvPr/>
        </p:nvSpPr>
        <p:spPr>
          <a:xfrm>
            <a:off x="5287090" y="4655761"/>
            <a:ext cx="228600" cy="2286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2" name="Oval 101">
            <a:extLst>
              <a:ext uri="{FF2B5EF4-FFF2-40B4-BE49-F238E27FC236}">
                <a16:creationId xmlns:a16="http://schemas.microsoft.com/office/drawing/2014/main" id="{DA7A0343-8587-4766-956E-4B7F90822DF6}"/>
              </a:ext>
            </a:extLst>
          </p:cNvPr>
          <p:cNvSpPr/>
          <p:nvPr/>
        </p:nvSpPr>
        <p:spPr>
          <a:xfrm>
            <a:off x="5580995" y="4655761"/>
            <a:ext cx="228600" cy="2286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6" name="Picture 65" descr="A picture containing application&#10;&#10;Description automatically generated">
            <a:extLst>
              <a:ext uri="{FF2B5EF4-FFF2-40B4-BE49-F238E27FC236}">
                <a16:creationId xmlns:a16="http://schemas.microsoft.com/office/drawing/2014/main" id="{5820520E-EF12-467D-AE6D-794CF0E3B588}"/>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66630" y="1278362"/>
            <a:ext cx="800439" cy="800439"/>
          </a:xfrm>
          <a:prstGeom prst="rect">
            <a:avLst/>
          </a:prstGeom>
        </p:spPr>
      </p:pic>
      <p:grpSp>
        <p:nvGrpSpPr>
          <p:cNvPr id="3" name="Group 2">
            <a:extLst>
              <a:ext uri="{FF2B5EF4-FFF2-40B4-BE49-F238E27FC236}">
                <a16:creationId xmlns:a16="http://schemas.microsoft.com/office/drawing/2014/main" id="{C6DA0AB8-8CD3-1BB0-EAB5-5825ADB2F9C9}"/>
              </a:ext>
            </a:extLst>
          </p:cNvPr>
          <p:cNvGrpSpPr/>
          <p:nvPr/>
        </p:nvGrpSpPr>
        <p:grpSpPr>
          <a:xfrm>
            <a:off x="427801" y="1540994"/>
            <a:ext cx="2729578" cy="2122913"/>
            <a:chOff x="427801" y="1540994"/>
            <a:chExt cx="2729578" cy="2122913"/>
          </a:xfrm>
        </p:grpSpPr>
        <p:grpSp>
          <p:nvGrpSpPr>
            <p:cNvPr id="6157" name="Group 6156">
              <a:extLst>
                <a:ext uri="{FF2B5EF4-FFF2-40B4-BE49-F238E27FC236}">
                  <a16:creationId xmlns:a16="http://schemas.microsoft.com/office/drawing/2014/main" id="{0792D610-ED96-4612-A469-5EC3B80E66F9}"/>
                </a:ext>
              </a:extLst>
            </p:cNvPr>
            <p:cNvGrpSpPr/>
            <p:nvPr/>
          </p:nvGrpSpPr>
          <p:grpSpPr>
            <a:xfrm>
              <a:off x="427801" y="1547743"/>
              <a:ext cx="2729578" cy="2070109"/>
              <a:chOff x="268396" y="1870856"/>
              <a:chExt cx="2729578" cy="2070109"/>
            </a:xfrm>
          </p:grpSpPr>
          <p:cxnSp>
            <p:nvCxnSpPr>
              <p:cNvPr id="70" name="Straight Connector 69">
                <a:extLst>
                  <a:ext uri="{FF2B5EF4-FFF2-40B4-BE49-F238E27FC236}">
                    <a16:creationId xmlns:a16="http://schemas.microsoft.com/office/drawing/2014/main" id="{67CAD2CD-8CBC-48D9-AB9C-2D057F9E3944}"/>
                  </a:ext>
                </a:extLst>
              </p:cNvPr>
              <p:cNvCxnSpPr>
                <a:cxnSpLocks/>
              </p:cNvCxnSpPr>
              <p:nvPr/>
            </p:nvCxnSpPr>
            <p:spPr>
              <a:xfrm flipH="1" flipV="1">
                <a:off x="477245" y="2250794"/>
                <a:ext cx="195529" cy="71809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3E71D87-0622-47E7-AE1E-F012643BE0A5}"/>
                  </a:ext>
                </a:extLst>
              </p:cNvPr>
              <p:cNvCxnSpPr>
                <a:cxnSpLocks/>
              </p:cNvCxnSpPr>
              <p:nvPr/>
            </p:nvCxnSpPr>
            <p:spPr>
              <a:xfrm>
                <a:off x="394724" y="2184789"/>
                <a:ext cx="653217" cy="4146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DFD41B8-70BB-4A9B-B591-DCB4193E2B33}"/>
                  </a:ext>
                </a:extLst>
              </p:cNvPr>
              <p:cNvCxnSpPr>
                <a:cxnSpLocks/>
              </p:cNvCxnSpPr>
              <p:nvPr/>
            </p:nvCxnSpPr>
            <p:spPr>
              <a:xfrm>
                <a:off x="487220" y="2209330"/>
                <a:ext cx="341724" cy="32663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3" name="Picture 72" descr="Shape, circle&#10;&#10;Description automatically generated">
                <a:extLst>
                  <a:ext uri="{FF2B5EF4-FFF2-40B4-BE49-F238E27FC236}">
                    <a16:creationId xmlns:a16="http://schemas.microsoft.com/office/drawing/2014/main" id="{17A11B04-8A8C-4979-83F8-A1FD90237F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710" y="1870856"/>
                <a:ext cx="2015436" cy="2070109"/>
              </a:xfrm>
              <a:prstGeom prst="rect">
                <a:avLst/>
              </a:prstGeom>
            </p:spPr>
          </p:pic>
          <p:cxnSp>
            <p:nvCxnSpPr>
              <p:cNvPr id="74" name="Straight Connector 73">
                <a:extLst>
                  <a:ext uri="{FF2B5EF4-FFF2-40B4-BE49-F238E27FC236}">
                    <a16:creationId xmlns:a16="http://schemas.microsoft.com/office/drawing/2014/main" id="{3A354CC3-BCB3-4206-B435-CAD5FF6C5666}"/>
                  </a:ext>
                </a:extLst>
              </p:cNvPr>
              <p:cNvCxnSpPr>
                <a:cxnSpLocks/>
              </p:cNvCxnSpPr>
              <p:nvPr/>
            </p:nvCxnSpPr>
            <p:spPr>
              <a:xfrm flipV="1">
                <a:off x="1777994" y="3740510"/>
                <a:ext cx="739336" cy="4206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48BA40E-DBA9-4F40-B5F2-9F314EE5E807}"/>
                  </a:ext>
                </a:extLst>
              </p:cNvPr>
              <p:cNvCxnSpPr>
                <a:cxnSpLocks/>
              </p:cNvCxnSpPr>
              <p:nvPr/>
            </p:nvCxnSpPr>
            <p:spPr>
              <a:xfrm flipV="1">
                <a:off x="2569143" y="2554390"/>
                <a:ext cx="260786" cy="118612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4B99FA4-C7B7-4CED-83B1-E7DBFAC0CD89}"/>
                  </a:ext>
                </a:extLst>
              </p:cNvPr>
              <p:cNvCxnSpPr>
                <a:cxnSpLocks/>
              </p:cNvCxnSpPr>
              <p:nvPr/>
            </p:nvCxnSpPr>
            <p:spPr>
              <a:xfrm flipH="1" flipV="1">
                <a:off x="1736362" y="3103126"/>
                <a:ext cx="705599" cy="53300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0BA07A2-74ED-47B7-9AF6-C5F7E2E94198}"/>
                  </a:ext>
                </a:extLst>
              </p:cNvPr>
              <p:cNvCxnSpPr>
                <a:cxnSpLocks/>
              </p:cNvCxnSpPr>
              <p:nvPr/>
            </p:nvCxnSpPr>
            <p:spPr>
              <a:xfrm flipV="1">
                <a:off x="2115844" y="2565203"/>
                <a:ext cx="694702" cy="22786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6BD660F-3090-4135-A9F2-AD70C3EE852C}"/>
                  </a:ext>
                </a:extLst>
              </p:cNvPr>
              <p:cNvCxnSpPr>
                <a:cxnSpLocks/>
              </p:cNvCxnSpPr>
              <p:nvPr/>
            </p:nvCxnSpPr>
            <p:spPr>
              <a:xfrm flipH="1" flipV="1">
                <a:off x="2033315" y="2277584"/>
                <a:ext cx="658940" cy="24173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id="{561E5A84-233A-425C-8423-A32C881A04ED}"/>
                  </a:ext>
                </a:extLst>
              </p:cNvPr>
              <p:cNvPicPr>
                <a:picLocks noChangeAspect="1"/>
              </p:cNvPicPr>
              <p:nvPr/>
            </p:nvPicPr>
            <p:blipFill rotWithShape="1">
              <a:blip r:embed="rId8">
                <a:extLst>
                  <a:ext uri="{28A0092B-C50C-407E-A947-70E740481C1C}">
                    <a14:useLocalDpi xmlns:a14="http://schemas.microsoft.com/office/drawing/2010/main" val="0"/>
                  </a:ext>
                </a:extLst>
              </a:blip>
              <a:srcRect l="39393" t="6935" r="5015" b="10252"/>
              <a:stretch/>
            </p:blipFill>
            <p:spPr>
              <a:xfrm>
                <a:off x="778095" y="2170221"/>
                <a:ext cx="1565022" cy="1538862"/>
              </a:xfrm>
              <a:prstGeom prst="ellipse">
                <a:avLst/>
              </a:prstGeom>
              <a:ln w="76200" cap="rnd">
                <a:solidFill>
                  <a:schemeClr val="bg1"/>
                </a:solidFill>
              </a:ln>
              <a:effectLst/>
            </p:spPr>
          </p:pic>
          <p:grpSp>
            <p:nvGrpSpPr>
              <p:cNvPr id="82" name="Group 81">
                <a:extLst>
                  <a:ext uri="{FF2B5EF4-FFF2-40B4-BE49-F238E27FC236}">
                    <a16:creationId xmlns:a16="http://schemas.microsoft.com/office/drawing/2014/main" id="{1C9E162D-3018-489A-97FE-76C56185EB16}"/>
                  </a:ext>
                </a:extLst>
              </p:cNvPr>
              <p:cNvGrpSpPr/>
              <p:nvPr/>
            </p:nvGrpSpPr>
            <p:grpSpPr>
              <a:xfrm>
                <a:off x="2395572" y="3534738"/>
                <a:ext cx="381901" cy="378118"/>
                <a:chOff x="5245244" y="626451"/>
                <a:chExt cx="415941" cy="415941"/>
              </a:xfrm>
              <a:solidFill>
                <a:schemeClr val="tx2"/>
              </a:solidFill>
            </p:grpSpPr>
            <p:sp>
              <p:nvSpPr>
                <p:cNvPr id="83" name="Oval 82">
                  <a:extLst>
                    <a:ext uri="{FF2B5EF4-FFF2-40B4-BE49-F238E27FC236}">
                      <a16:creationId xmlns:a16="http://schemas.microsoft.com/office/drawing/2014/main" id="{30D023C9-0429-460C-A4D4-FFE1847F410F}"/>
                    </a:ext>
                  </a:extLst>
                </p:cNvPr>
                <p:cNvSpPr/>
                <p:nvPr/>
              </p:nvSpPr>
              <p:spPr>
                <a:xfrm>
                  <a:off x="5245244" y="626451"/>
                  <a:ext cx="415941" cy="41594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4" name="Freeform 20">
                  <a:extLst>
                    <a:ext uri="{FF2B5EF4-FFF2-40B4-BE49-F238E27FC236}">
                      <a16:creationId xmlns:a16="http://schemas.microsoft.com/office/drawing/2014/main" id="{074424C2-8C95-4592-9BEF-1722002249B5}"/>
                    </a:ext>
                  </a:extLst>
                </p:cNvPr>
                <p:cNvSpPr/>
                <p:nvPr/>
              </p:nvSpPr>
              <p:spPr>
                <a:xfrm>
                  <a:off x="5324713" y="711790"/>
                  <a:ext cx="257165" cy="228600"/>
                </a:xfrm>
                <a:custGeom>
                  <a:avLst/>
                  <a:gdLst>
                    <a:gd name="connsiteX0" fmla="*/ 192871 w 257165"/>
                    <a:gd name="connsiteY0" fmla="*/ 114300 h 228600"/>
                    <a:gd name="connsiteX1" fmla="*/ 200015 w 257165"/>
                    <a:gd name="connsiteY1" fmla="*/ 121444 h 228600"/>
                    <a:gd name="connsiteX2" fmla="*/ 192871 w 257165"/>
                    <a:gd name="connsiteY2" fmla="*/ 128588 h 228600"/>
                    <a:gd name="connsiteX3" fmla="*/ 185728 w 257165"/>
                    <a:gd name="connsiteY3" fmla="*/ 121444 h 228600"/>
                    <a:gd name="connsiteX4" fmla="*/ 192871 w 257165"/>
                    <a:gd name="connsiteY4" fmla="*/ 114300 h 228600"/>
                    <a:gd name="connsiteX5" fmla="*/ 192871 w 257165"/>
                    <a:gd name="connsiteY5" fmla="*/ 66883 h 228600"/>
                    <a:gd name="connsiteX6" fmla="*/ 174744 w 257165"/>
                    <a:gd name="connsiteY6" fmla="*/ 78581 h 228600"/>
                    <a:gd name="connsiteX7" fmla="*/ 100003 w 257165"/>
                    <a:gd name="connsiteY7" fmla="*/ 78581 h 228600"/>
                    <a:gd name="connsiteX8" fmla="*/ 49996 w 257165"/>
                    <a:gd name="connsiteY8" fmla="*/ 128588 h 228600"/>
                    <a:gd name="connsiteX9" fmla="*/ 78571 w 257165"/>
                    <a:gd name="connsiteY9" fmla="*/ 174754 h 228600"/>
                    <a:gd name="connsiteX10" fmla="*/ 78571 w 257165"/>
                    <a:gd name="connsiteY10" fmla="*/ 207169 h 228600"/>
                    <a:gd name="connsiteX11" fmla="*/ 100003 w 257165"/>
                    <a:gd name="connsiteY11" fmla="*/ 207169 h 228600"/>
                    <a:gd name="connsiteX12" fmla="*/ 100003 w 257165"/>
                    <a:gd name="connsiteY12" fmla="*/ 178594 h 228600"/>
                    <a:gd name="connsiteX13" fmla="*/ 171440 w 257165"/>
                    <a:gd name="connsiteY13" fmla="*/ 178594 h 228600"/>
                    <a:gd name="connsiteX14" fmla="*/ 171440 w 257165"/>
                    <a:gd name="connsiteY14" fmla="*/ 207169 h 228600"/>
                    <a:gd name="connsiteX15" fmla="*/ 192871 w 257165"/>
                    <a:gd name="connsiteY15" fmla="*/ 207169 h 228600"/>
                    <a:gd name="connsiteX16" fmla="*/ 192871 w 257165"/>
                    <a:gd name="connsiteY16" fmla="*/ 174754 h 228600"/>
                    <a:gd name="connsiteX17" fmla="*/ 217607 w 257165"/>
                    <a:gd name="connsiteY17" fmla="*/ 150019 h 228600"/>
                    <a:gd name="connsiteX18" fmla="*/ 235734 w 257165"/>
                    <a:gd name="connsiteY18" fmla="*/ 150019 h 228600"/>
                    <a:gd name="connsiteX19" fmla="*/ 235734 w 257165"/>
                    <a:gd name="connsiteY19" fmla="*/ 121444 h 228600"/>
                    <a:gd name="connsiteX20" fmla="*/ 222830 w 257165"/>
                    <a:gd name="connsiteY20" fmla="*/ 121444 h 228600"/>
                    <a:gd name="connsiteX21" fmla="*/ 192871 w 257165"/>
                    <a:gd name="connsiteY21" fmla="*/ 82376 h 228600"/>
                    <a:gd name="connsiteX22" fmla="*/ 121434 w 257165"/>
                    <a:gd name="connsiteY22" fmla="*/ 21431 h 228600"/>
                    <a:gd name="connsiteX23" fmla="*/ 92859 w 257165"/>
                    <a:gd name="connsiteY23" fmla="*/ 50006 h 228600"/>
                    <a:gd name="connsiteX24" fmla="*/ 94064 w 257165"/>
                    <a:gd name="connsiteY24" fmla="*/ 57730 h 228600"/>
                    <a:gd name="connsiteX25" fmla="*/ 100003 w 257165"/>
                    <a:gd name="connsiteY25" fmla="*/ 57150 h 228600"/>
                    <a:gd name="connsiteX26" fmla="*/ 148982 w 257165"/>
                    <a:gd name="connsiteY26" fmla="*/ 57150 h 228600"/>
                    <a:gd name="connsiteX27" fmla="*/ 150009 w 257165"/>
                    <a:gd name="connsiteY27" fmla="*/ 50006 h 228600"/>
                    <a:gd name="connsiteX28" fmla="*/ 121434 w 257165"/>
                    <a:gd name="connsiteY28" fmla="*/ 21431 h 228600"/>
                    <a:gd name="connsiteX29" fmla="*/ 121434 w 257165"/>
                    <a:gd name="connsiteY29" fmla="*/ 0 h 228600"/>
                    <a:gd name="connsiteX30" fmla="*/ 171440 w 257165"/>
                    <a:gd name="connsiteY30" fmla="*/ 50006 h 228600"/>
                    <a:gd name="connsiteX31" fmla="*/ 170994 w 257165"/>
                    <a:gd name="connsiteY31" fmla="*/ 54561 h 228600"/>
                    <a:gd name="connsiteX32" fmla="*/ 207159 w 257165"/>
                    <a:gd name="connsiteY32" fmla="*/ 42863 h 228600"/>
                    <a:gd name="connsiteX33" fmla="*/ 214303 w 257165"/>
                    <a:gd name="connsiteY33" fmla="*/ 42863 h 228600"/>
                    <a:gd name="connsiteX34" fmla="*/ 214303 w 257165"/>
                    <a:gd name="connsiteY34" fmla="*/ 71705 h 228600"/>
                    <a:gd name="connsiteX35" fmla="*/ 236850 w 257165"/>
                    <a:gd name="connsiteY35" fmla="*/ 100013 h 228600"/>
                    <a:gd name="connsiteX36" fmla="*/ 250021 w 257165"/>
                    <a:gd name="connsiteY36" fmla="*/ 100013 h 228600"/>
                    <a:gd name="connsiteX37" fmla="*/ 257165 w 257165"/>
                    <a:gd name="connsiteY37" fmla="*/ 107156 h 228600"/>
                    <a:gd name="connsiteX38" fmla="*/ 257165 w 257165"/>
                    <a:gd name="connsiteY38" fmla="*/ 164306 h 228600"/>
                    <a:gd name="connsiteX39" fmla="*/ 250021 w 257165"/>
                    <a:gd name="connsiteY39" fmla="*/ 171450 h 228600"/>
                    <a:gd name="connsiteX40" fmla="*/ 228277 w 257165"/>
                    <a:gd name="connsiteY40" fmla="*/ 171450 h 228600"/>
                    <a:gd name="connsiteX41" fmla="*/ 214303 w 257165"/>
                    <a:gd name="connsiteY41" fmla="*/ 185336 h 228600"/>
                    <a:gd name="connsiteX42" fmla="*/ 214303 w 257165"/>
                    <a:gd name="connsiteY42" fmla="*/ 221456 h 228600"/>
                    <a:gd name="connsiteX43" fmla="*/ 207159 w 257165"/>
                    <a:gd name="connsiteY43" fmla="*/ 228600 h 228600"/>
                    <a:gd name="connsiteX44" fmla="*/ 157153 w 257165"/>
                    <a:gd name="connsiteY44" fmla="*/ 228600 h 228600"/>
                    <a:gd name="connsiteX45" fmla="*/ 150009 w 257165"/>
                    <a:gd name="connsiteY45" fmla="*/ 221456 h 228600"/>
                    <a:gd name="connsiteX46" fmla="*/ 150009 w 257165"/>
                    <a:gd name="connsiteY46" fmla="*/ 200025 h 228600"/>
                    <a:gd name="connsiteX47" fmla="*/ 121434 w 257165"/>
                    <a:gd name="connsiteY47" fmla="*/ 200025 h 228600"/>
                    <a:gd name="connsiteX48" fmla="*/ 121434 w 257165"/>
                    <a:gd name="connsiteY48" fmla="*/ 221456 h 228600"/>
                    <a:gd name="connsiteX49" fmla="*/ 114290 w 257165"/>
                    <a:gd name="connsiteY49" fmla="*/ 228600 h 228600"/>
                    <a:gd name="connsiteX50" fmla="*/ 64284 w 257165"/>
                    <a:gd name="connsiteY50" fmla="*/ 228600 h 228600"/>
                    <a:gd name="connsiteX51" fmla="*/ 57140 w 257165"/>
                    <a:gd name="connsiteY51" fmla="*/ 221456 h 228600"/>
                    <a:gd name="connsiteX52" fmla="*/ 57140 w 257165"/>
                    <a:gd name="connsiteY52" fmla="*/ 185425 h 228600"/>
                    <a:gd name="connsiteX53" fmla="*/ 28565 w 257165"/>
                    <a:gd name="connsiteY53" fmla="*/ 128588 h 228600"/>
                    <a:gd name="connsiteX54" fmla="*/ 24993 w 257165"/>
                    <a:gd name="connsiteY54" fmla="*/ 128588 h 228600"/>
                    <a:gd name="connsiteX55" fmla="*/ 213 w 257165"/>
                    <a:gd name="connsiteY55" fmla="*/ 100280 h 228600"/>
                    <a:gd name="connsiteX56" fmla="*/ 25886 w 257165"/>
                    <a:gd name="connsiteY56" fmla="*/ 78581 h 228600"/>
                    <a:gd name="connsiteX57" fmla="*/ 28565 w 257165"/>
                    <a:gd name="connsiteY57" fmla="*/ 81260 h 228600"/>
                    <a:gd name="connsiteX58" fmla="*/ 28565 w 257165"/>
                    <a:gd name="connsiteY58" fmla="*/ 90190 h 228600"/>
                    <a:gd name="connsiteX59" fmla="*/ 25886 w 257165"/>
                    <a:gd name="connsiteY59" fmla="*/ 92869 h 228600"/>
                    <a:gd name="connsiteX60" fmla="*/ 25440 w 257165"/>
                    <a:gd name="connsiteY60" fmla="*/ 92869 h 228600"/>
                    <a:gd name="connsiteX61" fmla="*/ 14501 w 257165"/>
                    <a:gd name="connsiteY61" fmla="*/ 101441 h 228600"/>
                    <a:gd name="connsiteX62" fmla="*/ 24993 w 257165"/>
                    <a:gd name="connsiteY62" fmla="*/ 114300 h 228600"/>
                    <a:gd name="connsiteX63" fmla="*/ 29994 w 257165"/>
                    <a:gd name="connsiteY63" fmla="*/ 114300 h 228600"/>
                    <a:gd name="connsiteX64" fmla="*/ 73124 w 257165"/>
                    <a:gd name="connsiteY64" fmla="*/ 62463 h 228600"/>
                    <a:gd name="connsiteX65" fmla="*/ 71428 w 257165"/>
                    <a:gd name="connsiteY65" fmla="*/ 50006 h 228600"/>
                    <a:gd name="connsiteX66" fmla="*/ 121434 w 257165"/>
                    <a:gd name="connsiteY66"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7165" h="228600">
                      <a:moveTo>
                        <a:pt x="192871" y="114300"/>
                      </a:moveTo>
                      <a:cubicBezTo>
                        <a:pt x="196800" y="114300"/>
                        <a:pt x="200015" y="117515"/>
                        <a:pt x="200015" y="121444"/>
                      </a:cubicBezTo>
                      <a:cubicBezTo>
                        <a:pt x="200015" y="125373"/>
                        <a:pt x="196800" y="128588"/>
                        <a:pt x="192871" y="128588"/>
                      </a:cubicBezTo>
                      <a:cubicBezTo>
                        <a:pt x="188942" y="128588"/>
                        <a:pt x="185728" y="125373"/>
                        <a:pt x="185728" y="121444"/>
                      </a:cubicBezTo>
                      <a:cubicBezTo>
                        <a:pt x="185728" y="117515"/>
                        <a:pt x="188942" y="114300"/>
                        <a:pt x="192871" y="114300"/>
                      </a:cubicBezTo>
                      <a:close/>
                      <a:moveTo>
                        <a:pt x="192871" y="66883"/>
                      </a:moveTo>
                      <a:cubicBezTo>
                        <a:pt x="184656" y="69964"/>
                        <a:pt x="178986" y="75188"/>
                        <a:pt x="174744" y="78581"/>
                      </a:cubicBezTo>
                      <a:lnTo>
                        <a:pt x="100003" y="78581"/>
                      </a:lnTo>
                      <a:cubicBezTo>
                        <a:pt x="72410" y="78581"/>
                        <a:pt x="49996" y="100995"/>
                        <a:pt x="49996" y="128588"/>
                      </a:cubicBezTo>
                      <a:cubicBezTo>
                        <a:pt x="49996" y="156984"/>
                        <a:pt x="72053" y="169843"/>
                        <a:pt x="78571" y="174754"/>
                      </a:cubicBezTo>
                      <a:lnTo>
                        <a:pt x="78571" y="207169"/>
                      </a:lnTo>
                      <a:lnTo>
                        <a:pt x="100003" y="207169"/>
                      </a:lnTo>
                      <a:lnTo>
                        <a:pt x="100003" y="178594"/>
                      </a:lnTo>
                      <a:lnTo>
                        <a:pt x="171440" y="178594"/>
                      </a:lnTo>
                      <a:lnTo>
                        <a:pt x="171440" y="207169"/>
                      </a:lnTo>
                      <a:lnTo>
                        <a:pt x="192871" y="207169"/>
                      </a:lnTo>
                      <a:lnTo>
                        <a:pt x="192871" y="174754"/>
                      </a:lnTo>
                      <a:cubicBezTo>
                        <a:pt x="208945" y="162476"/>
                        <a:pt x="207114" y="163904"/>
                        <a:pt x="217607" y="150019"/>
                      </a:cubicBezTo>
                      <a:lnTo>
                        <a:pt x="235734" y="150019"/>
                      </a:lnTo>
                      <a:lnTo>
                        <a:pt x="235734" y="121444"/>
                      </a:lnTo>
                      <a:lnTo>
                        <a:pt x="222830" y="121444"/>
                      </a:lnTo>
                      <a:cubicBezTo>
                        <a:pt x="212606" y="98093"/>
                        <a:pt x="213142" y="97736"/>
                        <a:pt x="192871" y="82376"/>
                      </a:cubicBezTo>
                      <a:close/>
                      <a:moveTo>
                        <a:pt x="121434" y="21431"/>
                      </a:moveTo>
                      <a:cubicBezTo>
                        <a:pt x="105673" y="21431"/>
                        <a:pt x="92859" y="34246"/>
                        <a:pt x="92859" y="50006"/>
                      </a:cubicBezTo>
                      <a:cubicBezTo>
                        <a:pt x="92859" y="52685"/>
                        <a:pt x="93350" y="55275"/>
                        <a:pt x="94064" y="57730"/>
                      </a:cubicBezTo>
                      <a:cubicBezTo>
                        <a:pt x="96074" y="57597"/>
                        <a:pt x="97993" y="57150"/>
                        <a:pt x="100003" y="57150"/>
                      </a:cubicBezTo>
                      <a:lnTo>
                        <a:pt x="148982" y="57150"/>
                      </a:lnTo>
                      <a:cubicBezTo>
                        <a:pt x="149607" y="54873"/>
                        <a:pt x="150009" y="52506"/>
                        <a:pt x="150009" y="50006"/>
                      </a:cubicBezTo>
                      <a:cubicBezTo>
                        <a:pt x="150009" y="34246"/>
                        <a:pt x="137195" y="21431"/>
                        <a:pt x="121434" y="21431"/>
                      </a:cubicBezTo>
                      <a:close/>
                      <a:moveTo>
                        <a:pt x="121434" y="0"/>
                      </a:moveTo>
                      <a:cubicBezTo>
                        <a:pt x="149071" y="0"/>
                        <a:pt x="171440" y="22369"/>
                        <a:pt x="171440" y="50006"/>
                      </a:cubicBezTo>
                      <a:cubicBezTo>
                        <a:pt x="171440" y="51569"/>
                        <a:pt x="171172" y="53042"/>
                        <a:pt x="170994" y="54561"/>
                      </a:cubicBezTo>
                      <a:cubicBezTo>
                        <a:pt x="181352" y="47372"/>
                        <a:pt x="193631" y="42863"/>
                        <a:pt x="207159" y="42863"/>
                      </a:cubicBezTo>
                      <a:lnTo>
                        <a:pt x="214303" y="42863"/>
                      </a:lnTo>
                      <a:lnTo>
                        <a:pt x="214303" y="71705"/>
                      </a:lnTo>
                      <a:cubicBezTo>
                        <a:pt x="224036" y="79072"/>
                        <a:pt x="231894" y="88717"/>
                        <a:pt x="236850" y="100013"/>
                      </a:cubicBezTo>
                      <a:lnTo>
                        <a:pt x="250021" y="100013"/>
                      </a:lnTo>
                      <a:cubicBezTo>
                        <a:pt x="253950" y="100013"/>
                        <a:pt x="257165" y="103227"/>
                        <a:pt x="257165" y="107156"/>
                      </a:cubicBezTo>
                      <a:lnTo>
                        <a:pt x="257165" y="164306"/>
                      </a:lnTo>
                      <a:cubicBezTo>
                        <a:pt x="257165" y="168235"/>
                        <a:pt x="253950" y="171450"/>
                        <a:pt x="250021" y="171450"/>
                      </a:cubicBezTo>
                      <a:lnTo>
                        <a:pt x="228277" y="171450"/>
                      </a:lnTo>
                      <a:cubicBezTo>
                        <a:pt x="224304" y="176718"/>
                        <a:pt x="219527" y="181317"/>
                        <a:pt x="214303" y="185336"/>
                      </a:cubicBezTo>
                      <a:lnTo>
                        <a:pt x="214303" y="221456"/>
                      </a:lnTo>
                      <a:cubicBezTo>
                        <a:pt x="214303" y="225385"/>
                        <a:pt x="211088" y="228600"/>
                        <a:pt x="207159" y="228600"/>
                      </a:cubicBezTo>
                      <a:lnTo>
                        <a:pt x="157153" y="228600"/>
                      </a:lnTo>
                      <a:cubicBezTo>
                        <a:pt x="153224" y="228600"/>
                        <a:pt x="150009" y="225385"/>
                        <a:pt x="150009" y="221456"/>
                      </a:cubicBezTo>
                      <a:lnTo>
                        <a:pt x="150009" y="200025"/>
                      </a:lnTo>
                      <a:lnTo>
                        <a:pt x="121434" y="200025"/>
                      </a:lnTo>
                      <a:lnTo>
                        <a:pt x="121434" y="221456"/>
                      </a:lnTo>
                      <a:cubicBezTo>
                        <a:pt x="121434" y="225385"/>
                        <a:pt x="118219" y="228600"/>
                        <a:pt x="114290" y="228600"/>
                      </a:cubicBezTo>
                      <a:lnTo>
                        <a:pt x="64284" y="228600"/>
                      </a:lnTo>
                      <a:cubicBezTo>
                        <a:pt x="60355" y="228600"/>
                        <a:pt x="57140" y="225385"/>
                        <a:pt x="57140" y="221456"/>
                      </a:cubicBezTo>
                      <a:lnTo>
                        <a:pt x="57140" y="185425"/>
                      </a:lnTo>
                      <a:cubicBezTo>
                        <a:pt x="39906" y="172388"/>
                        <a:pt x="28565" y="151894"/>
                        <a:pt x="28565" y="128588"/>
                      </a:cubicBezTo>
                      <a:lnTo>
                        <a:pt x="24993" y="128588"/>
                      </a:lnTo>
                      <a:cubicBezTo>
                        <a:pt x="10125" y="128588"/>
                        <a:pt x="-1751" y="115550"/>
                        <a:pt x="213" y="100280"/>
                      </a:cubicBezTo>
                      <a:cubicBezTo>
                        <a:pt x="1821" y="87690"/>
                        <a:pt x="13161" y="78581"/>
                        <a:pt x="25886" y="78581"/>
                      </a:cubicBezTo>
                      <a:cubicBezTo>
                        <a:pt x="27360" y="78581"/>
                        <a:pt x="28565" y="79787"/>
                        <a:pt x="28565" y="81260"/>
                      </a:cubicBezTo>
                      <a:lnTo>
                        <a:pt x="28565" y="90190"/>
                      </a:lnTo>
                      <a:cubicBezTo>
                        <a:pt x="28565" y="91663"/>
                        <a:pt x="27360" y="92869"/>
                        <a:pt x="25886" y="92869"/>
                      </a:cubicBezTo>
                      <a:lnTo>
                        <a:pt x="25440" y="92869"/>
                      </a:lnTo>
                      <a:cubicBezTo>
                        <a:pt x="20261" y="92869"/>
                        <a:pt x="15483" y="96351"/>
                        <a:pt x="14501" y="101441"/>
                      </a:cubicBezTo>
                      <a:cubicBezTo>
                        <a:pt x="13161" y="108273"/>
                        <a:pt x="18385" y="114300"/>
                        <a:pt x="24993" y="114300"/>
                      </a:cubicBezTo>
                      <a:lnTo>
                        <a:pt x="29994" y="114300"/>
                      </a:lnTo>
                      <a:cubicBezTo>
                        <a:pt x="34816" y="90681"/>
                        <a:pt x="51291" y="71348"/>
                        <a:pt x="73124" y="62463"/>
                      </a:cubicBezTo>
                      <a:cubicBezTo>
                        <a:pt x="72097" y="58490"/>
                        <a:pt x="71428" y="54337"/>
                        <a:pt x="71428" y="50006"/>
                      </a:cubicBezTo>
                      <a:cubicBezTo>
                        <a:pt x="71428" y="22369"/>
                        <a:pt x="93796" y="0"/>
                        <a:pt x="12143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85" name="Group 84">
                <a:extLst>
                  <a:ext uri="{FF2B5EF4-FFF2-40B4-BE49-F238E27FC236}">
                    <a16:creationId xmlns:a16="http://schemas.microsoft.com/office/drawing/2014/main" id="{D6C8BCF5-CF35-4883-BCA8-AB02C328AAF3}"/>
                  </a:ext>
                </a:extLst>
              </p:cNvPr>
              <p:cNvGrpSpPr/>
              <p:nvPr/>
            </p:nvGrpSpPr>
            <p:grpSpPr>
              <a:xfrm>
                <a:off x="268396" y="1971863"/>
                <a:ext cx="380117" cy="376352"/>
                <a:chOff x="3158233" y="129305"/>
                <a:chExt cx="716478" cy="716478"/>
              </a:xfrm>
            </p:grpSpPr>
            <p:sp>
              <p:nvSpPr>
                <p:cNvPr id="86" name="Oval 85">
                  <a:extLst>
                    <a:ext uri="{FF2B5EF4-FFF2-40B4-BE49-F238E27FC236}">
                      <a16:creationId xmlns:a16="http://schemas.microsoft.com/office/drawing/2014/main" id="{1D664936-5438-4020-934F-63E15B580D94}"/>
                    </a:ext>
                  </a:extLst>
                </p:cNvPr>
                <p:cNvSpPr/>
                <p:nvPr/>
              </p:nvSpPr>
              <p:spPr>
                <a:xfrm>
                  <a:off x="3158233" y="129305"/>
                  <a:ext cx="716478" cy="7164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7" name="Freeform 108">
                  <a:extLst>
                    <a:ext uri="{FF2B5EF4-FFF2-40B4-BE49-F238E27FC236}">
                      <a16:creationId xmlns:a16="http://schemas.microsoft.com/office/drawing/2014/main" id="{48A6E34E-5A8D-4307-92C6-D68F17961C45}"/>
                    </a:ext>
                  </a:extLst>
                </p:cNvPr>
                <p:cNvSpPr/>
                <p:nvPr/>
              </p:nvSpPr>
              <p:spPr>
                <a:xfrm>
                  <a:off x="3298909" y="274727"/>
                  <a:ext cx="435711" cy="338872"/>
                </a:xfrm>
                <a:custGeom>
                  <a:avLst/>
                  <a:gdLst/>
                  <a:ahLst/>
                  <a:cxnLst/>
                  <a:rect l="l" t="t" r="r" b="b"/>
                  <a:pathLst>
                    <a:path w="257173" h="200015">
                      <a:moveTo>
                        <a:pt x="128575" y="0"/>
                      </a:moveTo>
                      <a:cubicBezTo>
                        <a:pt x="133574" y="0"/>
                        <a:pt x="140748" y="2595"/>
                        <a:pt x="144590" y="5794"/>
                      </a:cubicBezTo>
                      <a:lnTo>
                        <a:pt x="207178" y="57184"/>
                      </a:lnTo>
                      <a:lnTo>
                        <a:pt x="207178" y="32083"/>
                      </a:lnTo>
                      <a:cubicBezTo>
                        <a:pt x="207207" y="30153"/>
                        <a:pt x="208798" y="28576"/>
                        <a:pt x="210728" y="28565"/>
                      </a:cubicBezTo>
                      <a:lnTo>
                        <a:pt x="225015" y="28565"/>
                      </a:lnTo>
                      <a:cubicBezTo>
                        <a:pt x="226987" y="28565"/>
                        <a:pt x="228587" y="30165"/>
                        <a:pt x="228587" y="32137"/>
                      </a:cubicBezTo>
                      <a:lnTo>
                        <a:pt x="228587" y="74784"/>
                      </a:lnTo>
                      <a:lnTo>
                        <a:pt x="254590" y="96167"/>
                      </a:lnTo>
                      <a:cubicBezTo>
                        <a:pt x="256016" y="97349"/>
                        <a:pt x="257173" y="99813"/>
                        <a:pt x="257173" y="101665"/>
                      </a:cubicBezTo>
                      <a:cubicBezTo>
                        <a:pt x="257173" y="103099"/>
                        <a:pt x="256426" y="105154"/>
                        <a:pt x="255506" y="106253"/>
                      </a:cubicBezTo>
                      <a:lnTo>
                        <a:pt x="250938" y="111740"/>
                      </a:lnTo>
                      <a:cubicBezTo>
                        <a:pt x="249756" y="113152"/>
                        <a:pt x="247302" y="114297"/>
                        <a:pt x="245462" y="114297"/>
                      </a:cubicBezTo>
                      <a:cubicBezTo>
                        <a:pt x="244030" y="114297"/>
                        <a:pt x="241977" y="113551"/>
                        <a:pt x="240879" y="112633"/>
                      </a:cubicBezTo>
                      <a:lnTo>
                        <a:pt x="228587" y="102534"/>
                      </a:lnTo>
                      <a:lnTo>
                        <a:pt x="228587" y="185834"/>
                      </a:lnTo>
                      <a:cubicBezTo>
                        <a:pt x="228512" y="193645"/>
                        <a:pt x="222111" y="199998"/>
                        <a:pt x="214300" y="200015"/>
                      </a:cubicBezTo>
                      <a:lnTo>
                        <a:pt x="157150" y="200015"/>
                      </a:lnTo>
                      <a:cubicBezTo>
                        <a:pt x="149285" y="199992"/>
                        <a:pt x="142884" y="193592"/>
                        <a:pt x="142862" y="185727"/>
                      </a:cubicBezTo>
                      <a:lnTo>
                        <a:pt x="142862" y="139293"/>
                      </a:lnTo>
                      <a:lnTo>
                        <a:pt x="114287" y="139293"/>
                      </a:lnTo>
                      <a:lnTo>
                        <a:pt x="114287" y="185727"/>
                      </a:lnTo>
                      <a:cubicBezTo>
                        <a:pt x="114265" y="193592"/>
                        <a:pt x="107864" y="199992"/>
                        <a:pt x="100000" y="200015"/>
                      </a:cubicBezTo>
                      <a:lnTo>
                        <a:pt x="42850" y="200015"/>
                      </a:lnTo>
                      <a:cubicBezTo>
                        <a:pt x="34985" y="199992"/>
                        <a:pt x="28584" y="193592"/>
                        <a:pt x="28562" y="185727"/>
                      </a:cubicBezTo>
                      <a:lnTo>
                        <a:pt x="28562" y="102543"/>
                      </a:lnTo>
                      <a:lnTo>
                        <a:pt x="16297" y="112615"/>
                      </a:lnTo>
                      <a:cubicBezTo>
                        <a:pt x="15199" y="113534"/>
                        <a:pt x="13146" y="114279"/>
                        <a:pt x="11714" y="114279"/>
                      </a:cubicBezTo>
                      <a:cubicBezTo>
                        <a:pt x="9873" y="114279"/>
                        <a:pt x="7420" y="113134"/>
                        <a:pt x="6238" y="111722"/>
                      </a:cubicBezTo>
                      <a:lnTo>
                        <a:pt x="1666" y="106231"/>
                      </a:lnTo>
                      <a:cubicBezTo>
                        <a:pt x="746" y="105132"/>
                        <a:pt x="0" y="103078"/>
                        <a:pt x="0" y="101645"/>
                      </a:cubicBezTo>
                      <a:cubicBezTo>
                        <a:pt x="0" y="99803"/>
                        <a:pt x="1147" y="97349"/>
                        <a:pt x="2559" y="96167"/>
                      </a:cubicBezTo>
                      <a:lnTo>
                        <a:pt x="112559" y="5794"/>
                      </a:lnTo>
                      <a:cubicBezTo>
                        <a:pt x="116401" y="2595"/>
                        <a:pt x="123576" y="0"/>
                        <a:pt x="128575" y="0"/>
                      </a:cubicBezTo>
                      <a:close/>
                      <a:moveTo>
                        <a:pt x="128575" y="20372"/>
                      </a:moveTo>
                      <a:lnTo>
                        <a:pt x="49993" y="84942"/>
                      </a:lnTo>
                      <a:lnTo>
                        <a:pt x="49993" y="178583"/>
                      </a:lnTo>
                      <a:lnTo>
                        <a:pt x="92856" y="178583"/>
                      </a:lnTo>
                      <a:lnTo>
                        <a:pt x="92856" y="132149"/>
                      </a:lnTo>
                      <a:cubicBezTo>
                        <a:pt x="92878" y="124285"/>
                        <a:pt x="99279" y="117884"/>
                        <a:pt x="107143" y="117862"/>
                      </a:cubicBezTo>
                      <a:lnTo>
                        <a:pt x="150006" y="117862"/>
                      </a:lnTo>
                      <a:cubicBezTo>
                        <a:pt x="157870" y="117884"/>
                        <a:pt x="164271" y="124285"/>
                        <a:pt x="164293" y="132149"/>
                      </a:cubicBezTo>
                      <a:lnTo>
                        <a:pt x="164293" y="178583"/>
                      </a:lnTo>
                      <a:lnTo>
                        <a:pt x="207089" y="178583"/>
                      </a:lnTo>
                      <a:lnTo>
                        <a:pt x="207156" y="84915"/>
                      </a:lnTo>
                      <a:lnTo>
                        <a:pt x="128575" y="203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88" name="Group 87">
                <a:extLst>
                  <a:ext uri="{FF2B5EF4-FFF2-40B4-BE49-F238E27FC236}">
                    <a16:creationId xmlns:a16="http://schemas.microsoft.com/office/drawing/2014/main" id="{6D0C7257-B586-4A7D-8FD1-629C801DA532}"/>
                  </a:ext>
                </a:extLst>
              </p:cNvPr>
              <p:cNvGrpSpPr/>
              <p:nvPr/>
            </p:nvGrpSpPr>
            <p:grpSpPr>
              <a:xfrm>
                <a:off x="2617858" y="2366214"/>
                <a:ext cx="380116" cy="376351"/>
                <a:chOff x="8354208" y="1668899"/>
                <a:chExt cx="493436" cy="493436"/>
              </a:xfrm>
              <a:solidFill>
                <a:schemeClr val="tx2"/>
              </a:solidFill>
            </p:grpSpPr>
            <p:sp>
              <p:nvSpPr>
                <p:cNvPr id="89" name="Oval 88">
                  <a:extLst>
                    <a:ext uri="{FF2B5EF4-FFF2-40B4-BE49-F238E27FC236}">
                      <a16:creationId xmlns:a16="http://schemas.microsoft.com/office/drawing/2014/main" id="{6342201B-6922-4B68-B6EE-E523D6332CDD}"/>
                    </a:ext>
                  </a:extLst>
                </p:cNvPr>
                <p:cNvSpPr/>
                <p:nvPr/>
              </p:nvSpPr>
              <p:spPr>
                <a:xfrm>
                  <a:off x="8354208" y="1668899"/>
                  <a:ext cx="493436" cy="4934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0" name="Freeform 125">
                  <a:extLst>
                    <a:ext uri="{FF2B5EF4-FFF2-40B4-BE49-F238E27FC236}">
                      <a16:creationId xmlns:a16="http://schemas.microsoft.com/office/drawing/2014/main" id="{78B1C37A-85CD-49B4-87C3-4E3A39BAF1FC}"/>
                    </a:ext>
                  </a:extLst>
                </p:cNvPr>
                <p:cNvSpPr/>
                <p:nvPr/>
              </p:nvSpPr>
              <p:spPr>
                <a:xfrm>
                  <a:off x="8497231" y="1798405"/>
                  <a:ext cx="228600" cy="228591"/>
                </a:xfrm>
                <a:custGeom>
                  <a:avLst/>
                  <a:gdLst/>
                  <a:ahLst/>
                  <a:cxnLst/>
                  <a:rect l="l" t="t" r="r" b="b"/>
                  <a:pathLst>
                    <a:path w="228600" h="228591">
                      <a:moveTo>
                        <a:pt x="35317" y="125"/>
                      </a:moveTo>
                      <a:cubicBezTo>
                        <a:pt x="38175" y="-500"/>
                        <a:pt x="41077" y="1286"/>
                        <a:pt x="41702" y="4188"/>
                      </a:cubicBezTo>
                      <a:lnTo>
                        <a:pt x="44023" y="14681"/>
                      </a:lnTo>
                      <a:cubicBezTo>
                        <a:pt x="44649" y="17583"/>
                        <a:pt x="42863" y="20440"/>
                        <a:pt x="39961" y="21065"/>
                      </a:cubicBezTo>
                      <a:lnTo>
                        <a:pt x="21431" y="25173"/>
                      </a:lnTo>
                      <a:lnTo>
                        <a:pt x="21431" y="85716"/>
                      </a:lnTo>
                      <a:cubicBezTo>
                        <a:pt x="21431" y="109514"/>
                        <a:pt x="40898" y="128802"/>
                        <a:pt x="64696" y="128534"/>
                      </a:cubicBezTo>
                      <a:cubicBezTo>
                        <a:pt x="88315" y="128311"/>
                        <a:pt x="107156" y="108755"/>
                        <a:pt x="107156" y="85136"/>
                      </a:cubicBezTo>
                      <a:lnTo>
                        <a:pt x="107156" y="25128"/>
                      </a:lnTo>
                      <a:lnTo>
                        <a:pt x="88627" y="21020"/>
                      </a:lnTo>
                      <a:cubicBezTo>
                        <a:pt x="85725" y="20396"/>
                        <a:pt x="83939" y="17538"/>
                        <a:pt x="84565" y="14636"/>
                      </a:cubicBezTo>
                      <a:lnTo>
                        <a:pt x="86886" y="4188"/>
                      </a:lnTo>
                      <a:cubicBezTo>
                        <a:pt x="87511" y="1286"/>
                        <a:pt x="90369" y="-500"/>
                        <a:pt x="93271" y="125"/>
                      </a:cubicBezTo>
                      <a:lnTo>
                        <a:pt x="124391" y="7046"/>
                      </a:lnTo>
                      <a:cubicBezTo>
                        <a:pt x="126846" y="7581"/>
                        <a:pt x="128588" y="9769"/>
                        <a:pt x="128588" y="12270"/>
                      </a:cubicBezTo>
                      <a:lnTo>
                        <a:pt x="128588" y="85716"/>
                      </a:lnTo>
                      <a:cubicBezTo>
                        <a:pt x="128588" y="117506"/>
                        <a:pt x="105371" y="143982"/>
                        <a:pt x="75010" y="149117"/>
                      </a:cubicBezTo>
                      <a:lnTo>
                        <a:pt x="75010" y="157154"/>
                      </a:lnTo>
                      <a:cubicBezTo>
                        <a:pt x="75010" y="184746"/>
                        <a:pt x="99030" y="207160"/>
                        <a:pt x="128588" y="207160"/>
                      </a:cubicBezTo>
                      <a:cubicBezTo>
                        <a:pt x="158145" y="207160"/>
                        <a:pt x="182166" y="184746"/>
                        <a:pt x="182166" y="157154"/>
                      </a:cubicBezTo>
                      <a:lnTo>
                        <a:pt x="182166" y="112639"/>
                      </a:lnTo>
                      <a:cubicBezTo>
                        <a:pt x="167655" y="108085"/>
                        <a:pt x="157163" y="94557"/>
                        <a:pt x="157163" y="78573"/>
                      </a:cubicBezTo>
                      <a:cubicBezTo>
                        <a:pt x="157163" y="58570"/>
                        <a:pt x="173638" y="42407"/>
                        <a:pt x="193730" y="42854"/>
                      </a:cubicBezTo>
                      <a:cubicBezTo>
                        <a:pt x="213152" y="43300"/>
                        <a:pt x="228734" y="59463"/>
                        <a:pt x="228600" y="78840"/>
                      </a:cubicBezTo>
                      <a:cubicBezTo>
                        <a:pt x="228466" y="94690"/>
                        <a:pt x="218018" y="108130"/>
                        <a:pt x="203597" y="112639"/>
                      </a:cubicBezTo>
                      <a:lnTo>
                        <a:pt x="203597" y="157154"/>
                      </a:lnTo>
                      <a:cubicBezTo>
                        <a:pt x="203597" y="196534"/>
                        <a:pt x="169932" y="228591"/>
                        <a:pt x="128588" y="228591"/>
                      </a:cubicBezTo>
                      <a:cubicBezTo>
                        <a:pt x="87243" y="228591"/>
                        <a:pt x="53578" y="196534"/>
                        <a:pt x="53578" y="157154"/>
                      </a:cubicBezTo>
                      <a:lnTo>
                        <a:pt x="53578" y="149117"/>
                      </a:lnTo>
                      <a:cubicBezTo>
                        <a:pt x="23217" y="143982"/>
                        <a:pt x="0" y="117506"/>
                        <a:pt x="0" y="85716"/>
                      </a:cubicBezTo>
                      <a:lnTo>
                        <a:pt x="0" y="12270"/>
                      </a:lnTo>
                      <a:cubicBezTo>
                        <a:pt x="0" y="9769"/>
                        <a:pt x="1742" y="7581"/>
                        <a:pt x="4197" y="7046"/>
                      </a:cubicBezTo>
                      <a:lnTo>
                        <a:pt x="35317" y="125"/>
                      </a:lnTo>
                      <a:close/>
                      <a:moveTo>
                        <a:pt x="192881" y="64285"/>
                      </a:moveTo>
                      <a:cubicBezTo>
                        <a:pt x="185024" y="64285"/>
                        <a:pt x="178594" y="70715"/>
                        <a:pt x="178594" y="78573"/>
                      </a:cubicBezTo>
                      <a:cubicBezTo>
                        <a:pt x="178594" y="86430"/>
                        <a:pt x="185024" y="92860"/>
                        <a:pt x="192881" y="92860"/>
                      </a:cubicBezTo>
                      <a:cubicBezTo>
                        <a:pt x="200739" y="92860"/>
                        <a:pt x="207169" y="86430"/>
                        <a:pt x="207169" y="78573"/>
                      </a:cubicBezTo>
                      <a:cubicBezTo>
                        <a:pt x="207169" y="70715"/>
                        <a:pt x="200739" y="64285"/>
                        <a:pt x="192881" y="642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grpSp>
          <p:nvGrpSpPr>
            <p:cNvPr id="8" name="Group 7">
              <a:extLst>
                <a:ext uri="{FF2B5EF4-FFF2-40B4-BE49-F238E27FC236}">
                  <a16:creationId xmlns:a16="http://schemas.microsoft.com/office/drawing/2014/main" id="{02EC46C9-4DAD-4A33-82C6-CFD29EE13396}"/>
                </a:ext>
              </a:extLst>
            </p:cNvPr>
            <p:cNvGrpSpPr/>
            <p:nvPr/>
          </p:nvGrpSpPr>
          <p:grpSpPr>
            <a:xfrm>
              <a:off x="1062577" y="3392867"/>
              <a:ext cx="689810" cy="271040"/>
              <a:chOff x="1191998" y="3468692"/>
              <a:chExt cx="689810" cy="271040"/>
            </a:xfrm>
          </p:grpSpPr>
          <p:sp>
            <p:nvSpPr>
              <p:cNvPr id="116" name="Oval 115">
                <a:extLst>
                  <a:ext uri="{FF2B5EF4-FFF2-40B4-BE49-F238E27FC236}">
                    <a16:creationId xmlns:a16="http://schemas.microsoft.com/office/drawing/2014/main" id="{297B6010-9AED-470F-B763-325DE0FDDB2F}"/>
                  </a:ext>
                </a:extLst>
              </p:cNvPr>
              <p:cNvSpPr/>
              <p:nvPr/>
            </p:nvSpPr>
            <p:spPr>
              <a:xfrm>
                <a:off x="1191998" y="3468692"/>
                <a:ext cx="80210" cy="8021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7" name="Oval 116">
                <a:extLst>
                  <a:ext uri="{FF2B5EF4-FFF2-40B4-BE49-F238E27FC236}">
                    <a16:creationId xmlns:a16="http://schemas.microsoft.com/office/drawing/2014/main" id="{A6F82B00-06D0-40AC-94DC-5F226EBCE0FC}"/>
                  </a:ext>
                </a:extLst>
              </p:cNvPr>
              <p:cNvSpPr/>
              <p:nvPr/>
            </p:nvSpPr>
            <p:spPr>
              <a:xfrm>
                <a:off x="1344398" y="3572054"/>
                <a:ext cx="80210" cy="8021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8" name="Oval 117">
                <a:extLst>
                  <a:ext uri="{FF2B5EF4-FFF2-40B4-BE49-F238E27FC236}">
                    <a16:creationId xmlns:a16="http://schemas.microsoft.com/office/drawing/2014/main" id="{6E7680F2-B716-47DA-82C4-175A161890B0}"/>
                  </a:ext>
                </a:extLst>
              </p:cNvPr>
              <p:cNvSpPr/>
              <p:nvPr/>
            </p:nvSpPr>
            <p:spPr>
              <a:xfrm>
                <a:off x="1496798" y="3627718"/>
                <a:ext cx="80210" cy="8021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9" name="Oval 118">
                <a:extLst>
                  <a:ext uri="{FF2B5EF4-FFF2-40B4-BE49-F238E27FC236}">
                    <a16:creationId xmlns:a16="http://schemas.microsoft.com/office/drawing/2014/main" id="{39E6D6F4-A408-4670-893A-22EB546B1513}"/>
                  </a:ext>
                </a:extLst>
              </p:cNvPr>
              <p:cNvSpPr/>
              <p:nvPr/>
            </p:nvSpPr>
            <p:spPr>
              <a:xfrm>
                <a:off x="1649198" y="3659522"/>
                <a:ext cx="80210" cy="8021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0" name="Oval 119">
                <a:extLst>
                  <a:ext uri="{FF2B5EF4-FFF2-40B4-BE49-F238E27FC236}">
                    <a16:creationId xmlns:a16="http://schemas.microsoft.com/office/drawing/2014/main" id="{E996DB95-EA8E-41BA-809E-5ED6D60D36C1}"/>
                  </a:ext>
                </a:extLst>
              </p:cNvPr>
              <p:cNvSpPr/>
              <p:nvPr/>
            </p:nvSpPr>
            <p:spPr>
              <a:xfrm>
                <a:off x="1801598" y="3659522"/>
                <a:ext cx="80210" cy="8021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21" name="Group 120">
              <a:extLst>
                <a:ext uri="{FF2B5EF4-FFF2-40B4-BE49-F238E27FC236}">
                  <a16:creationId xmlns:a16="http://schemas.microsoft.com/office/drawing/2014/main" id="{1B2CD50E-1BF3-4F0C-AFE2-67D0C9D74DDC}"/>
                </a:ext>
              </a:extLst>
            </p:cNvPr>
            <p:cNvGrpSpPr/>
            <p:nvPr/>
          </p:nvGrpSpPr>
          <p:grpSpPr>
            <a:xfrm rot="10800000">
              <a:off x="1687909" y="1540994"/>
              <a:ext cx="689810" cy="271040"/>
              <a:chOff x="1191998" y="3468692"/>
              <a:chExt cx="689810" cy="271040"/>
            </a:xfrm>
          </p:grpSpPr>
          <p:sp>
            <p:nvSpPr>
              <p:cNvPr id="122" name="Oval 121">
                <a:extLst>
                  <a:ext uri="{FF2B5EF4-FFF2-40B4-BE49-F238E27FC236}">
                    <a16:creationId xmlns:a16="http://schemas.microsoft.com/office/drawing/2014/main" id="{F49FF6EE-C123-475D-8927-56B39388D3D9}"/>
                  </a:ext>
                </a:extLst>
              </p:cNvPr>
              <p:cNvSpPr/>
              <p:nvPr/>
            </p:nvSpPr>
            <p:spPr>
              <a:xfrm>
                <a:off x="1191998" y="3468692"/>
                <a:ext cx="80210" cy="8021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3" name="Oval 122">
                <a:extLst>
                  <a:ext uri="{FF2B5EF4-FFF2-40B4-BE49-F238E27FC236}">
                    <a16:creationId xmlns:a16="http://schemas.microsoft.com/office/drawing/2014/main" id="{8C135273-8C8E-4935-9043-0A91EA45405B}"/>
                  </a:ext>
                </a:extLst>
              </p:cNvPr>
              <p:cNvSpPr/>
              <p:nvPr/>
            </p:nvSpPr>
            <p:spPr>
              <a:xfrm>
                <a:off x="1344398" y="3572054"/>
                <a:ext cx="80210" cy="8021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4" name="Oval 123">
                <a:extLst>
                  <a:ext uri="{FF2B5EF4-FFF2-40B4-BE49-F238E27FC236}">
                    <a16:creationId xmlns:a16="http://schemas.microsoft.com/office/drawing/2014/main" id="{A03E861E-EA87-4593-AC64-DD2EFADA00DD}"/>
                  </a:ext>
                </a:extLst>
              </p:cNvPr>
              <p:cNvSpPr/>
              <p:nvPr/>
            </p:nvSpPr>
            <p:spPr>
              <a:xfrm>
                <a:off x="1496798" y="3627718"/>
                <a:ext cx="80210" cy="8021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5" name="Oval 124">
                <a:extLst>
                  <a:ext uri="{FF2B5EF4-FFF2-40B4-BE49-F238E27FC236}">
                    <a16:creationId xmlns:a16="http://schemas.microsoft.com/office/drawing/2014/main" id="{3E4C7C38-205B-4C9E-8261-A01A1F44BB4E}"/>
                  </a:ext>
                </a:extLst>
              </p:cNvPr>
              <p:cNvSpPr/>
              <p:nvPr/>
            </p:nvSpPr>
            <p:spPr>
              <a:xfrm>
                <a:off x="1649198" y="3659522"/>
                <a:ext cx="80210" cy="8021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6" name="Oval 125">
                <a:extLst>
                  <a:ext uri="{FF2B5EF4-FFF2-40B4-BE49-F238E27FC236}">
                    <a16:creationId xmlns:a16="http://schemas.microsoft.com/office/drawing/2014/main" id="{90F69B88-5970-4945-8B90-2C8138715A13}"/>
                  </a:ext>
                </a:extLst>
              </p:cNvPr>
              <p:cNvSpPr/>
              <p:nvPr/>
            </p:nvSpPr>
            <p:spPr>
              <a:xfrm>
                <a:off x="1801598" y="3659522"/>
                <a:ext cx="80210" cy="8021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pic>
        <p:nvPicPr>
          <p:cNvPr id="9" name="Picture 8">
            <a:extLst>
              <a:ext uri="{FF2B5EF4-FFF2-40B4-BE49-F238E27FC236}">
                <a16:creationId xmlns:a16="http://schemas.microsoft.com/office/drawing/2014/main" id="{4F513500-65CF-41E1-BA6C-86BA8107F2DB}"/>
              </a:ext>
            </a:extLst>
          </p:cNvPr>
          <p:cNvPicPr>
            <a:picLocks noChangeAspect="1"/>
          </p:cNvPicPr>
          <p:nvPr/>
        </p:nvPicPr>
        <p:blipFill>
          <a:blip r:embed="rId9"/>
          <a:stretch>
            <a:fillRect/>
          </a:stretch>
        </p:blipFill>
        <p:spPr>
          <a:xfrm>
            <a:off x="3542985" y="2062328"/>
            <a:ext cx="1926503" cy="768163"/>
          </a:xfrm>
          <a:prstGeom prst="rect">
            <a:avLst/>
          </a:prstGeom>
        </p:spPr>
      </p:pic>
      <p:sp>
        <p:nvSpPr>
          <p:cNvPr id="12" name="Rectangle 11">
            <a:extLst>
              <a:ext uri="{FF2B5EF4-FFF2-40B4-BE49-F238E27FC236}">
                <a16:creationId xmlns:a16="http://schemas.microsoft.com/office/drawing/2014/main" id="{EF59D84E-4515-4021-A013-31D1D5C0E801}"/>
              </a:ext>
            </a:extLst>
          </p:cNvPr>
          <p:cNvSpPr/>
          <p:nvPr/>
        </p:nvSpPr>
        <p:spPr>
          <a:xfrm>
            <a:off x="3672446" y="2734051"/>
            <a:ext cx="1663126" cy="247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45A7B"/>
                </a:solidFill>
                <a:effectLst/>
                <a:uLnTx/>
                <a:uFillTx/>
                <a:latin typeface="Arial" panose="020B0604020202020204"/>
                <a:ea typeface="+mn-ea"/>
                <a:cs typeface="+mn-cs"/>
              </a:rPr>
              <a:t>200 data points</a:t>
            </a:r>
          </a:p>
        </p:txBody>
      </p:sp>
      <p:cxnSp>
        <p:nvCxnSpPr>
          <p:cNvPr id="14" name="Straight Connector 13">
            <a:extLst>
              <a:ext uri="{FF2B5EF4-FFF2-40B4-BE49-F238E27FC236}">
                <a16:creationId xmlns:a16="http://schemas.microsoft.com/office/drawing/2014/main" id="{5FB6D34C-E2BC-4605-BCC6-CCD1B5267EBA}"/>
              </a:ext>
            </a:extLst>
          </p:cNvPr>
          <p:cNvCxnSpPr>
            <a:cxnSpLocks/>
          </p:cNvCxnSpPr>
          <p:nvPr/>
        </p:nvCxnSpPr>
        <p:spPr>
          <a:xfrm>
            <a:off x="3712782" y="2712081"/>
            <a:ext cx="15824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Left Bracket 54">
            <a:extLst>
              <a:ext uri="{FF2B5EF4-FFF2-40B4-BE49-F238E27FC236}">
                <a16:creationId xmlns:a16="http://schemas.microsoft.com/office/drawing/2014/main" id="{A7AD5CCA-4292-49E1-970E-DCEDEADC155A}"/>
              </a:ext>
            </a:extLst>
          </p:cNvPr>
          <p:cNvSpPr/>
          <p:nvPr/>
        </p:nvSpPr>
        <p:spPr>
          <a:xfrm>
            <a:off x="3539344" y="1621205"/>
            <a:ext cx="198812" cy="1584019"/>
          </a:xfrm>
          <a:prstGeom prst="leftBracket">
            <a:avLst>
              <a:gd name="adj" fmla="val 58615"/>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73F7C"/>
              </a:solidFill>
              <a:effectLst/>
              <a:uLnTx/>
              <a:uFillTx/>
              <a:latin typeface="Arial" panose="020B0604020202020204"/>
              <a:ea typeface="+mn-ea"/>
              <a:cs typeface="+mn-cs"/>
            </a:endParaRPr>
          </a:p>
        </p:txBody>
      </p:sp>
      <p:sp>
        <p:nvSpPr>
          <p:cNvPr id="147" name="Oval 146">
            <a:extLst>
              <a:ext uri="{FF2B5EF4-FFF2-40B4-BE49-F238E27FC236}">
                <a16:creationId xmlns:a16="http://schemas.microsoft.com/office/drawing/2014/main" id="{0CC524D6-B82A-4DC6-B373-14B9D6BD244F}"/>
              </a:ext>
            </a:extLst>
          </p:cNvPr>
          <p:cNvSpPr/>
          <p:nvPr/>
        </p:nvSpPr>
        <p:spPr>
          <a:xfrm>
            <a:off x="3309384" y="4066071"/>
            <a:ext cx="204160" cy="204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solidFill>
                <a:effectLst/>
                <a:uLnTx/>
                <a:uFillTx/>
                <a:latin typeface="Arial" panose="020B0604020202020204"/>
                <a:ea typeface="+mn-ea"/>
                <a:cs typeface="+mn-cs"/>
              </a:rPr>
              <a:t>+</a:t>
            </a:r>
          </a:p>
        </p:txBody>
      </p:sp>
      <p:pic>
        <p:nvPicPr>
          <p:cNvPr id="97" name="Picture 96" descr="Icon&#10;&#10;Description automatically generated">
            <a:hlinkClick r:id="" action="ppaction://hlinkshowjump?jump=nextslide"/>
            <a:extLst>
              <a:ext uri="{FF2B5EF4-FFF2-40B4-BE49-F238E27FC236}">
                <a16:creationId xmlns:a16="http://schemas.microsoft.com/office/drawing/2014/main" id="{BDD906F1-3277-4725-B62E-67559F75222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766100" y="4656972"/>
            <a:ext cx="254000" cy="228600"/>
          </a:xfrm>
          <a:prstGeom prst="rect">
            <a:avLst/>
          </a:prstGeom>
        </p:spPr>
      </p:pic>
      <p:pic>
        <p:nvPicPr>
          <p:cNvPr id="100" name="Picture 99" descr="Icon&#10;&#10;Description automatically generated">
            <a:hlinkClick r:id="rId11" action="ppaction://hlinksldjump"/>
            <a:extLst>
              <a:ext uri="{FF2B5EF4-FFF2-40B4-BE49-F238E27FC236}">
                <a16:creationId xmlns:a16="http://schemas.microsoft.com/office/drawing/2014/main" id="{2032D301-7F7F-4CD6-948B-27A10270B05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443910" y="4656972"/>
            <a:ext cx="254000" cy="241300"/>
          </a:xfrm>
          <a:prstGeom prst="rect">
            <a:avLst/>
          </a:prstGeom>
        </p:spPr>
      </p:pic>
      <p:pic>
        <p:nvPicPr>
          <p:cNvPr id="101" name="Picture 100" descr="Icon&#10;&#10;Description automatically generated">
            <a:hlinkClick r:id="" action="ppaction://hlinkshowjump?jump=previousslide"/>
            <a:extLst>
              <a:ext uri="{FF2B5EF4-FFF2-40B4-BE49-F238E27FC236}">
                <a16:creationId xmlns:a16="http://schemas.microsoft.com/office/drawing/2014/main" id="{F7353F63-CEC0-4696-B73B-5F322C96B44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134420" y="4665199"/>
            <a:ext cx="241300" cy="228600"/>
          </a:xfrm>
          <a:prstGeom prst="rect">
            <a:avLst/>
          </a:prstGeom>
        </p:spPr>
      </p:pic>
      <p:sp>
        <p:nvSpPr>
          <p:cNvPr id="4" name="Rectangle 3">
            <a:hlinkClick r:id="" action="ppaction://noaction"/>
            <a:extLst>
              <a:ext uri="{FF2B5EF4-FFF2-40B4-BE49-F238E27FC236}">
                <a16:creationId xmlns:a16="http://schemas.microsoft.com/office/drawing/2014/main" id="{F3F5EEAA-EF3A-423B-9E68-FE5469DFCEC4}"/>
              </a:ext>
            </a:extLst>
          </p:cNvPr>
          <p:cNvSpPr/>
          <p:nvPr/>
        </p:nvSpPr>
        <p:spPr>
          <a:xfrm>
            <a:off x="3214687" y="3962748"/>
            <a:ext cx="2428875" cy="473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hidden="1">
            <a:extLst>
              <a:ext uri="{FF2B5EF4-FFF2-40B4-BE49-F238E27FC236}">
                <a16:creationId xmlns:a16="http://schemas.microsoft.com/office/drawing/2014/main" id="{072F7338-6B20-63C9-3034-C1E1173872B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71939" y="4656972"/>
            <a:ext cx="658668" cy="293786"/>
          </a:xfrm>
          <a:prstGeom prst="rect">
            <a:avLst/>
          </a:prstGeom>
        </p:spPr>
      </p:pic>
    </p:spTree>
    <p:extLst>
      <p:ext uri="{BB962C8B-B14F-4D97-AF65-F5344CB8AC3E}">
        <p14:creationId xmlns:p14="http://schemas.microsoft.com/office/powerpoint/2010/main" val="286695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7"/>
                                        </p:tgtEl>
                                        <p:attrNameLst>
                                          <p:attrName>style.visibility</p:attrName>
                                        </p:attrNameLst>
                                      </p:cBhvr>
                                      <p:to>
                                        <p:strVal val="visible"/>
                                      </p:to>
                                    </p:set>
                                    <p:animEffect transition="in" filter="fade">
                                      <p:cBhvr>
                                        <p:cTn id="14" dur="500"/>
                                        <p:tgtEl>
                                          <p:spTgt spid="127"/>
                                        </p:tgtEl>
                                      </p:cBhvr>
                                    </p:animEffect>
                                  </p:childTnLst>
                                </p:cTn>
                              </p:par>
                              <p:par>
                                <p:cTn id="15" presetID="10" presetClass="entr" presetSubtype="0" fill="hold" nodeType="with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500"/>
                                        <p:tgtEl>
                                          <p:spTgt spid="76"/>
                                        </p:tgtEl>
                                      </p:cBhvr>
                                    </p:animEffect>
                                  </p:childTnLst>
                                </p:cTn>
                              </p:par>
                              <p:par>
                                <p:cTn id="18" presetID="10" presetClass="entr" presetSubtype="0" fill="hold" nodeType="with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4"/>
                                        </p:tgtEl>
                                        <p:attrNameLst>
                                          <p:attrName>style.visibility</p:attrName>
                                        </p:attrNameLst>
                                      </p:cBhvr>
                                      <p:to>
                                        <p:strVal val="visible"/>
                                      </p:to>
                                    </p:set>
                                    <p:animEffect transition="in" filter="fade">
                                      <p:cBhvr>
                                        <p:cTn id="26" dur="500"/>
                                        <p:tgtEl>
                                          <p:spTgt spid="174"/>
                                        </p:tgtEl>
                                      </p:cBhvr>
                                    </p:animEffect>
                                  </p:childTnLst>
                                </p:cTn>
                              </p:par>
                              <p:par>
                                <p:cTn id="27" presetID="10"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500"/>
                                        <p:tgtEl>
                                          <p:spTgt spid="66"/>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22" presetClass="entr" presetSubtype="8" fill="hold" nodeType="withEffect">
                                  <p:stCondLst>
                                    <p:cond delay="0"/>
                                  </p:stCondLst>
                                  <p:childTnLst>
                                    <p:set>
                                      <p:cBhvr>
                                        <p:cTn id="45" dur="1" fill="hold">
                                          <p:stCondLst>
                                            <p:cond delay="0"/>
                                          </p:stCondLst>
                                        </p:cTn>
                                        <p:tgtEl>
                                          <p:spTgt spid="128"/>
                                        </p:tgtEl>
                                        <p:attrNameLst>
                                          <p:attrName>style.visibility</p:attrName>
                                        </p:attrNameLst>
                                      </p:cBhvr>
                                      <p:to>
                                        <p:strVal val="visible"/>
                                      </p:to>
                                    </p:set>
                                    <p:animEffect transition="in" filter="wipe(left)">
                                      <p:cBhvr>
                                        <p:cTn id="46" dur="500"/>
                                        <p:tgtEl>
                                          <p:spTgt spid="128"/>
                                        </p:tgtEl>
                                      </p:cBhvr>
                                    </p:animEffect>
                                  </p:childTnLst>
                                </p:cTn>
                              </p:par>
                              <p:par>
                                <p:cTn id="47" presetID="22" presetClass="entr" presetSubtype="8" fill="hold" nodeType="with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left)">
                                      <p:cBhvr>
                                        <p:cTn id="49" dur="500"/>
                                        <p:tgtEl>
                                          <p:spTgt spid="129"/>
                                        </p:tgtEl>
                                      </p:cBhvr>
                                    </p:animEffect>
                                  </p:childTnLst>
                                </p:cTn>
                              </p:par>
                              <p:par>
                                <p:cTn id="50" presetID="42"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00"/>
                                        <p:tgtEl>
                                          <p:spTgt spid="5"/>
                                        </p:tgtEl>
                                      </p:cBhvr>
                                    </p:animEffect>
                                    <p:anim calcmode="lin" valueType="num">
                                      <p:cBhvr>
                                        <p:cTn id="53" dur="1000" fill="hold"/>
                                        <p:tgtEl>
                                          <p:spTgt spid="5"/>
                                        </p:tgtEl>
                                        <p:attrNameLst>
                                          <p:attrName>ppt_x</p:attrName>
                                        </p:attrNameLst>
                                      </p:cBhvr>
                                      <p:tavLst>
                                        <p:tav tm="0">
                                          <p:val>
                                            <p:strVal val="#ppt_x"/>
                                          </p:val>
                                        </p:tav>
                                        <p:tav tm="100000">
                                          <p:val>
                                            <p:strVal val="#ppt_x"/>
                                          </p:val>
                                        </p:tav>
                                      </p:tavLst>
                                    </p:anim>
                                    <p:anim calcmode="lin" valueType="num">
                                      <p:cBhvr>
                                        <p:cTn id="5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12" grpId="0"/>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0E9A77-D35F-6A77-50AD-6DA410C78B80}"/>
              </a:ext>
            </a:extLst>
          </p:cNvPr>
          <p:cNvSpPr>
            <a:spLocks noGrp="1"/>
          </p:cNvSpPr>
          <p:nvPr>
            <p:ph type="title"/>
          </p:nvPr>
        </p:nvSpPr>
        <p:spPr/>
        <p:txBody>
          <a:bodyPr/>
          <a:lstStyle/>
          <a:p>
            <a:r>
              <a:rPr lang="en-US" dirty="0"/>
              <a:t>Our experience will help employees …</a:t>
            </a:r>
          </a:p>
        </p:txBody>
      </p:sp>
      <p:sp>
        <p:nvSpPr>
          <p:cNvPr id="2" name="Text Placeholder 1">
            <a:extLst>
              <a:ext uri="{FF2B5EF4-FFF2-40B4-BE49-F238E27FC236}">
                <a16:creationId xmlns:a16="http://schemas.microsoft.com/office/drawing/2014/main" id="{B4B4D409-0F38-4D7F-9717-BF1F8D11AA38}"/>
              </a:ext>
            </a:extLst>
          </p:cNvPr>
          <p:cNvSpPr>
            <a:spLocks noGrp="1"/>
          </p:cNvSpPr>
          <p:nvPr>
            <p:ph type="body" sz="quarter" idx="11"/>
          </p:nvPr>
        </p:nvSpPr>
        <p:spPr>
          <a:xfrm>
            <a:off x="397090" y="4572368"/>
            <a:ext cx="3565387" cy="395856"/>
          </a:xfrm>
        </p:spPr>
        <p:txBody>
          <a:bodyPr/>
          <a:lstStyle/>
          <a:p>
            <a:pPr lvl="0"/>
            <a:r>
              <a:rPr lang="en-US"/>
              <a:t>1 </a:t>
            </a:r>
            <a:r>
              <a:rPr lang="en-US" noProof="0"/>
              <a:t>Voya data as of 08/23/2022.</a:t>
            </a:r>
          </a:p>
          <a:p>
            <a:r>
              <a:rPr lang="en-US"/>
              <a:t>2.Voya Internal data s of 9/30/22</a:t>
            </a:r>
          </a:p>
          <a:p>
            <a:r>
              <a:rPr lang="en-US"/>
              <a:t>3 Voya survey data as of 09/30/22.</a:t>
            </a:r>
          </a:p>
          <a:p>
            <a:r>
              <a:rPr lang="en-US"/>
              <a:t>For plan sponsor/TPA/financial professional use only. Not for use with participants.</a:t>
            </a:r>
          </a:p>
          <a:p>
            <a:r>
              <a:rPr lang="en-US" b="0" i="0">
                <a:solidFill>
                  <a:srgbClr val="7F7F7F"/>
                </a:solidFill>
                <a:effectLst/>
                <a:latin typeface="Arial" panose="020B0604020202020204" pitchFamily="34" charset="0"/>
              </a:rPr>
              <a:t>CN2587845_1124 </a:t>
            </a:r>
            <a:endParaRPr lang="en-US"/>
          </a:p>
        </p:txBody>
      </p:sp>
      <p:sp>
        <p:nvSpPr>
          <p:cNvPr id="32" name="Oval 31">
            <a:extLst>
              <a:ext uri="{FF2B5EF4-FFF2-40B4-BE49-F238E27FC236}">
                <a16:creationId xmlns:a16="http://schemas.microsoft.com/office/drawing/2014/main" id="{CF2905FB-D4F8-4736-8FD9-8B69483F1556}"/>
              </a:ext>
            </a:extLst>
          </p:cNvPr>
          <p:cNvSpPr/>
          <p:nvPr/>
        </p:nvSpPr>
        <p:spPr>
          <a:xfrm>
            <a:off x="5287090" y="4655761"/>
            <a:ext cx="228600" cy="2286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3" name="Oval 32">
            <a:extLst>
              <a:ext uri="{FF2B5EF4-FFF2-40B4-BE49-F238E27FC236}">
                <a16:creationId xmlns:a16="http://schemas.microsoft.com/office/drawing/2014/main" id="{3D1D57AF-84C6-45FF-B3E5-5224DFFB7C81}"/>
              </a:ext>
            </a:extLst>
          </p:cNvPr>
          <p:cNvSpPr/>
          <p:nvPr/>
        </p:nvSpPr>
        <p:spPr>
          <a:xfrm>
            <a:off x="5580995" y="4655761"/>
            <a:ext cx="228600" cy="2286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3" name="Group 2">
            <a:extLst>
              <a:ext uri="{FF2B5EF4-FFF2-40B4-BE49-F238E27FC236}">
                <a16:creationId xmlns:a16="http://schemas.microsoft.com/office/drawing/2014/main" id="{F16450DB-8246-5FD9-7CAC-908194647BA3}"/>
              </a:ext>
            </a:extLst>
          </p:cNvPr>
          <p:cNvGrpSpPr/>
          <p:nvPr/>
        </p:nvGrpSpPr>
        <p:grpSpPr>
          <a:xfrm>
            <a:off x="191400" y="1317134"/>
            <a:ext cx="3053568" cy="2234738"/>
            <a:chOff x="191400" y="1317134"/>
            <a:chExt cx="3053568" cy="2234738"/>
          </a:xfrm>
        </p:grpSpPr>
        <p:sp>
          <p:nvSpPr>
            <p:cNvPr id="22" name="Oval 21">
              <a:extLst>
                <a:ext uri="{FF2B5EF4-FFF2-40B4-BE49-F238E27FC236}">
                  <a16:creationId xmlns:a16="http://schemas.microsoft.com/office/drawing/2014/main" id="{95BD0F7D-E392-4321-8FEA-CEA0432F3CC2}"/>
                </a:ext>
              </a:extLst>
            </p:cNvPr>
            <p:cNvSpPr/>
            <p:nvPr/>
          </p:nvSpPr>
          <p:spPr>
            <a:xfrm>
              <a:off x="1313680" y="1317134"/>
              <a:ext cx="809008" cy="809008"/>
            </a:xfrm>
            <a:prstGeom prst="ellipse">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320D02C3-6621-4C1A-BFDE-72AAF52CFF5C}"/>
                </a:ext>
              </a:extLst>
            </p:cNvPr>
            <p:cNvSpPr txBox="1"/>
            <p:nvPr/>
          </p:nvSpPr>
          <p:spPr>
            <a:xfrm>
              <a:off x="675553" y="2201718"/>
              <a:ext cx="2085262" cy="400110"/>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58000"/>
                  </a:solidFill>
                  <a:effectLst/>
                  <a:uLnTx/>
                  <a:uFillTx/>
                  <a:latin typeface="Arial" panose="020B0604020202020204"/>
                  <a:ea typeface="+mn-ea"/>
                  <a:cs typeface="+mn-cs"/>
                </a:rPr>
                <a:t>Get</a:t>
              </a:r>
              <a:r>
                <a:rPr kumimoji="0" lang="en-US" sz="2000" b="1" i="0" u="none" strike="noStrike" kern="1200" cap="none" spc="0" normalizeH="0" baseline="0" noProof="0">
                  <a:ln>
                    <a:noFill/>
                  </a:ln>
                  <a:solidFill>
                    <a:srgbClr val="F58000"/>
                  </a:solidFill>
                  <a:effectLst/>
                  <a:uLnTx/>
                  <a:uFillTx/>
                  <a:latin typeface="Arial" panose="020B0604020202020204"/>
                  <a:ea typeface="+mn-ea"/>
                  <a:cs typeface="+mn-cs"/>
                </a:rPr>
                <a:t> </a:t>
              </a:r>
              <a:r>
                <a:rPr kumimoji="0" lang="en-US" sz="2000" b="1" i="1" u="none" strike="noStrike" kern="1200" cap="none" spc="0" normalizeH="0" baseline="0" noProof="0">
                  <a:ln>
                    <a:noFill/>
                  </a:ln>
                  <a:solidFill>
                    <a:srgbClr val="F58000"/>
                  </a:solidFill>
                  <a:effectLst/>
                  <a:uLnTx/>
                  <a:uFillTx/>
                  <a:latin typeface="Arial" panose="020B0604020202020204"/>
                  <a:ea typeface="+mn-ea"/>
                  <a:cs typeface="+mn-cs"/>
                </a:rPr>
                <a:t>engaged</a:t>
              </a:r>
            </a:p>
          </p:txBody>
        </p:sp>
        <p:sp>
          <p:nvSpPr>
            <p:cNvPr id="18" name="TextBox 17">
              <a:extLst>
                <a:ext uri="{FF2B5EF4-FFF2-40B4-BE49-F238E27FC236}">
                  <a16:creationId xmlns:a16="http://schemas.microsoft.com/office/drawing/2014/main" id="{5AE7D252-F570-4C98-8C26-8B10E2D1B357}"/>
                </a:ext>
              </a:extLst>
            </p:cNvPr>
            <p:cNvSpPr txBox="1"/>
            <p:nvPr/>
          </p:nvSpPr>
          <p:spPr>
            <a:xfrm>
              <a:off x="191400" y="2685106"/>
              <a:ext cx="3053568" cy="866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ctr">
                <a:defRPr sz="1200">
                  <a:solidFill>
                    <a:schemeClr val="tx1">
                      <a:lumMod val="65000"/>
                      <a:lumOff val="35000"/>
                    </a:schemeClr>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Our </a:t>
              </a:r>
              <a:r>
                <a:rPr kumimoji="0" lang="en-US" sz="1200" b="0" i="1"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personalized</a:t>
              </a: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 email campaigns</a:t>
              </a:r>
              <a:b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b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have a </a:t>
              </a:r>
              <a:r>
                <a:rPr kumimoji="0" lang="en-US" sz="1600" b="1"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2-3x higher</a:t>
              </a:r>
              <a:br>
                <a:rPr kumimoji="0" lang="en-US" sz="1600" b="1"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b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engagement rate than</a:t>
              </a:r>
              <a:b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b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standard email campaigns</a:t>
              </a:r>
              <a:r>
                <a:rPr kumimoji="0" lang="en-US" sz="1200" b="0" i="0" u="none" strike="noStrike" kern="1200" cap="none" spc="0" normalizeH="0" baseline="30000" noProof="0">
                  <a:ln>
                    <a:noFill/>
                  </a:ln>
                  <a:solidFill>
                    <a:prstClr val="black">
                      <a:lumMod val="65000"/>
                      <a:lumOff val="35000"/>
                    </a:prstClr>
                  </a:solidFill>
                  <a:effectLst/>
                  <a:uLnTx/>
                  <a:uFillTx/>
                  <a:latin typeface="Arial" panose="020B0604020202020204"/>
                  <a:ea typeface="+mn-ea"/>
                  <a:cs typeface="+mn-cs"/>
                </a:rPr>
                <a:t>1</a:t>
              </a:r>
              <a:endParaRPr kumimoji="0" lang="en-US" sz="1200" b="1"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endParaRPr>
            </a:p>
          </p:txBody>
        </p:sp>
        <p:sp>
          <p:nvSpPr>
            <p:cNvPr id="35" name="Freeform 74">
              <a:extLst>
                <a:ext uri="{FF2B5EF4-FFF2-40B4-BE49-F238E27FC236}">
                  <a16:creationId xmlns:a16="http://schemas.microsoft.com/office/drawing/2014/main" id="{43FDAB3E-5F9F-4A85-A971-BA7B84E34109}"/>
                </a:ext>
              </a:extLst>
            </p:cNvPr>
            <p:cNvSpPr/>
            <p:nvPr/>
          </p:nvSpPr>
          <p:spPr>
            <a:xfrm>
              <a:off x="1483458" y="1494017"/>
              <a:ext cx="455242" cy="455242"/>
            </a:xfrm>
            <a:custGeom>
              <a:avLst/>
              <a:gdLst>
                <a:gd name="connsiteX0" fmla="*/ 46116 w 228600"/>
                <a:gd name="connsiteY0" fmla="*/ 110487 h 228600"/>
                <a:gd name="connsiteX1" fmla="*/ 50020 w 228600"/>
                <a:gd name="connsiteY1" fmla="*/ 111640 h 228600"/>
                <a:gd name="connsiteX2" fmla="*/ 81524 w 228600"/>
                <a:gd name="connsiteY2" fmla="*/ 136898 h 228600"/>
                <a:gd name="connsiteX3" fmla="*/ 114300 w 228600"/>
                <a:gd name="connsiteY3" fmla="*/ 157164 h 228600"/>
                <a:gd name="connsiteX4" fmla="*/ 147077 w 228600"/>
                <a:gd name="connsiteY4" fmla="*/ 136898 h 228600"/>
                <a:gd name="connsiteX5" fmla="*/ 178582 w 228600"/>
                <a:gd name="connsiteY5" fmla="*/ 111642 h 228600"/>
                <a:gd name="connsiteX6" fmla="*/ 186073 w 228600"/>
                <a:gd name="connsiteY6" fmla="*/ 112412 h 228600"/>
                <a:gd name="connsiteX7" fmla="*/ 192885 w 228600"/>
                <a:gd name="connsiteY7" fmla="*/ 120684 h 228600"/>
                <a:gd name="connsiteX8" fmla="*/ 192106 w 228600"/>
                <a:gd name="connsiteY8" fmla="*/ 128266 h 228600"/>
                <a:gd name="connsiteX9" fmla="*/ 160438 w 228600"/>
                <a:gd name="connsiteY9" fmla="*/ 153654 h 228600"/>
                <a:gd name="connsiteX10" fmla="*/ 114300 w 228600"/>
                <a:gd name="connsiteY10" fmla="*/ 178595 h 228600"/>
                <a:gd name="connsiteX11" fmla="*/ 68163 w 228600"/>
                <a:gd name="connsiteY11" fmla="*/ 153654 h 228600"/>
                <a:gd name="connsiteX12" fmla="*/ 36495 w 228600"/>
                <a:gd name="connsiteY12" fmla="*/ 128265 h 228600"/>
                <a:gd name="connsiteX13" fmla="*/ 35716 w 228600"/>
                <a:gd name="connsiteY13" fmla="*/ 120683 h 228600"/>
                <a:gd name="connsiteX14" fmla="*/ 42528 w 228600"/>
                <a:gd name="connsiteY14" fmla="*/ 112411 h 228600"/>
                <a:gd name="connsiteX15" fmla="*/ 46116 w 228600"/>
                <a:gd name="connsiteY15" fmla="*/ 110487 h 228600"/>
                <a:gd name="connsiteX16" fmla="*/ 114300 w 228600"/>
                <a:gd name="connsiteY16" fmla="*/ 21431 h 228600"/>
                <a:gd name="connsiteX17" fmla="*/ 81524 w 228600"/>
                <a:gd name="connsiteY17" fmla="*/ 41697 h 228600"/>
                <a:gd name="connsiteX18" fmla="*/ 22425 w 228600"/>
                <a:gd name="connsiteY18" fmla="*/ 89155 h 228600"/>
                <a:gd name="connsiteX19" fmla="*/ 21431 w 228600"/>
                <a:gd name="connsiteY19" fmla="*/ 91238 h 228600"/>
                <a:gd name="connsiteX20" fmla="*/ 21431 w 228600"/>
                <a:gd name="connsiteY20" fmla="*/ 204490 h 228600"/>
                <a:gd name="connsiteX21" fmla="*/ 24110 w 228600"/>
                <a:gd name="connsiteY21" fmla="*/ 207169 h 228600"/>
                <a:gd name="connsiteX22" fmla="*/ 204490 w 228600"/>
                <a:gd name="connsiteY22" fmla="*/ 207169 h 228600"/>
                <a:gd name="connsiteX23" fmla="*/ 207169 w 228600"/>
                <a:gd name="connsiteY23" fmla="*/ 204490 h 228600"/>
                <a:gd name="connsiteX24" fmla="*/ 207169 w 228600"/>
                <a:gd name="connsiteY24" fmla="*/ 91247 h 228600"/>
                <a:gd name="connsiteX25" fmla="*/ 207169 w 228600"/>
                <a:gd name="connsiteY25" fmla="*/ 91245 h 228600"/>
                <a:gd name="connsiteX26" fmla="*/ 206176 w 228600"/>
                <a:gd name="connsiteY26" fmla="*/ 89165 h 228600"/>
                <a:gd name="connsiteX27" fmla="*/ 147077 w 228600"/>
                <a:gd name="connsiteY27" fmla="*/ 41697 h 228600"/>
                <a:gd name="connsiteX28" fmla="*/ 114300 w 228600"/>
                <a:gd name="connsiteY28" fmla="*/ 21431 h 228600"/>
                <a:gd name="connsiteX29" fmla="*/ 114300 w 228600"/>
                <a:gd name="connsiteY29" fmla="*/ 0 h 228600"/>
                <a:gd name="connsiteX30" fmla="*/ 160438 w 228600"/>
                <a:gd name="connsiteY30" fmla="*/ 24941 h 228600"/>
                <a:gd name="connsiteX31" fmla="*/ 220825 w 228600"/>
                <a:gd name="connsiteY31" fmla="*/ 73454 h 228600"/>
                <a:gd name="connsiteX32" fmla="*/ 228600 w 228600"/>
                <a:gd name="connsiteY32" fmla="*/ 89971 h 228600"/>
                <a:gd name="connsiteX33" fmla="*/ 228600 w 228600"/>
                <a:gd name="connsiteY33" fmla="*/ 207169 h 228600"/>
                <a:gd name="connsiteX34" fmla="*/ 207169 w 228600"/>
                <a:gd name="connsiteY34" fmla="*/ 228600 h 228600"/>
                <a:gd name="connsiteX35" fmla="*/ 21431 w 228600"/>
                <a:gd name="connsiteY35" fmla="*/ 228600 h 228600"/>
                <a:gd name="connsiteX36" fmla="*/ 0 w 228600"/>
                <a:gd name="connsiteY36" fmla="*/ 207169 h 228600"/>
                <a:gd name="connsiteX37" fmla="*/ 0 w 228600"/>
                <a:gd name="connsiteY37" fmla="*/ 89960 h 228600"/>
                <a:gd name="connsiteX38" fmla="*/ 7820 w 228600"/>
                <a:gd name="connsiteY38" fmla="*/ 73406 h 228600"/>
                <a:gd name="connsiteX39" fmla="*/ 68163 w 228600"/>
                <a:gd name="connsiteY39" fmla="*/ 24941 h 228600"/>
                <a:gd name="connsiteX40" fmla="*/ 114300 w 228600"/>
                <a:gd name="connsiteY40"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8600" h="228600">
                  <a:moveTo>
                    <a:pt x="46116" y="110487"/>
                  </a:moveTo>
                  <a:cubicBezTo>
                    <a:pt x="47470" y="110348"/>
                    <a:pt x="48877" y="110721"/>
                    <a:pt x="50020" y="111640"/>
                  </a:cubicBezTo>
                  <a:cubicBezTo>
                    <a:pt x="62798" y="121910"/>
                    <a:pt x="76169" y="132641"/>
                    <a:pt x="81524" y="136898"/>
                  </a:cubicBezTo>
                  <a:cubicBezTo>
                    <a:pt x="89361" y="143158"/>
                    <a:pt x="103722" y="157164"/>
                    <a:pt x="114300" y="157164"/>
                  </a:cubicBezTo>
                  <a:cubicBezTo>
                    <a:pt x="124838" y="157164"/>
                    <a:pt x="138967" y="143376"/>
                    <a:pt x="147077" y="136898"/>
                  </a:cubicBezTo>
                  <a:cubicBezTo>
                    <a:pt x="152432" y="132641"/>
                    <a:pt x="165804" y="121910"/>
                    <a:pt x="178582" y="111642"/>
                  </a:cubicBezTo>
                  <a:cubicBezTo>
                    <a:pt x="180869" y="109804"/>
                    <a:pt x="184208" y="110148"/>
                    <a:pt x="186073" y="112412"/>
                  </a:cubicBezTo>
                  <a:lnTo>
                    <a:pt x="192885" y="120684"/>
                  </a:lnTo>
                  <a:cubicBezTo>
                    <a:pt x="194783" y="122988"/>
                    <a:pt x="194432" y="126397"/>
                    <a:pt x="192106" y="128266"/>
                  </a:cubicBezTo>
                  <a:cubicBezTo>
                    <a:pt x="179170" y="138661"/>
                    <a:pt x="165642" y="149517"/>
                    <a:pt x="160438" y="153654"/>
                  </a:cubicBezTo>
                  <a:cubicBezTo>
                    <a:pt x="150303" y="161755"/>
                    <a:pt x="133591" y="178595"/>
                    <a:pt x="114300" y="178595"/>
                  </a:cubicBezTo>
                  <a:cubicBezTo>
                    <a:pt x="94900" y="178595"/>
                    <a:pt x="78007" y="161523"/>
                    <a:pt x="68163" y="153654"/>
                  </a:cubicBezTo>
                  <a:cubicBezTo>
                    <a:pt x="63127" y="149651"/>
                    <a:pt x="49525" y="138736"/>
                    <a:pt x="36495" y="128265"/>
                  </a:cubicBezTo>
                  <a:cubicBezTo>
                    <a:pt x="34169" y="126396"/>
                    <a:pt x="33819" y="122987"/>
                    <a:pt x="35716" y="120683"/>
                  </a:cubicBezTo>
                  <a:lnTo>
                    <a:pt x="42528" y="112411"/>
                  </a:lnTo>
                  <a:cubicBezTo>
                    <a:pt x="43461" y="111278"/>
                    <a:pt x="44762" y="110626"/>
                    <a:pt x="46116" y="110487"/>
                  </a:cubicBezTo>
                  <a:close/>
                  <a:moveTo>
                    <a:pt x="114300" y="21431"/>
                  </a:moveTo>
                  <a:cubicBezTo>
                    <a:pt x="103763" y="21431"/>
                    <a:pt x="89634" y="35219"/>
                    <a:pt x="81524" y="41697"/>
                  </a:cubicBezTo>
                  <a:cubicBezTo>
                    <a:pt x="71000" y="50064"/>
                    <a:pt x="29511" y="83434"/>
                    <a:pt x="22425" y="89155"/>
                  </a:cubicBezTo>
                  <a:cubicBezTo>
                    <a:pt x="21796" y="89664"/>
                    <a:pt x="21431" y="90429"/>
                    <a:pt x="21431" y="91238"/>
                  </a:cubicBezTo>
                  <a:lnTo>
                    <a:pt x="21431" y="204490"/>
                  </a:lnTo>
                  <a:cubicBezTo>
                    <a:pt x="21431" y="205969"/>
                    <a:pt x="22632" y="207169"/>
                    <a:pt x="24110" y="207169"/>
                  </a:cubicBezTo>
                  <a:lnTo>
                    <a:pt x="204490" y="207169"/>
                  </a:lnTo>
                  <a:cubicBezTo>
                    <a:pt x="205969" y="207169"/>
                    <a:pt x="207169" y="205969"/>
                    <a:pt x="207169" y="204490"/>
                  </a:cubicBezTo>
                  <a:lnTo>
                    <a:pt x="207169" y="91247"/>
                  </a:lnTo>
                  <a:lnTo>
                    <a:pt x="207169" y="91245"/>
                  </a:lnTo>
                  <a:cubicBezTo>
                    <a:pt x="207169" y="90540"/>
                    <a:pt x="206724" y="89608"/>
                    <a:pt x="206176" y="89165"/>
                  </a:cubicBezTo>
                  <a:cubicBezTo>
                    <a:pt x="199093" y="83440"/>
                    <a:pt x="157602" y="50064"/>
                    <a:pt x="147077" y="41697"/>
                  </a:cubicBezTo>
                  <a:cubicBezTo>
                    <a:pt x="139240" y="35437"/>
                    <a:pt x="124879" y="21431"/>
                    <a:pt x="114300" y="21431"/>
                  </a:cubicBezTo>
                  <a:close/>
                  <a:moveTo>
                    <a:pt x="114300" y="0"/>
                  </a:moveTo>
                  <a:cubicBezTo>
                    <a:pt x="133694" y="0"/>
                    <a:pt x="150569" y="17052"/>
                    <a:pt x="160438" y="24941"/>
                  </a:cubicBezTo>
                  <a:cubicBezTo>
                    <a:pt x="170943" y="33293"/>
                    <a:pt x="218728" y="71720"/>
                    <a:pt x="220825" y="73454"/>
                  </a:cubicBezTo>
                  <a:cubicBezTo>
                    <a:pt x="225117" y="77003"/>
                    <a:pt x="228600" y="84402"/>
                    <a:pt x="228600" y="89971"/>
                  </a:cubicBezTo>
                  <a:lnTo>
                    <a:pt x="228600" y="207169"/>
                  </a:lnTo>
                  <a:cubicBezTo>
                    <a:pt x="228600" y="219005"/>
                    <a:pt x="219005" y="228600"/>
                    <a:pt x="207169" y="228600"/>
                  </a:cubicBezTo>
                  <a:lnTo>
                    <a:pt x="21431" y="228600"/>
                  </a:lnTo>
                  <a:cubicBezTo>
                    <a:pt x="9595" y="228600"/>
                    <a:pt x="0" y="219005"/>
                    <a:pt x="0" y="207169"/>
                  </a:cubicBezTo>
                  <a:lnTo>
                    <a:pt x="0" y="89960"/>
                  </a:lnTo>
                  <a:cubicBezTo>
                    <a:pt x="0" y="84372"/>
                    <a:pt x="3504" y="76955"/>
                    <a:pt x="7820" y="73406"/>
                  </a:cubicBezTo>
                  <a:cubicBezTo>
                    <a:pt x="9642" y="71908"/>
                    <a:pt x="57241" y="33624"/>
                    <a:pt x="68163" y="24941"/>
                  </a:cubicBezTo>
                  <a:cubicBezTo>
                    <a:pt x="78298" y="16840"/>
                    <a:pt x="95010" y="0"/>
                    <a:pt x="114300" y="0"/>
                  </a:cubicBezTo>
                  <a:close/>
                </a:path>
              </a:pathLst>
            </a:cu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5" name="Group 4">
            <a:extLst>
              <a:ext uri="{FF2B5EF4-FFF2-40B4-BE49-F238E27FC236}">
                <a16:creationId xmlns:a16="http://schemas.microsoft.com/office/drawing/2014/main" id="{6E058CCA-E82A-ABEF-4A5B-FE65A218487F}"/>
              </a:ext>
            </a:extLst>
          </p:cNvPr>
          <p:cNvGrpSpPr/>
          <p:nvPr/>
        </p:nvGrpSpPr>
        <p:grpSpPr>
          <a:xfrm>
            <a:off x="3339121" y="1317134"/>
            <a:ext cx="2465758" cy="2134491"/>
            <a:chOff x="3339121" y="1317134"/>
            <a:chExt cx="2465758" cy="2134491"/>
          </a:xfrm>
        </p:grpSpPr>
        <p:sp>
          <p:nvSpPr>
            <p:cNvPr id="15" name="TextBox 14">
              <a:extLst>
                <a:ext uri="{FF2B5EF4-FFF2-40B4-BE49-F238E27FC236}">
                  <a16:creationId xmlns:a16="http://schemas.microsoft.com/office/drawing/2014/main" id="{529EA1FD-2DA4-4218-8106-B380C291E72B}"/>
                </a:ext>
              </a:extLst>
            </p:cNvPr>
            <p:cNvSpPr txBox="1"/>
            <p:nvPr/>
          </p:nvSpPr>
          <p:spPr>
            <a:xfrm>
              <a:off x="3529369" y="2201718"/>
              <a:ext cx="2085262" cy="400110"/>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D75426"/>
                  </a:solidFill>
                  <a:effectLst/>
                  <a:uLnTx/>
                  <a:uFillTx/>
                  <a:latin typeface="Arial" panose="020B0604020202020204"/>
                  <a:ea typeface="+mn-ea"/>
                  <a:cs typeface="+mn-cs"/>
                </a:rPr>
                <a:t>Save</a:t>
              </a:r>
              <a:r>
                <a:rPr kumimoji="0" lang="en-US" sz="2000" b="1" i="0" u="none" strike="noStrike" kern="1200" cap="none" spc="0" normalizeH="0" baseline="0" noProof="0">
                  <a:ln>
                    <a:noFill/>
                  </a:ln>
                  <a:solidFill>
                    <a:srgbClr val="D75426"/>
                  </a:solidFill>
                  <a:effectLst/>
                  <a:uLnTx/>
                  <a:uFillTx/>
                  <a:latin typeface="Arial" panose="020B0604020202020204"/>
                  <a:ea typeface="+mn-ea"/>
                  <a:cs typeface="+mn-cs"/>
                </a:rPr>
                <a:t> </a:t>
              </a:r>
              <a:r>
                <a:rPr kumimoji="0" lang="en-US" sz="2000" b="1" i="1" u="none" strike="noStrike" kern="1200" cap="none" spc="0" normalizeH="0" baseline="0" noProof="0">
                  <a:ln>
                    <a:noFill/>
                  </a:ln>
                  <a:solidFill>
                    <a:srgbClr val="D75426"/>
                  </a:solidFill>
                  <a:effectLst/>
                  <a:uLnTx/>
                  <a:uFillTx/>
                  <a:latin typeface="Arial" panose="020B0604020202020204"/>
                  <a:ea typeface="+mn-ea"/>
                  <a:cs typeface="+mn-cs"/>
                </a:rPr>
                <a:t>more</a:t>
              </a:r>
            </a:p>
          </p:txBody>
        </p:sp>
        <p:sp>
          <p:nvSpPr>
            <p:cNvPr id="19" name="TextBox 18">
              <a:extLst>
                <a:ext uri="{FF2B5EF4-FFF2-40B4-BE49-F238E27FC236}">
                  <a16:creationId xmlns:a16="http://schemas.microsoft.com/office/drawing/2014/main" id="{22142151-0FC1-46BE-8458-0B8B58F8C510}"/>
                </a:ext>
              </a:extLst>
            </p:cNvPr>
            <p:cNvSpPr txBox="1"/>
            <p:nvPr/>
          </p:nvSpPr>
          <p:spPr>
            <a:xfrm>
              <a:off x="3339121" y="2677404"/>
              <a:ext cx="2465758" cy="77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ctr">
                <a:defRPr sz="1200">
                  <a:solidFill>
                    <a:schemeClr val="tx1">
                      <a:lumMod val="65000"/>
                      <a:lumOff val="35000"/>
                    </a:schemeClr>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Employees engaging</a:t>
              </a:r>
              <a:b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b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in our </a:t>
              </a:r>
              <a:r>
                <a:rPr kumimoji="0" lang="en-US" sz="1200" b="0" i="1"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personalized</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Financial Wellness experience</a:t>
              </a:r>
              <a:b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br>
              <a:r>
                <a:rPr kumimoji="0" lang="en-US" sz="1600" b="1"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save 75% more</a:t>
              </a:r>
              <a:r>
                <a:rPr kumimoji="0" lang="en-US" sz="1600" b="1" i="0" u="none" strike="noStrike" kern="1200" cap="none" spc="0" normalizeH="0" baseline="30000" noProof="0">
                  <a:ln>
                    <a:noFill/>
                  </a:ln>
                  <a:solidFill>
                    <a:prstClr val="black">
                      <a:lumMod val="65000"/>
                      <a:lumOff val="35000"/>
                    </a:prstClr>
                  </a:solidFill>
                  <a:effectLst/>
                  <a:uLnTx/>
                  <a:uFillTx/>
                  <a:latin typeface="Arial" panose="020B0604020202020204"/>
                  <a:ea typeface="+mn-ea"/>
                  <a:cs typeface="+mn-cs"/>
                </a:rPr>
                <a:t>2</a:t>
              </a:r>
              <a:r>
                <a:rPr kumimoji="0" lang="en-US" sz="1600" b="1"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 </a:t>
              </a:r>
            </a:p>
          </p:txBody>
        </p:sp>
        <p:sp>
          <p:nvSpPr>
            <p:cNvPr id="41" name="Oval 40">
              <a:extLst>
                <a:ext uri="{FF2B5EF4-FFF2-40B4-BE49-F238E27FC236}">
                  <a16:creationId xmlns:a16="http://schemas.microsoft.com/office/drawing/2014/main" id="{87088359-5B98-4E93-9EBE-A3EC272429E8}"/>
                </a:ext>
              </a:extLst>
            </p:cNvPr>
            <p:cNvSpPr/>
            <p:nvPr/>
          </p:nvSpPr>
          <p:spPr>
            <a:xfrm>
              <a:off x="4167496" y="1317134"/>
              <a:ext cx="809008" cy="809008"/>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Freeform 20">
              <a:extLst>
                <a:ext uri="{FF2B5EF4-FFF2-40B4-BE49-F238E27FC236}">
                  <a16:creationId xmlns:a16="http://schemas.microsoft.com/office/drawing/2014/main" id="{588FC13E-D6A7-4D60-B73A-3F2A973C47AC}"/>
                </a:ext>
              </a:extLst>
            </p:cNvPr>
            <p:cNvSpPr/>
            <p:nvPr/>
          </p:nvSpPr>
          <p:spPr>
            <a:xfrm>
              <a:off x="4294583" y="1476005"/>
              <a:ext cx="552654" cy="491267"/>
            </a:xfrm>
            <a:custGeom>
              <a:avLst/>
              <a:gdLst>
                <a:gd name="connsiteX0" fmla="*/ 192871 w 257165"/>
                <a:gd name="connsiteY0" fmla="*/ 114300 h 228600"/>
                <a:gd name="connsiteX1" fmla="*/ 200015 w 257165"/>
                <a:gd name="connsiteY1" fmla="*/ 121444 h 228600"/>
                <a:gd name="connsiteX2" fmla="*/ 192871 w 257165"/>
                <a:gd name="connsiteY2" fmla="*/ 128588 h 228600"/>
                <a:gd name="connsiteX3" fmla="*/ 185728 w 257165"/>
                <a:gd name="connsiteY3" fmla="*/ 121444 h 228600"/>
                <a:gd name="connsiteX4" fmla="*/ 192871 w 257165"/>
                <a:gd name="connsiteY4" fmla="*/ 114300 h 228600"/>
                <a:gd name="connsiteX5" fmla="*/ 192871 w 257165"/>
                <a:gd name="connsiteY5" fmla="*/ 66883 h 228600"/>
                <a:gd name="connsiteX6" fmla="*/ 174744 w 257165"/>
                <a:gd name="connsiteY6" fmla="*/ 78581 h 228600"/>
                <a:gd name="connsiteX7" fmla="*/ 100003 w 257165"/>
                <a:gd name="connsiteY7" fmla="*/ 78581 h 228600"/>
                <a:gd name="connsiteX8" fmla="*/ 49996 w 257165"/>
                <a:gd name="connsiteY8" fmla="*/ 128588 h 228600"/>
                <a:gd name="connsiteX9" fmla="*/ 78571 w 257165"/>
                <a:gd name="connsiteY9" fmla="*/ 174754 h 228600"/>
                <a:gd name="connsiteX10" fmla="*/ 78571 w 257165"/>
                <a:gd name="connsiteY10" fmla="*/ 207169 h 228600"/>
                <a:gd name="connsiteX11" fmla="*/ 100003 w 257165"/>
                <a:gd name="connsiteY11" fmla="*/ 207169 h 228600"/>
                <a:gd name="connsiteX12" fmla="*/ 100003 w 257165"/>
                <a:gd name="connsiteY12" fmla="*/ 178594 h 228600"/>
                <a:gd name="connsiteX13" fmla="*/ 171440 w 257165"/>
                <a:gd name="connsiteY13" fmla="*/ 178594 h 228600"/>
                <a:gd name="connsiteX14" fmla="*/ 171440 w 257165"/>
                <a:gd name="connsiteY14" fmla="*/ 207169 h 228600"/>
                <a:gd name="connsiteX15" fmla="*/ 192871 w 257165"/>
                <a:gd name="connsiteY15" fmla="*/ 207169 h 228600"/>
                <a:gd name="connsiteX16" fmla="*/ 192871 w 257165"/>
                <a:gd name="connsiteY16" fmla="*/ 174754 h 228600"/>
                <a:gd name="connsiteX17" fmla="*/ 217607 w 257165"/>
                <a:gd name="connsiteY17" fmla="*/ 150019 h 228600"/>
                <a:gd name="connsiteX18" fmla="*/ 235734 w 257165"/>
                <a:gd name="connsiteY18" fmla="*/ 150019 h 228600"/>
                <a:gd name="connsiteX19" fmla="*/ 235734 w 257165"/>
                <a:gd name="connsiteY19" fmla="*/ 121444 h 228600"/>
                <a:gd name="connsiteX20" fmla="*/ 222830 w 257165"/>
                <a:gd name="connsiteY20" fmla="*/ 121444 h 228600"/>
                <a:gd name="connsiteX21" fmla="*/ 192871 w 257165"/>
                <a:gd name="connsiteY21" fmla="*/ 82376 h 228600"/>
                <a:gd name="connsiteX22" fmla="*/ 121434 w 257165"/>
                <a:gd name="connsiteY22" fmla="*/ 21431 h 228600"/>
                <a:gd name="connsiteX23" fmla="*/ 92859 w 257165"/>
                <a:gd name="connsiteY23" fmla="*/ 50006 h 228600"/>
                <a:gd name="connsiteX24" fmla="*/ 94064 w 257165"/>
                <a:gd name="connsiteY24" fmla="*/ 57730 h 228600"/>
                <a:gd name="connsiteX25" fmla="*/ 100003 w 257165"/>
                <a:gd name="connsiteY25" fmla="*/ 57150 h 228600"/>
                <a:gd name="connsiteX26" fmla="*/ 148982 w 257165"/>
                <a:gd name="connsiteY26" fmla="*/ 57150 h 228600"/>
                <a:gd name="connsiteX27" fmla="*/ 150009 w 257165"/>
                <a:gd name="connsiteY27" fmla="*/ 50006 h 228600"/>
                <a:gd name="connsiteX28" fmla="*/ 121434 w 257165"/>
                <a:gd name="connsiteY28" fmla="*/ 21431 h 228600"/>
                <a:gd name="connsiteX29" fmla="*/ 121434 w 257165"/>
                <a:gd name="connsiteY29" fmla="*/ 0 h 228600"/>
                <a:gd name="connsiteX30" fmla="*/ 171440 w 257165"/>
                <a:gd name="connsiteY30" fmla="*/ 50006 h 228600"/>
                <a:gd name="connsiteX31" fmla="*/ 170994 w 257165"/>
                <a:gd name="connsiteY31" fmla="*/ 54561 h 228600"/>
                <a:gd name="connsiteX32" fmla="*/ 207159 w 257165"/>
                <a:gd name="connsiteY32" fmla="*/ 42863 h 228600"/>
                <a:gd name="connsiteX33" fmla="*/ 214303 w 257165"/>
                <a:gd name="connsiteY33" fmla="*/ 42863 h 228600"/>
                <a:gd name="connsiteX34" fmla="*/ 214303 w 257165"/>
                <a:gd name="connsiteY34" fmla="*/ 71705 h 228600"/>
                <a:gd name="connsiteX35" fmla="*/ 236850 w 257165"/>
                <a:gd name="connsiteY35" fmla="*/ 100013 h 228600"/>
                <a:gd name="connsiteX36" fmla="*/ 250021 w 257165"/>
                <a:gd name="connsiteY36" fmla="*/ 100013 h 228600"/>
                <a:gd name="connsiteX37" fmla="*/ 257165 w 257165"/>
                <a:gd name="connsiteY37" fmla="*/ 107156 h 228600"/>
                <a:gd name="connsiteX38" fmla="*/ 257165 w 257165"/>
                <a:gd name="connsiteY38" fmla="*/ 164306 h 228600"/>
                <a:gd name="connsiteX39" fmla="*/ 250021 w 257165"/>
                <a:gd name="connsiteY39" fmla="*/ 171450 h 228600"/>
                <a:gd name="connsiteX40" fmla="*/ 228277 w 257165"/>
                <a:gd name="connsiteY40" fmla="*/ 171450 h 228600"/>
                <a:gd name="connsiteX41" fmla="*/ 214303 w 257165"/>
                <a:gd name="connsiteY41" fmla="*/ 185336 h 228600"/>
                <a:gd name="connsiteX42" fmla="*/ 214303 w 257165"/>
                <a:gd name="connsiteY42" fmla="*/ 221456 h 228600"/>
                <a:gd name="connsiteX43" fmla="*/ 207159 w 257165"/>
                <a:gd name="connsiteY43" fmla="*/ 228600 h 228600"/>
                <a:gd name="connsiteX44" fmla="*/ 157153 w 257165"/>
                <a:gd name="connsiteY44" fmla="*/ 228600 h 228600"/>
                <a:gd name="connsiteX45" fmla="*/ 150009 w 257165"/>
                <a:gd name="connsiteY45" fmla="*/ 221456 h 228600"/>
                <a:gd name="connsiteX46" fmla="*/ 150009 w 257165"/>
                <a:gd name="connsiteY46" fmla="*/ 200025 h 228600"/>
                <a:gd name="connsiteX47" fmla="*/ 121434 w 257165"/>
                <a:gd name="connsiteY47" fmla="*/ 200025 h 228600"/>
                <a:gd name="connsiteX48" fmla="*/ 121434 w 257165"/>
                <a:gd name="connsiteY48" fmla="*/ 221456 h 228600"/>
                <a:gd name="connsiteX49" fmla="*/ 114290 w 257165"/>
                <a:gd name="connsiteY49" fmla="*/ 228600 h 228600"/>
                <a:gd name="connsiteX50" fmla="*/ 64284 w 257165"/>
                <a:gd name="connsiteY50" fmla="*/ 228600 h 228600"/>
                <a:gd name="connsiteX51" fmla="*/ 57140 w 257165"/>
                <a:gd name="connsiteY51" fmla="*/ 221456 h 228600"/>
                <a:gd name="connsiteX52" fmla="*/ 57140 w 257165"/>
                <a:gd name="connsiteY52" fmla="*/ 185425 h 228600"/>
                <a:gd name="connsiteX53" fmla="*/ 28565 w 257165"/>
                <a:gd name="connsiteY53" fmla="*/ 128588 h 228600"/>
                <a:gd name="connsiteX54" fmla="*/ 24993 w 257165"/>
                <a:gd name="connsiteY54" fmla="*/ 128588 h 228600"/>
                <a:gd name="connsiteX55" fmla="*/ 213 w 257165"/>
                <a:gd name="connsiteY55" fmla="*/ 100280 h 228600"/>
                <a:gd name="connsiteX56" fmla="*/ 25886 w 257165"/>
                <a:gd name="connsiteY56" fmla="*/ 78581 h 228600"/>
                <a:gd name="connsiteX57" fmla="*/ 28565 w 257165"/>
                <a:gd name="connsiteY57" fmla="*/ 81260 h 228600"/>
                <a:gd name="connsiteX58" fmla="*/ 28565 w 257165"/>
                <a:gd name="connsiteY58" fmla="*/ 90190 h 228600"/>
                <a:gd name="connsiteX59" fmla="*/ 25886 w 257165"/>
                <a:gd name="connsiteY59" fmla="*/ 92869 h 228600"/>
                <a:gd name="connsiteX60" fmla="*/ 25440 w 257165"/>
                <a:gd name="connsiteY60" fmla="*/ 92869 h 228600"/>
                <a:gd name="connsiteX61" fmla="*/ 14501 w 257165"/>
                <a:gd name="connsiteY61" fmla="*/ 101441 h 228600"/>
                <a:gd name="connsiteX62" fmla="*/ 24993 w 257165"/>
                <a:gd name="connsiteY62" fmla="*/ 114300 h 228600"/>
                <a:gd name="connsiteX63" fmla="*/ 29994 w 257165"/>
                <a:gd name="connsiteY63" fmla="*/ 114300 h 228600"/>
                <a:gd name="connsiteX64" fmla="*/ 73124 w 257165"/>
                <a:gd name="connsiteY64" fmla="*/ 62463 h 228600"/>
                <a:gd name="connsiteX65" fmla="*/ 71428 w 257165"/>
                <a:gd name="connsiteY65" fmla="*/ 50006 h 228600"/>
                <a:gd name="connsiteX66" fmla="*/ 121434 w 257165"/>
                <a:gd name="connsiteY66"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7165" h="228600">
                  <a:moveTo>
                    <a:pt x="192871" y="114300"/>
                  </a:moveTo>
                  <a:cubicBezTo>
                    <a:pt x="196800" y="114300"/>
                    <a:pt x="200015" y="117515"/>
                    <a:pt x="200015" y="121444"/>
                  </a:cubicBezTo>
                  <a:cubicBezTo>
                    <a:pt x="200015" y="125373"/>
                    <a:pt x="196800" y="128588"/>
                    <a:pt x="192871" y="128588"/>
                  </a:cubicBezTo>
                  <a:cubicBezTo>
                    <a:pt x="188942" y="128588"/>
                    <a:pt x="185728" y="125373"/>
                    <a:pt x="185728" y="121444"/>
                  </a:cubicBezTo>
                  <a:cubicBezTo>
                    <a:pt x="185728" y="117515"/>
                    <a:pt x="188942" y="114300"/>
                    <a:pt x="192871" y="114300"/>
                  </a:cubicBezTo>
                  <a:close/>
                  <a:moveTo>
                    <a:pt x="192871" y="66883"/>
                  </a:moveTo>
                  <a:cubicBezTo>
                    <a:pt x="184656" y="69964"/>
                    <a:pt x="178986" y="75188"/>
                    <a:pt x="174744" y="78581"/>
                  </a:cubicBezTo>
                  <a:lnTo>
                    <a:pt x="100003" y="78581"/>
                  </a:lnTo>
                  <a:cubicBezTo>
                    <a:pt x="72410" y="78581"/>
                    <a:pt x="49996" y="100995"/>
                    <a:pt x="49996" y="128588"/>
                  </a:cubicBezTo>
                  <a:cubicBezTo>
                    <a:pt x="49996" y="156984"/>
                    <a:pt x="72053" y="169843"/>
                    <a:pt x="78571" y="174754"/>
                  </a:cubicBezTo>
                  <a:lnTo>
                    <a:pt x="78571" y="207169"/>
                  </a:lnTo>
                  <a:lnTo>
                    <a:pt x="100003" y="207169"/>
                  </a:lnTo>
                  <a:lnTo>
                    <a:pt x="100003" y="178594"/>
                  </a:lnTo>
                  <a:lnTo>
                    <a:pt x="171440" y="178594"/>
                  </a:lnTo>
                  <a:lnTo>
                    <a:pt x="171440" y="207169"/>
                  </a:lnTo>
                  <a:lnTo>
                    <a:pt x="192871" y="207169"/>
                  </a:lnTo>
                  <a:lnTo>
                    <a:pt x="192871" y="174754"/>
                  </a:lnTo>
                  <a:cubicBezTo>
                    <a:pt x="208945" y="162476"/>
                    <a:pt x="207114" y="163904"/>
                    <a:pt x="217607" y="150019"/>
                  </a:cubicBezTo>
                  <a:lnTo>
                    <a:pt x="235734" y="150019"/>
                  </a:lnTo>
                  <a:lnTo>
                    <a:pt x="235734" y="121444"/>
                  </a:lnTo>
                  <a:lnTo>
                    <a:pt x="222830" y="121444"/>
                  </a:lnTo>
                  <a:cubicBezTo>
                    <a:pt x="212606" y="98093"/>
                    <a:pt x="213142" y="97736"/>
                    <a:pt x="192871" y="82376"/>
                  </a:cubicBezTo>
                  <a:close/>
                  <a:moveTo>
                    <a:pt x="121434" y="21431"/>
                  </a:moveTo>
                  <a:cubicBezTo>
                    <a:pt x="105673" y="21431"/>
                    <a:pt x="92859" y="34246"/>
                    <a:pt x="92859" y="50006"/>
                  </a:cubicBezTo>
                  <a:cubicBezTo>
                    <a:pt x="92859" y="52685"/>
                    <a:pt x="93350" y="55275"/>
                    <a:pt x="94064" y="57730"/>
                  </a:cubicBezTo>
                  <a:cubicBezTo>
                    <a:pt x="96074" y="57597"/>
                    <a:pt x="97993" y="57150"/>
                    <a:pt x="100003" y="57150"/>
                  </a:cubicBezTo>
                  <a:lnTo>
                    <a:pt x="148982" y="57150"/>
                  </a:lnTo>
                  <a:cubicBezTo>
                    <a:pt x="149607" y="54873"/>
                    <a:pt x="150009" y="52506"/>
                    <a:pt x="150009" y="50006"/>
                  </a:cubicBezTo>
                  <a:cubicBezTo>
                    <a:pt x="150009" y="34246"/>
                    <a:pt x="137195" y="21431"/>
                    <a:pt x="121434" y="21431"/>
                  </a:cubicBezTo>
                  <a:close/>
                  <a:moveTo>
                    <a:pt x="121434" y="0"/>
                  </a:moveTo>
                  <a:cubicBezTo>
                    <a:pt x="149071" y="0"/>
                    <a:pt x="171440" y="22369"/>
                    <a:pt x="171440" y="50006"/>
                  </a:cubicBezTo>
                  <a:cubicBezTo>
                    <a:pt x="171440" y="51569"/>
                    <a:pt x="171172" y="53042"/>
                    <a:pt x="170994" y="54561"/>
                  </a:cubicBezTo>
                  <a:cubicBezTo>
                    <a:pt x="181352" y="47372"/>
                    <a:pt x="193631" y="42863"/>
                    <a:pt x="207159" y="42863"/>
                  </a:cubicBezTo>
                  <a:lnTo>
                    <a:pt x="214303" y="42863"/>
                  </a:lnTo>
                  <a:lnTo>
                    <a:pt x="214303" y="71705"/>
                  </a:lnTo>
                  <a:cubicBezTo>
                    <a:pt x="224036" y="79072"/>
                    <a:pt x="231894" y="88717"/>
                    <a:pt x="236850" y="100013"/>
                  </a:cubicBezTo>
                  <a:lnTo>
                    <a:pt x="250021" y="100013"/>
                  </a:lnTo>
                  <a:cubicBezTo>
                    <a:pt x="253950" y="100013"/>
                    <a:pt x="257165" y="103227"/>
                    <a:pt x="257165" y="107156"/>
                  </a:cubicBezTo>
                  <a:lnTo>
                    <a:pt x="257165" y="164306"/>
                  </a:lnTo>
                  <a:cubicBezTo>
                    <a:pt x="257165" y="168235"/>
                    <a:pt x="253950" y="171450"/>
                    <a:pt x="250021" y="171450"/>
                  </a:cubicBezTo>
                  <a:lnTo>
                    <a:pt x="228277" y="171450"/>
                  </a:lnTo>
                  <a:cubicBezTo>
                    <a:pt x="224304" y="176718"/>
                    <a:pt x="219527" y="181317"/>
                    <a:pt x="214303" y="185336"/>
                  </a:cubicBezTo>
                  <a:lnTo>
                    <a:pt x="214303" y="221456"/>
                  </a:lnTo>
                  <a:cubicBezTo>
                    <a:pt x="214303" y="225385"/>
                    <a:pt x="211088" y="228600"/>
                    <a:pt x="207159" y="228600"/>
                  </a:cubicBezTo>
                  <a:lnTo>
                    <a:pt x="157153" y="228600"/>
                  </a:lnTo>
                  <a:cubicBezTo>
                    <a:pt x="153224" y="228600"/>
                    <a:pt x="150009" y="225385"/>
                    <a:pt x="150009" y="221456"/>
                  </a:cubicBezTo>
                  <a:lnTo>
                    <a:pt x="150009" y="200025"/>
                  </a:lnTo>
                  <a:lnTo>
                    <a:pt x="121434" y="200025"/>
                  </a:lnTo>
                  <a:lnTo>
                    <a:pt x="121434" y="221456"/>
                  </a:lnTo>
                  <a:cubicBezTo>
                    <a:pt x="121434" y="225385"/>
                    <a:pt x="118219" y="228600"/>
                    <a:pt x="114290" y="228600"/>
                  </a:cubicBezTo>
                  <a:lnTo>
                    <a:pt x="64284" y="228600"/>
                  </a:lnTo>
                  <a:cubicBezTo>
                    <a:pt x="60355" y="228600"/>
                    <a:pt x="57140" y="225385"/>
                    <a:pt x="57140" y="221456"/>
                  </a:cubicBezTo>
                  <a:lnTo>
                    <a:pt x="57140" y="185425"/>
                  </a:lnTo>
                  <a:cubicBezTo>
                    <a:pt x="39906" y="172388"/>
                    <a:pt x="28565" y="151894"/>
                    <a:pt x="28565" y="128588"/>
                  </a:cubicBezTo>
                  <a:lnTo>
                    <a:pt x="24993" y="128588"/>
                  </a:lnTo>
                  <a:cubicBezTo>
                    <a:pt x="10125" y="128588"/>
                    <a:pt x="-1751" y="115550"/>
                    <a:pt x="213" y="100280"/>
                  </a:cubicBezTo>
                  <a:cubicBezTo>
                    <a:pt x="1821" y="87690"/>
                    <a:pt x="13161" y="78581"/>
                    <a:pt x="25886" y="78581"/>
                  </a:cubicBezTo>
                  <a:cubicBezTo>
                    <a:pt x="27360" y="78581"/>
                    <a:pt x="28565" y="79787"/>
                    <a:pt x="28565" y="81260"/>
                  </a:cubicBezTo>
                  <a:lnTo>
                    <a:pt x="28565" y="90190"/>
                  </a:lnTo>
                  <a:cubicBezTo>
                    <a:pt x="28565" y="91663"/>
                    <a:pt x="27360" y="92869"/>
                    <a:pt x="25886" y="92869"/>
                  </a:cubicBezTo>
                  <a:lnTo>
                    <a:pt x="25440" y="92869"/>
                  </a:lnTo>
                  <a:cubicBezTo>
                    <a:pt x="20261" y="92869"/>
                    <a:pt x="15483" y="96351"/>
                    <a:pt x="14501" y="101441"/>
                  </a:cubicBezTo>
                  <a:cubicBezTo>
                    <a:pt x="13161" y="108273"/>
                    <a:pt x="18385" y="114300"/>
                    <a:pt x="24993" y="114300"/>
                  </a:cubicBezTo>
                  <a:lnTo>
                    <a:pt x="29994" y="114300"/>
                  </a:lnTo>
                  <a:cubicBezTo>
                    <a:pt x="34816" y="90681"/>
                    <a:pt x="51291" y="71348"/>
                    <a:pt x="73124" y="62463"/>
                  </a:cubicBezTo>
                  <a:cubicBezTo>
                    <a:pt x="72097" y="58490"/>
                    <a:pt x="71428" y="54337"/>
                    <a:pt x="71428" y="50006"/>
                  </a:cubicBezTo>
                  <a:cubicBezTo>
                    <a:pt x="71428" y="22369"/>
                    <a:pt x="93796" y="0"/>
                    <a:pt x="121434" y="0"/>
                  </a:cubicBezTo>
                  <a:close/>
                </a:path>
              </a:pathLst>
            </a:custGeom>
            <a:solidFill>
              <a:schemeClr val="bg1"/>
            </a:solidFill>
            <a:ln w="19050">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7" name="Group 6">
            <a:extLst>
              <a:ext uri="{FF2B5EF4-FFF2-40B4-BE49-F238E27FC236}">
                <a16:creationId xmlns:a16="http://schemas.microsoft.com/office/drawing/2014/main" id="{B5949A99-84EC-ABC0-5DC7-C6A42BC19307}"/>
              </a:ext>
            </a:extLst>
          </p:cNvPr>
          <p:cNvGrpSpPr/>
          <p:nvPr/>
        </p:nvGrpSpPr>
        <p:grpSpPr>
          <a:xfrm>
            <a:off x="6195575" y="1317134"/>
            <a:ext cx="2529192" cy="1964306"/>
            <a:chOff x="6195575" y="1317134"/>
            <a:chExt cx="2529192" cy="1964306"/>
          </a:xfrm>
        </p:grpSpPr>
        <p:sp>
          <p:nvSpPr>
            <p:cNvPr id="16" name="TextBox 15">
              <a:extLst>
                <a:ext uri="{FF2B5EF4-FFF2-40B4-BE49-F238E27FC236}">
                  <a16:creationId xmlns:a16="http://schemas.microsoft.com/office/drawing/2014/main" id="{0A01CA25-2868-4928-9269-BADE3E6532C4}"/>
                </a:ext>
              </a:extLst>
            </p:cNvPr>
            <p:cNvSpPr txBox="1"/>
            <p:nvPr/>
          </p:nvSpPr>
          <p:spPr>
            <a:xfrm>
              <a:off x="6195575" y="2201718"/>
              <a:ext cx="2529192" cy="400110"/>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B73F7C"/>
                  </a:solidFill>
                  <a:effectLst/>
                  <a:uLnTx/>
                  <a:uFillTx/>
                  <a:latin typeface="Arial" panose="020B0604020202020204"/>
                  <a:ea typeface="+mn-ea"/>
                  <a:cs typeface="+mn-cs"/>
                </a:rPr>
                <a:t>Feel</a:t>
              </a:r>
              <a:r>
                <a:rPr kumimoji="0" lang="en-US" sz="2000" b="1" i="0" u="none" strike="noStrike" kern="1200" cap="none" spc="0" normalizeH="0" baseline="0" noProof="0">
                  <a:ln>
                    <a:noFill/>
                  </a:ln>
                  <a:solidFill>
                    <a:srgbClr val="B73F7C"/>
                  </a:solidFill>
                  <a:effectLst/>
                  <a:uLnTx/>
                  <a:uFillTx/>
                  <a:latin typeface="Arial" panose="020B0604020202020204"/>
                  <a:ea typeface="+mn-ea"/>
                  <a:cs typeface="+mn-cs"/>
                </a:rPr>
                <a:t> </a:t>
              </a:r>
              <a:r>
                <a:rPr kumimoji="0" lang="en-US" sz="2000" b="1" i="1" u="none" strike="noStrike" kern="1200" cap="none" spc="0" normalizeH="0" baseline="0" noProof="0">
                  <a:ln>
                    <a:noFill/>
                  </a:ln>
                  <a:solidFill>
                    <a:srgbClr val="B73F7C"/>
                  </a:solidFill>
                  <a:effectLst/>
                  <a:uLnTx/>
                  <a:uFillTx/>
                  <a:latin typeface="Arial" panose="020B0604020202020204"/>
                  <a:ea typeface="+mn-ea"/>
                  <a:cs typeface="+mn-cs"/>
                </a:rPr>
                <a:t>confident</a:t>
              </a:r>
            </a:p>
          </p:txBody>
        </p:sp>
        <p:sp>
          <p:nvSpPr>
            <p:cNvPr id="24" name="Rectangle 23">
              <a:extLst>
                <a:ext uri="{FF2B5EF4-FFF2-40B4-BE49-F238E27FC236}">
                  <a16:creationId xmlns:a16="http://schemas.microsoft.com/office/drawing/2014/main" id="{2972851F-3625-445D-8BE8-3DBFB4521230}"/>
                </a:ext>
              </a:extLst>
            </p:cNvPr>
            <p:cNvSpPr/>
            <p:nvPr/>
          </p:nvSpPr>
          <p:spPr>
            <a:xfrm>
              <a:off x="6311724" y="2685106"/>
              <a:ext cx="2296895" cy="596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76% of employees</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feel confident knowing what steps to take after engaging with us</a:t>
              </a:r>
              <a:r>
                <a:rPr kumimoji="0" lang="en-US" sz="1100" b="0" i="0" u="none" strike="noStrike" kern="1200" cap="none" spc="0" normalizeH="0" baseline="30000" noProof="0">
                  <a:ln>
                    <a:noFill/>
                  </a:ln>
                  <a:solidFill>
                    <a:prstClr val="black">
                      <a:lumMod val="65000"/>
                      <a:lumOff val="35000"/>
                    </a:prstClr>
                  </a:solidFill>
                  <a:effectLst/>
                  <a:uLnTx/>
                  <a:uFillTx/>
                  <a:latin typeface="Arial" panose="020B0604020202020204"/>
                  <a:ea typeface="+mn-ea"/>
                  <a:cs typeface="+mn-cs"/>
                </a:rPr>
                <a:t>3</a:t>
              </a:r>
            </a:p>
          </p:txBody>
        </p:sp>
        <p:sp>
          <p:nvSpPr>
            <p:cNvPr id="43" name="Oval 42">
              <a:extLst>
                <a:ext uri="{FF2B5EF4-FFF2-40B4-BE49-F238E27FC236}">
                  <a16:creationId xmlns:a16="http://schemas.microsoft.com/office/drawing/2014/main" id="{FC1AB668-FF7A-4C51-9928-68CA90EC707A}"/>
                </a:ext>
              </a:extLst>
            </p:cNvPr>
            <p:cNvSpPr/>
            <p:nvPr/>
          </p:nvSpPr>
          <p:spPr>
            <a:xfrm>
              <a:off x="7055668" y="1317134"/>
              <a:ext cx="809008" cy="809008"/>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0" name="Freeform 110">
              <a:extLst>
                <a:ext uri="{FF2B5EF4-FFF2-40B4-BE49-F238E27FC236}">
                  <a16:creationId xmlns:a16="http://schemas.microsoft.com/office/drawing/2014/main" id="{9106B130-2C7F-4058-AA9A-E9A16BEF2A18}"/>
                </a:ext>
              </a:extLst>
            </p:cNvPr>
            <p:cNvSpPr/>
            <p:nvPr/>
          </p:nvSpPr>
          <p:spPr>
            <a:xfrm>
              <a:off x="7231954" y="1529798"/>
              <a:ext cx="383787" cy="383681"/>
            </a:xfrm>
            <a:custGeom>
              <a:avLst/>
              <a:gdLst/>
              <a:ahLst/>
              <a:cxnLst/>
              <a:rect l="l" t="t" r="r" b="b"/>
              <a:pathLst>
                <a:path w="228661" h="228598">
                  <a:moveTo>
                    <a:pt x="185768" y="165908"/>
                  </a:moveTo>
                  <a:lnTo>
                    <a:pt x="180258" y="176950"/>
                  </a:lnTo>
                  <a:cubicBezTo>
                    <a:pt x="179536" y="178360"/>
                    <a:pt x="178470" y="179427"/>
                    <a:pt x="177061" y="180151"/>
                  </a:cubicBezTo>
                  <a:lnTo>
                    <a:pt x="166024" y="185679"/>
                  </a:lnTo>
                  <a:lnTo>
                    <a:pt x="177061" y="191202"/>
                  </a:lnTo>
                  <a:cubicBezTo>
                    <a:pt x="178470" y="191926"/>
                    <a:pt x="179536" y="192993"/>
                    <a:pt x="180258" y="194403"/>
                  </a:cubicBezTo>
                  <a:lnTo>
                    <a:pt x="185768" y="205449"/>
                  </a:lnTo>
                  <a:lnTo>
                    <a:pt x="191277" y="194403"/>
                  </a:lnTo>
                  <a:cubicBezTo>
                    <a:pt x="191999" y="192993"/>
                    <a:pt x="193065" y="191926"/>
                    <a:pt x="194474" y="191202"/>
                  </a:cubicBezTo>
                  <a:lnTo>
                    <a:pt x="205511" y="185679"/>
                  </a:lnTo>
                  <a:lnTo>
                    <a:pt x="194474" y="180151"/>
                  </a:lnTo>
                  <a:cubicBezTo>
                    <a:pt x="193065" y="179427"/>
                    <a:pt x="191999" y="178360"/>
                    <a:pt x="191277" y="176950"/>
                  </a:cubicBezTo>
                  <a:close/>
                  <a:moveTo>
                    <a:pt x="185768" y="143073"/>
                  </a:moveTo>
                  <a:cubicBezTo>
                    <a:pt x="188585" y="143073"/>
                    <a:pt x="190715" y="144285"/>
                    <a:pt x="192157" y="146709"/>
                  </a:cubicBezTo>
                  <a:lnTo>
                    <a:pt x="202997" y="168422"/>
                  </a:lnTo>
                  <a:lnTo>
                    <a:pt x="224683" y="179276"/>
                  </a:lnTo>
                  <a:cubicBezTo>
                    <a:pt x="225880" y="179878"/>
                    <a:pt x="226837" y="180740"/>
                    <a:pt x="227556" y="181860"/>
                  </a:cubicBezTo>
                  <a:cubicBezTo>
                    <a:pt x="228274" y="182980"/>
                    <a:pt x="228642" y="184251"/>
                    <a:pt x="228661" y="185672"/>
                  </a:cubicBezTo>
                  <a:cubicBezTo>
                    <a:pt x="228642" y="187094"/>
                    <a:pt x="228274" y="188366"/>
                    <a:pt x="227556" y="189489"/>
                  </a:cubicBezTo>
                  <a:cubicBezTo>
                    <a:pt x="226837" y="190612"/>
                    <a:pt x="225880" y="191474"/>
                    <a:pt x="224683" y="192077"/>
                  </a:cubicBezTo>
                  <a:lnTo>
                    <a:pt x="202997" y="202931"/>
                  </a:lnTo>
                  <a:lnTo>
                    <a:pt x="192157" y="224643"/>
                  </a:lnTo>
                  <a:cubicBezTo>
                    <a:pt x="191553" y="225833"/>
                    <a:pt x="190692" y="226786"/>
                    <a:pt x="189574" y="227500"/>
                  </a:cubicBezTo>
                  <a:cubicBezTo>
                    <a:pt x="188456" y="228214"/>
                    <a:pt x="187188" y="228580"/>
                    <a:pt x="185772" y="228598"/>
                  </a:cubicBezTo>
                  <a:cubicBezTo>
                    <a:pt x="184355" y="228580"/>
                    <a:pt x="183086" y="228214"/>
                    <a:pt x="181966" y="227500"/>
                  </a:cubicBezTo>
                  <a:cubicBezTo>
                    <a:pt x="180845" y="226786"/>
                    <a:pt x="179983" y="225833"/>
                    <a:pt x="179379" y="224643"/>
                  </a:cubicBezTo>
                  <a:lnTo>
                    <a:pt x="168538" y="202931"/>
                  </a:lnTo>
                  <a:lnTo>
                    <a:pt x="146852" y="192077"/>
                  </a:lnTo>
                  <a:cubicBezTo>
                    <a:pt x="145655" y="191475"/>
                    <a:pt x="144698" y="190613"/>
                    <a:pt x="143980" y="189493"/>
                  </a:cubicBezTo>
                  <a:cubicBezTo>
                    <a:pt x="143261" y="188372"/>
                    <a:pt x="142893" y="187102"/>
                    <a:pt x="142875" y="185680"/>
                  </a:cubicBezTo>
                  <a:cubicBezTo>
                    <a:pt x="142893" y="184259"/>
                    <a:pt x="143261" y="182987"/>
                    <a:pt x="143980" y="181864"/>
                  </a:cubicBezTo>
                  <a:cubicBezTo>
                    <a:pt x="144698" y="180741"/>
                    <a:pt x="145655" y="179879"/>
                    <a:pt x="146852" y="179276"/>
                  </a:cubicBezTo>
                  <a:lnTo>
                    <a:pt x="168538" y="168422"/>
                  </a:lnTo>
                  <a:lnTo>
                    <a:pt x="179379" y="146709"/>
                  </a:lnTo>
                  <a:cubicBezTo>
                    <a:pt x="180820" y="144285"/>
                    <a:pt x="182950" y="143073"/>
                    <a:pt x="185768" y="143073"/>
                  </a:cubicBezTo>
                  <a:close/>
                  <a:moveTo>
                    <a:pt x="85755" y="51448"/>
                  </a:moveTo>
                  <a:lnTo>
                    <a:pt x="65958" y="91109"/>
                  </a:lnTo>
                  <a:cubicBezTo>
                    <a:pt x="65235" y="92516"/>
                    <a:pt x="64169" y="93582"/>
                    <a:pt x="62761" y="94305"/>
                  </a:cubicBezTo>
                  <a:lnTo>
                    <a:pt x="23149" y="114138"/>
                  </a:lnTo>
                  <a:lnTo>
                    <a:pt x="62761" y="133976"/>
                  </a:lnTo>
                  <a:cubicBezTo>
                    <a:pt x="64171" y="134697"/>
                    <a:pt x="65237" y="135763"/>
                    <a:pt x="65958" y="137173"/>
                  </a:cubicBezTo>
                  <a:lnTo>
                    <a:pt x="85755" y="176834"/>
                  </a:lnTo>
                  <a:lnTo>
                    <a:pt x="105552" y="137173"/>
                  </a:lnTo>
                  <a:cubicBezTo>
                    <a:pt x="106273" y="135763"/>
                    <a:pt x="107339" y="134697"/>
                    <a:pt x="108749" y="133976"/>
                  </a:cubicBezTo>
                  <a:lnTo>
                    <a:pt x="148361" y="114138"/>
                  </a:lnTo>
                  <a:lnTo>
                    <a:pt x="108749" y="94305"/>
                  </a:lnTo>
                  <a:cubicBezTo>
                    <a:pt x="107341" y="93582"/>
                    <a:pt x="106276" y="92516"/>
                    <a:pt x="105552" y="91109"/>
                  </a:cubicBezTo>
                  <a:close/>
                  <a:moveTo>
                    <a:pt x="85755" y="28612"/>
                  </a:moveTo>
                  <a:cubicBezTo>
                    <a:pt x="88573" y="28612"/>
                    <a:pt x="90703" y="29824"/>
                    <a:pt x="92144" y="32249"/>
                  </a:cubicBezTo>
                  <a:lnTo>
                    <a:pt x="117272" y="82599"/>
                  </a:lnTo>
                  <a:lnTo>
                    <a:pt x="167533" y="107740"/>
                  </a:lnTo>
                  <a:cubicBezTo>
                    <a:pt x="168722" y="108348"/>
                    <a:pt x="169673" y="109212"/>
                    <a:pt x="170384" y="110332"/>
                  </a:cubicBezTo>
                  <a:cubicBezTo>
                    <a:pt x="171096" y="111453"/>
                    <a:pt x="171461" y="112721"/>
                    <a:pt x="171480" y="114138"/>
                  </a:cubicBezTo>
                  <a:cubicBezTo>
                    <a:pt x="171462" y="115558"/>
                    <a:pt x="171097" y="116829"/>
                    <a:pt x="170385" y="117952"/>
                  </a:cubicBezTo>
                  <a:cubicBezTo>
                    <a:pt x="169674" y="119074"/>
                    <a:pt x="168723" y="119940"/>
                    <a:pt x="167533" y="120550"/>
                  </a:cubicBezTo>
                  <a:lnTo>
                    <a:pt x="117272" y="145705"/>
                  </a:lnTo>
                  <a:lnTo>
                    <a:pt x="92144" y="196028"/>
                  </a:lnTo>
                  <a:cubicBezTo>
                    <a:pt x="91540" y="197218"/>
                    <a:pt x="90679" y="198171"/>
                    <a:pt x="89561" y="198885"/>
                  </a:cubicBezTo>
                  <a:cubicBezTo>
                    <a:pt x="88443" y="199599"/>
                    <a:pt x="87176" y="199965"/>
                    <a:pt x="85759" y="199983"/>
                  </a:cubicBezTo>
                  <a:cubicBezTo>
                    <a:pt x="84342" y="199965"/>
                    <a:pt x="83074" y="199599"/>
                    <a:pt x="81953" y="198885"/>
                  </a:cubicBezTo>
                  <a:cubicBezTo>
                    <a:pt x="80833" y="198171"/>
                    <a:pt x="79970" y="197218"/>
                    <a:pt x="79366" y="196028"/>
                  </a:cubicBezTo>
                  <a:lnTo>
                    <a:pt x="54238" y="145705"/>
                  </a:lnTo>
                  <a:lnTo>
                    <a:pt x="3977" y="120541"/>
                  </a:lnTo>
                  <a:cubicBezTo>
                    <a:pt x="2780" y="119939"/>
                    <a:pt x="1823" y="119077"/>
                    <a:pt x="1105" y="117957"/>
                  </a:cubicBezTo>
                  <a:cubicBezTo>
                    <a:pt x="386" y="116837"/>
                    <a:pt x="18" y="115566"/>
                    <a:pt x="0" y="114145"/>
                  </a:cubicBezTo>
                  <a:cubicBezTo>
                    <a:pt x="18" y="112723"/>
                    <a:pt x="386" y="111451"/>
                    <a:pt x="1105" y="110328"/>
                  </a:cubicBezTo>
                  <a:cubicBezTo>
                    <a:pt x="1823" y="109205"/>
                    <a:pt x="2780" y="108343"/>
                    <a:pt x="3977" y="107740"/>
                  </a:cubicBezTo>
                  <a:lnTo>
                    <a:pt x="54238" y="82599"/>
                  </a:lnTo>
                  <a:lnTo>
                    <a:pt x="79366" y="32249"/>
                  </a:lnTo>
                  <a:cubicBezTo>
                    <a:pt x="80808" y="29824"/>
                    <a:pt x="82937" y="28612"/>
                    <a:pt x="85755" y="28612"/>
                  </a:cubicBezTo>
                  <a:close/>
                  <a:moveTo>
                    <a:pt x="185768" y="22832"/>
                  </a:moveTo>
                  <a:lnTo>
                    <a:pt x="180258" y="33860"/>
                  </a:lnTo>
                  <a:cubicBezTo>
                    <a:pt x="179537" y="35271"/>
                    <a:pt x="178471" y="36336"/>
                    <a:pt x="177061" y="37057"/>
                  </a:cubicBezTo>
                  <a:lnTo>
                    <a:pt x="166024" y="42603"/>
                  </a:lnTo>
                  <a:lnTo>
                    <a:pt x="177061" y="48148"/>
                  </a:lnTo>
                  <a:cubicBezTo>
                    <a:pt x="178469" y="48872"/>
                    <a:pt x="179535" y="49937"/>
                    <a:pt x="180258" y="51345"/>
                  </a:cubicBezTo>
                  <a:lnTo>
                    <a:pt x="185768" y="62373"/>
                  </a:lnTo>
                  <a:lnTo>
                    <a:pt x="191277" y="51327"/>
                  </a:lnTo>
                  <a:cubicBezTo>
                    <a:pt x="192001" y="49919"/>
                    <a:pt x="193066" y="48854"/>
                    <a:pt x="194474" y="48130"/>
                  </a:cubicBezTo>
                  <a:lnTo>
                    <a:pt x="205511" y="42585"/>
                  </a:lnTo>
                  <a:lnTo>
                    <a:pt x="194474" y="37057"/>
                  </a:lnTo>
                  <a:cubicBezTo>
                    <a:pt x="193067" y="36341"/>
                    <a:pt x="192001" y="35281"/>
                    <a:pt x="191277" y="33878"/>
                  </a:cubicBezTo>
                  <a:close/>
                  <a:moveTo>
                    <a:pt x="185768" y="0"/>
                  </a:moveTo>
                  <a:cubicBezTo>
                    <a:pt x="188585" y="0"/>
                    <a:pt x="190715" y="1211"/>
                    <a:pt x="192157" y="3633"/>
                  </a:cubicBezTo>
                  <a:lnTo>
                    <a:pt x="202997" y="25346"/>
                  </a:lnTo>
                  <a:lnTo>
                    <a:pt x="224683" y="36204"/>
                  </a:lnTo>
                  <a:cubicBezTo>
                    <a:pt x="225879" y="36807"/>
                    <a:pt x="226835" y="37668"/>
                    <a:pt x="227552" y="38788"/>
                  </a:cubicBezTo>
                  <a:cubicBezTo>
                    <a:pt x="228270" y="39908"/>
                    <a:pt x="228638" y="41178"/>
                    <a:pt x="228656" y="42599"/>
                  </a:cubicBezTo>
                  <a:cubicBezTo>
                    <a:pt x="228638" y="44019"/>
                    <a:pt x="228270" y="45291"/>
                    <a:pt x="227552" y="46413"/>
                  </a:cubicBezTo>
                  <a:cubicBezTo>
                    <a:pt x="226835" y="47535"/>
                    <a:pt x="225879" y="48398"/>
                    <a:pt x="224683" y="49001"/>
                  </a:cubicBezTo>
                  <a:lnTo>
                    <a:pt x="202997" y="59859"/>
                  </a:lnTo>
                  <a:lnTo>
                    <a:pt x="192157" y="81572"/>
                  </a:lnTo>
                  <a:cubicBezTo>
                    <a:pt x="191553" y="82762"/>
                    <a:pt x="190692" y="83714"/>
                    <a:pt x="189574" y="84428"/>
                  </a:cubicBezTo>
                  <a:cubicBezTo>
                    <a:pt x="188456" y="85143"/>
                    <a:pt x="187188" y="85509"/>
                    <a:pt x="185772" y="85527"/>
                  </a:cubicBezTo>
                  <a:cubicBezTo>
                    <a:pt x="184355" y="85509"/>
                    <a:pt x="183086" y="85143"/>
                    <a:pt x="181966" y="84428"/>
                  </a:cubicBezTo>
                  <a:cubicBezTo>
                    <a:pt x="180845" y="83714"/>
                    <a:pt x="179983" y="82762"/>
                    <a:pt x="179379" y="81572"/>
                  </a:cubicBezTo>
                  <a:lnTo>
                    <a:pt x="168538" y="59859"/>
                  </a:lnTo>
                  <a:lnTo>
                    <a:pt x="146852" y="49001"/>
                  </a:lnTo>
                  <a:cubicBezTo>
                    <a:pt x="145657" y="48398"/>
                    <a:pt x="144700" y="47537"/>
                    <a:pt x="143983" y="46417"/>
                  </a:cubicBezTo>
                  <a:cubicBezTo>
                    <a:pt x="143265" y="45297"/>
                    <a:pt x="142897" y="44027"/>
                    <a:pt x="142879" y="42607"/>
                  </a:cubicBezTo>
                  <a:cubicBezTo>
                    <a:pt x="142897" y="41186"/>
                    <a:pt x="143265" y="39915"/>
                    <a:pt x="143983" y="38792"/>
                  </a:cubicBezTo>
                  <a:cubicBezTo>
                    <a:pt x="144700" y="37670"/>
                    <a:pt x="145657" y="36807"/>
                    <a:pt x="146852" y="36204"/>
                  </a:cubicBezTo>
                  <a:lnTo>
                    <a:pt x="168538" y="25346"/>
                  </a:lnTo>
                  <a:lnTo>
                    <a:pt x="179379" y="3633"/>
                  </a:lnTo>
                  <a:cubicBezTo>
                    <a:pt x="180820" y="1211"/>
                    <a:pt x="182950" y="0"/>
                    <a:pt x="185768" y="0"/>
                  </a:cubicBezTo>
                  <a:close/>
                </a:path>
              </a:pathLst>
            </a:custGeom>
            <a:solidFill>
              <a:schemeClr val="bg1"/>
            </a:solid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23" name="Picture 22" descr="Icon&#10;&#10;Description automatically generated">
            <a:hlinkClick r:id="" action="ppaction://hlinkshowjump?jump=nextslide"/>
            <a:extLst>
              <a:ext uri="{FF2B5EF4-FFF2-40B4-BE49-F238E27FC236}">
                <a16:creationId xmlns:a16="http://schemas.microsoft.com/office/drawing/2014/main" id="{1482E4A7-207D-4E22-B936-1EAD450B0E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6100" y="4656972"/>
            <a:ext cx="254000" cy="228600"/>
          </a:xfrm>
          <a:prstGeom prst="rect">
            <a:avLst/>
          </a:prstGeom>
        </p:spPr>
      </p:pic>
      <p:pic>
        <p:nvPicPr>
          <p:cNvPr id="25" name="Picture 24" descr="Icon&#10;&#10;Description automatically generated">
            <a:hlinkClick r:id="rId4" action="ppaction://hlinksldjump"/>
            <a:extLst>
              <a:ext uri="{FF2B5EF4-FFF2-40B4-BE49-F238E27FC236}">
                <a16:creationId xmlns:a16="http://schemas.microsoft.com/office/drawing/2014/main" id="{7758D903-5683-4C0D-A88D-94D4D060D9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910" y="4656972"/>
            <a:ext cx="254000" cy="241300"/>
          </a:xfrm>
          <a:prstGeom prst="rect">
            <a:avLst/>
          </a:prstGeom>
        </p:spPr>
      </p:pic>
      <p:pic>
        <p:nvPicPr>
          <p:cNvPr id="26" name="Picture 25" descr="Icon&#10;&#10;Description automatically generated">
            <a:hlinkClick r:id="" action="ppaction://hlinkshowjump?jump=previousslide"/>
            <a:extLst>
              <a:ext uri="{FF2B5EF4-FFF2-40B4-BE49-F238E27FC236}">
                <a16:creationId xmlns:a16="http://schemas.microsoft.com/office/drawing/2014/main" id="{E535E80C-5BF5-4D06-8982-ED0CAB1EC7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34420" y="4665199"/>
            <a:ext cx="241300" cy="228600"/>
          </a:xfrm>
          <a:prstGeom prst="rect">
            <a:avLst/>
          </a:prstGeom>
        </p:spPr>
      </p:pic>
      <p:pic>
        <p:nvPicPr>
          <p:cNvPr id="8" name="Picture 7" hidden="1">
            <a:extLst>
              <a:ext uri="{FF2B5EF4-FFF2-40B4-BE49-F238E27FC236}">
                <a16:creationId xmlns:a16="http://schemas.microsoft.com/office/drawing/2014/main" id="{E14AE9C8-DA7D-C572-3D43-800C030489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1939" y="4656972"/>
            <a:ext cx="658668" cy="293786"/>
          </a:xfrm>
          <a:prstGeom prst="rect">
            <a:avLst/>
          </a:prstGeom>
        </p:spPr>
      </p:pic>
    </p:spTree>
    <p:extLst>
      <p:ext uri="{BB962C8B-B14F-4D97-AF65-F5344CB8AC3E}">
        <p14:creationId xmlns:p14="http://schemas.microsoft.com/office/powerpoint/2010/main" val="49514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erson with her arms crossed&#10;&#10;Description automatically generated with medium confidence">
            <a:extLst>
              <a:ext uri="{FF2B5EF4-FFF2-40B4-BE49-F238E27FC236}">
                <a16:creationId xmlns:a16="http://schemas.microsoft.com/office/drawing/2014/main" id="{519FF542-CF0D-4499-B813-9424F2CA1F93}"/>
              </a:ext>
            </a:extLst>
          </p:cNvPr>
          <p:cNvPicPr>
            <a:picLocks noChangeAspect="1"/>
          </p:cNvPicPr>
          <p:nvPr/>
        </p:nvPicPr>
        <p:blipFill rotWithShape="1">
          <a:blip r:embed="rId3">
            <a:extLst>
              <a:ext uri="{28A0092B-C50C-407E-A947-70E740481C1C}">
                <a14:useLocalDpi xmlns:a14="http://schemas.microsoft.com/office/drawing/2010/main" val="0"/>
              </a:ext>
            </a:extLst>
          </a:blip>
          <a:srcRect l="8832" t="7742" r="-296"/>
          <a:stretch/>
        </p:blipFill>
        <p:spPr>
          <a:xfrm>
            <a:off x="1" y="-22122"/>
            <a:ext cx="9138907" cy="4536476"/>
          </a:xfrm>
          <a:prstGeom prst="rect">
            <a:avLst/>
          </a:prstGeom>
        </p:spPr>
      </p:pic>
      <p:cxnSp>
        <p:nvCxnSpPr>
          <p:cNvPr id="149" name="Straight Connector 148">
            <a:extLst>
              <a:ext uri="{FF2B5EF4-FFF2-40B4-BE49-F238E27FC236}">
                <a16:creationId xmlns:a16="http://schemas.microsoft.com/office/drawing/2014/main" id="{701DE3C2-8A61-4049-B9F7-3E739E3B5242}"/>
              </a:ext>
            </a:extLst>
          </p:cNvPr>
          <p:cNvCxnSpPr>
            <a:cxnSpLocks/>
          </p:cNvCxnSpPr>
          <p:nvPr/>
        </p:nvCxnSpPr>
        <p:spPr>
          <a:xfrm flipV="1">
            <a:off x="5113351" y="2862682"/>
            <a:ext cx="338349" cy="231145"/>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0B731D0-B9D7-4BEA-BFF1-2DF01CD38CE6}"/>
              </a:ext>
            </a:extLst>
          </p:cNvPr>
          <p:cNvCxnSpPr>
            <a:cxnSpLocks/>
          </p:cNvCxnSpPr>
          <p:nvPr/>
        </p:nvCxnSpPr>
        <p:spPr>
          <a:xfrm flipH="1" flipV="1">
            <a:off x="2567716" y="1784716"/>
            <a:ext cx="406986" cy="462939"/>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3F2C5A5-1723-42B8-90DB-36E8556E09C1}"/>
              </a:ext>
            </a:extLst>
          </p:cNvPr>
          <p:cNvCxnSpPr>
            <a:cxnSpLocks/>
          </p:cNvCxnSpPr>
          <p:nvPr/>
        </p:nvCxnSpPr>
        <p:spPr>
          <a:xfrm flipH="1" flipV="1">
            <a:off x="2676136" y="1837160"/>
            <a:ext cx="887486" cy="462545"/>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B203AEF5-FFF9-4CD2-9EE7-7340D6DE7815}"/>
              </a:ext>
            </a:extLst>
          </p:cNvPr>
          <p:cNvCxnSpPr>
            <a:cxnSpLocks/>
          </p:cNvCxnSpPr>
          <p:nvPr/>
        </p:nvCxnSpPr>
        <p:spPr>
          <a:xfrm flipH="1" flipV="1">
            <a:off x="3181290" y="1627257"/>
            <a:ext cx="542287" cy="121273"/>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E0B5C690-7304-4140-8CAB-F35E19296C0C}"/>
              </a:ext>
            </a:extLst>
          </p:cNvPr>
          <p:cNvCxnSpPr>
            <a:cxnSpLocks/>
          </p:cNvCxnSpPr>
          <p:nvPr/>
        </p:nvCxnSpPr>
        <p:spPr>
          <a:xfrm>
            <a:off x="3191177" y="873579"/>
            <a:ext cx="463607" cy="1101888"/>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9EAA179-8D38-47B5-9E3F-0578063453DF}"/>
              </a:ext>
            </a:extLst>
          </p:cNvPr>
          <p:cNvCxnSpPr>
            <a:cxnSpLocks/>
            <a:endCxn id="183" idx="0"/>
          </p:cNvCxnSpPr>
          <p:nvPr/>
        </p:nvCxnSpPr>
        <p:spPr>
          <a:xfrm flipH="1">
            <a:off x="3162568" y="1221024"/>
            <a:ext cx="110736" cy="372076"/>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107EC5F2-D52E-45A6-9206-F09CC6FF5761}"/>
              </a:ext>
            </a:extLst>
          </p:cNvPr>
          <p:cNvCxnSpPr>
            <a:cxnSpLocks/>
            <a:endCxn id="186" idx="6"/>
          </p:cNvCxnSpPr>
          <p:nvPr/>
        </p:nvCxnSpPr>
        <p:spPr>
          <a:xfrm flipH="1" flipV="1">
            <a:off x="3017027" y="2239523"/>
            <a:ext cx="613794" cy="170355"/>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3179D31C-AE95-4EF9-B326-E56AE007EBCC}"/>
              </a:ext>
            </a:extLst>
          </p:cNvPr>
          <p:cNvCxnSpPr>
            <a:cxnSpLocks/>
          </p:cNvCxnSpPr>
          <p:nvPr/>
        </p:nvCxnSpPr>
        <p:spPr>
          <a:xfrm flipH="1">
            <a:off x="4823896" y="1041108"/>
            <a:ext cx="23371" cy="489406"/>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D16977D9-5124-4040-92DA-145E534043B5}"/>
              </a:ext>
            </a:extLst>
          </p:cNvPr>
          <p:cNvCxnSpPr>
            <a:cxnSpLocks/>
          </p:cNvCxnSpPr>
          <p:nvPr/>
        </p:nvCxnSpPr>
        <p:spPr>
          <a:xfrm>
            <a:off x="4860633" y="1105879"/>
            <a:ext cx="238316" cy="797189"/>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F1CD4B36-4ACE-410C-B3D2-C355719783B1}"/>
              </a:ext>
            </a:extLst>
          </p:cNvPr>
          <p:cNvCxnSpPr>
            <a:cxnSpLocks/>
            <a:endCxn id="190" idx="1"/>
          </p:cNvCxnSpPr>
          <p:nvPr/>
        </p:nvCxnSpPr>
        <p:spPr>
          <a:xfrm>
            <a:off x="4834698" y="1535101"/>
            <a:ext cx="237001" cy="32117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E01468F-07BA-4D5D-8B40-E665C62EACA7}"/>
              </a:ext>
            </a:extLst>
          </p:cNvPr>
          <p:cNvCxnSpPr>
            <a:cxnSpLocks/>
          </p:cNvCxnSpPr>
          <p:nvPr/>
        </p:nvCxnSpPr>
        <p:spPr>
          <a:xfrm>
            <a:off x="5260395" y="2582296"/>
            <a:ext cx="194161" cy="338276"/>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FEA96E7-F03C-48DA-AD41-89D10D1CF010}"/>
              </a:ext>
            </a:extLst>
          </p:cNvPr>
          <p:cNvCxnSpPr>
            <a:cxnSpLocks/>
            <a:endCxn id="194" idx="3"/>
          </p:cNvCxnSpPr>
          <p:nvPr/>
        </p:nvCxnSpPr>
        <p:spPr>
          <a:xfrm flipV="1">
            <a:off x="5053998" y="2605234"/>
            <a:ext cx="199948" cy="185396"/>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EC44F7D-4EC8-48FB-BED7-11E182757946}"/>
              </a:ext>
            </a:extLst>
          </p:cNvPr>
          <p:cNvCxnSpPr>
            <a:cxnSpLocks/>
          </p:cNvCxnSpPr>
          <p:nvPr/>
        </p:nvCxnSpPr>
        <p:spPr>
          <a:xfrm flipH="1">
            <a:off x="4598639" y="1522075"/>
            <a:ext cx="218983" cy="188592"/>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2F8AA918-C5A3-40C7-8823-77F6C8944C92}"/>
              </a:ext>
            </a:extLst>
          </p:cNvPr>
          <p:cNvCxnSpPr>
            <a:cxnSpLocks/>
          </p:cNvCxnSpPr>
          <p:nvPr/>
        </p:nvCxnSpPr>
        <p:spPr>
          <a:xfrm flipH="1">
            <a:off x="4563837" y="1177018"/>
            <a:ext cx="226536" cy="411995"/>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6B3D7169-9D16-4B4A-B3B6-411B412298F2}"/>
              </a:ext>
            </a:extLst>
          </p:cNvPr>
          <p:cNvCxnSpPr>
            <a:cxnSpLocks/>
          </p:cNvCxnSpPr>
          <p:nvPr/>
        </p:nvCxnSpPr>
        <p:spPr>
          <a:xfrm flipH="1">
            <a:off x="5282207" y="2056692"/>
            <a:ext cx="434404" cy="50602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61CF2D6-BCCE-47E3-B49E-5458327729E0}"/>
              </a:ext>
            </a:extLst>
          </p:cNvPr>
          <p:cNvCxnSpPr>
            <a:cxnSpLocks/>
            <a:stCxn id="190" idx="2"/>
          </p:cNvCxnSpPr>
          <p:nvPr/>
        </p:nvCxnSpPr>
        <p:spPr>
          <a:xfrm flipH="1">
            <a:off x="4668214" y="1879209"/>
            <a:ext cx="393983" cy="21032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18D2A0C5-A85C-48DF-AB2F-2C78CE8C31FF}"/>
              </a:ext>
            </a:extLst>
          </p:cNvPr>
          <p:cNvCxnSpPr>
            <a:cxnSpLocks/>
            <a:endCxn id="184" idx="1"/>
          </p:cNvCxnSpPr>
          <p:nvPr/>
        </p:nvCxnSpPr>
        <p:spPr>
          <a:xfrm>
            <a:off x="3138646" y="1617631"/>
            <a:ext cx="227399" cy="294938"/>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B7ACB5B-3635-43E7-8816-33484E362F7E}"/>
              </a:ext>
            </a:extLst>
          </p:cNvPr>
          <p:cNvCxnSpPr>
            <a:cxnSpLocks/>
          </p:cNvCxnSpPr>
          <p:nvPr/>
        </p:nvCxnSpPr>
        <p:spPr>
          <a:xfrm>
            <a:off x="3359177" y="1946905"/>
            <a:ext cx="290441" cy="94471"/>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62F2F6D-E911-469B-A196-414ACC54F441}"/>
              </a:ext>
            </a:extLst>
          </p:cNvPr>
          <p:cNvCxnSpPr>
            <a:cxnSpLocks/>
            <a:stCxn id="186" idx="2"/>
            <a:endCxn id="72" idx="0"/>
          </p:cNvCxnSpPr>
          <p:nvPr/>
        </p:nvCxnSpPr>
        <p:spPr>
          <a:xfrm flipH="1">
            <a:off x="2152668" y="2239523"/>
            <a:ext cx="799482" cy="192849"/>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4FBB14A4-5EFA-4C22-95AB-F36DC4A8AF67}"/>
              </a:ext>
            </a:extLst>
          </p:cNvPr>
          <p:cNvCxnSpPr>
            <a:cxnSpLocks/>
            <a:stCxn id="186" idx="3"/>
          </p:cNvCxnSpPr>
          <p:nvPr/>
        </p:nvCxnSpPr>
        <p:spPr>
          <a:xfrm flipH="1">
            <a:off x="2506551" y="2262461"/>
            <a:ext cx="455100" cy="432211"/>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EB0D379A-9DFB-447C-9E93-D31A978BEC4E}"/>
              </a:ext>
            </a:extLst>
          </p:cNvPr>
          <p:cNvCxnSpPr>
            <a:cxnSpLocks/>
          </p:cNvCxnSpPr>
          <p:nvPr/>
        </p:nvCxnSpPr>
        <p:spPr>
          <a:xfrm flipH="1" flipV="1">
            <a:off x="2975607" y="2239212"/>
            <a:ext cx="365353" cy="447936"/>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E9D9F0CD-8D18-46E0-A234-7930372D71D7}"/>
              </a:ext>
            </a:extLst>
          </p:cNvPr>
          <p:cNvCxnSpPr>
            <a:cxnSpLocks/>
          </p:cNvCxnSpPr>
          <p:nvPr/>
        </p:nvCxnSpPr>
        <p:spPr>
          <a:xfrm flipH="1">
            <a:off x="5445759" y="2524406"/>
            <a:ext cx="390614" cy="366882"/>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pic>
        <p:nvPicPr>
          <p:cNvPr id="180" name="Picture 179">
            <a:extLst>
              <a:ext uri="{FF2B5EF4-FFF2-40B4-BE49-F238E27FC236}">
                <a16:creationId xmlns:a16="http://schemas.microsoft.com/office/drawing/2014/main" id="{6ACA97BC-B00A-4C3E-8F83-B28DE7B97A59}"/>
              </a:ext>
            </a:extLst>
          </p:cNvPr>
          <p:cNvPicPr>
            <a:picLocks noChangeAspect="1"/>
          </p:cNvPicPr>
          <p:nvPr/>
        </p:nvPicPr>
        <p:blipFill>
          <a:blip r:embed="rId4"/>
          <a:stretch>
            <a:fillRect/>
          </a:stretch>
        </p:blipFill>
        <p:spPr>
          <a:xfrm>
            <a:off x="2228897" y="1297372"/>
            <a:ext cx="244168" cy="288932"/>
          </a:xfrm>
          <a:prstGeom prst="rect">
            <a:avLst/>
          </a:prstGeom>
        </p:spPr>
      </p:pic>
      <p:sp>
        <p:nvSpPr>
          <p:cNvPr id="183" name="Oval 182">
            <a:extLst>
              <a:ext uri="{FF2B5EF4-FFF2-40B4-BE49-F238E27FC236}">
                <a16:creationId xmlns:a16="http://schemas.microsoft.com/office/drawing/2014/main" id="{28A680B6-7809-4890-ACA7-4238031805A8}"/>
              </a:ext>
            </a:extLst>
          </p:cNvPr>
          <p:cNvSpPr/>
          <p:nvPr/>
        </p:nvSpPr>
        <p:spPr>
          <a:xfrm>
            <a:off x="3130130" y="1593101"/>
            <a:ext cx="64877" cy="64877"/>
          </a:xfrm>
          <a:prstGeom prst="ellips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4" name="Oval 183">
            <a:extLst>
              <a:ext uri="{FF2B5EF4-FFF2-40B4-BE49-F238E27FC236}">
                <a16:creationId xmlns:a16="http://schemas.microsoft.com/office/drawing/2014/main" id="{13D733B6-4D26-44D1-8ED1-ED74B733FD4E}"/>
              </a:ext>
            </a:extLst>
          </p:cNvPr>
          <p:cNvSpPr/>
          <p:nvPr/>
        </p:nvSpPr>
        <p:spPr>
          <a:xfrm>
            <a:off x="3356544" y="1903068"/>
            <a:ext cx="64877" cy="64877"/>
          </a:xfrm>
          <a:prstGeom prst="ellips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6" name="Oval 185">
            <a:extLst>
              <a:ext uri="{FF2B5EF4-FFF2-40B4-BE49-F238E27FC236}">
                <a16:creationId xmlns:a16="http://schemas.microsoft.com/office/drawing/2014/main" id="{B22D95AD-FEDA-41E9-B906-192756C03DCE}"/>
              </a:ext>
            </a:extLst>
          </p:cNvPr>
          <p:cNvSpPr/>
          <p:nvPr/>
        </p:nvSpPr>
        <p:spPr>
          <a:xfrm>
            <a:off x="2952151" y="2207085"/>
            <a:ext cx="64877" cy="64877"/>
          </a:xfrm>
          <a:prstGeom prst="ellips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9" name="Oval 188">
            <a:extLst>
              <a:ext uri="{FF2B5EF4-FFF2-40B4-BE49-F238E27FC236}">
                <a16:creationId xmlns:a16="http://schemas.microsoft.com/office/drawing/2014/main" id="{1BF36F86-9F8B-4D61-9F33-2D083018752D}"/>
              </a:ext>
            </a:extLst>
          </p:cNvPr>
          <p:cNvSpPr/>
          <p:nvPr/>
        </p:nvSpPr>
        <p:spPr>
          <a:xfrm>
            <a:off x="4798955" y="1493906"/>
            <a:ext cx="64877" cy="6487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0" name="Oval 189">
            <a:extLst>
              <a:ext uri="{FF2B5EF4-FFF2-40B4-BE49-F238E27FC236}">
                <a16:creationId xmlns:a16="http://schemas.microsoft.com/office/drawing/2014/main" id="{27AFAB40-97AF-45B6-9E6C-4CE716F85446}"/>
              </a:ext>
            </a:extLst>
          </p:cNvPr>
          <p:cNvSpPr/>
          <p:nvPr/>
        </p:nvSpPr>
        <p:spPr>
          <a:xfrm>
            <a:off x="5062197" y="1846770"/>
            <a:ext cx="64877" cy="6487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1" name="Oval 190">
            <a:extLst>
              <a:ext uri="{FF2B5EF4-FFF2-40B4-BE49-F238E27FC236}">
                <a16:creationId xmlns:a16="http://schemas.microsoft.com/office/drawing/2014/main" id="{47733617-1DC8-4C70-BA82-C79955832F83}"/>
              </a:ext>
            </a:extLst>
          </p:cNvPr>
          <p:cNvSpPr/>
          <p:nvPr/>
        </p:nvSpPr>
        <p:spPr>
          <a:xfrm>
            <a:off x="5406167" y="2855696"/>
            <a:ext cx="64877" cy="6487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4" name="Oval 193">
            <a:extLst>
              <a:ext uri="{FF2B5EF4-FFF2-40B4-BE49-F238E27FC236}">
                <a16:creationId xmlns:a16="http://schemas.microsoft.com/office/drawing/2014/main" id="{0F1A9393-A573-46C5-A7FF-DF3E7B4D3A81}"/>
              </a:ext>
            </a:extLst>
          </p:cNvPr>
          <p:cNvSpPr/>
          <p:nvPr/>
        </p:nvSpPr>
        <p:spPr>
          <a:xfrm>
            <a:off x="5244445" y="2549858"/>
            <a:ext cx="64877" cy="6487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 name="Rectangle 44">
            <a:hlinkClick r:id="" action="ppaction://noaction"/>
            <a:extLst>
              <a:ext uri="{FF2B5EF4-FFF2-40B4-BE49-F238E27FC236}">
                <a16:creationId xmlns:a16="http://schemas.microsoft.com/office/drawing/2014/main" id="{83CEC4F8-BA14-4521-A4F5-67C8878E6756}"/>
              </a:ext>
            </a:extLst>
          </p:cNvPr>
          <p:cNvSpPr/>
          <p:nvPr/>
        </p:nvSpPr>
        <p:spPr>
          <a:xfrm>
            <a:off x="6597747" y="1414256"/>
            <a:ext cx="1002197" cy="205184"/>
          </a:xfrm>
          <a:prstGeom prst="rect">
            <a:avLst/>
          </a:prstGeom>
        </p:spPr>
        <p:txBody>
          <a:bodyPr wrap="none">
            <a:spAutoFit/>
          </a:bodyPr>
          <a:lstStyle/>
          <a:p>
            <a:pPr marL="0" marR="0" lvl="0" indent="0" algn="l" defTabSz="685749" rtl="0" eaLnBrk="1" fontAlgn="auto" latinLnBrk="0" hangingPunct="1">
              <a:lnSpc>
                <a:spcPct val="105000"/>
              </a:lnSpc>
              <a:spcBef>
                <a:spcPts val="0"/>
              </a:spcBef>
              <a:spcAft>
                <a:spcPts val="0"/>
              </a:spcAft>
              <a:buClrTx/>
              <a:buSzTx/>
              <a:buFontTx/>
              <a:buNone/>
              <a:tabLst/>
              <a:defRPr/>
            </a:pPr>
            <a:r>
              <a:rPr kumimoji="0" lang="en-US" sz="750" b="1" i="0" u="none" strike="noStrike" kern="1200" cap="none" spc="0" normalizeH="0" baseline="0" noProof="0">
                <a:ln>
                  <a:noFill/>
                </a:ln>
                <a:solidFill>
                  <a:srgbClr val="F58000"/>
                </a:solidFill>
                <a:effectLst/>
                <a:uLnTx/>
                <a:uFillTx/>
                <a:latin typeface="Arial" panose="020B0604020202020204"/>
                <a:ea typeface="Calibri" panose="020F0502020204030204" pitchFamily="34" charset="0"/>
                <a:cs typeface="+mn-cs"/>
              </a:rPr>
              <a:t>+</a:t>
            </a:r>
            <a:r>
              <a:rPr kumimoji="0" lang="en-US" sz="750" b="0" i="0" u="none" strike="noStrike" kern="1200" cap="none" spc="0" normalizeH="0" baseline="0" noProof="0">
                <a:ln>
                  <a:noFill/>
                </a:ln>
                <a:solidFill>
                  <a:srgbClr val="F58000"/>
                </a:solidFill>
                <a:effectLst/>
                <a:uLnTx/>
                <a:uFillTx/>
                <a:latin typeface="Arial" panose="020B0604020202020204"/>
                <a:ea typeface="Calibri" panose="020F0502020204030204" pitchFamily="34" charset="0"/>
                <a:cs typeface="+mn-cs"/>
              </a:rPr>
              <a:t> </a:t>
            </a:r>
            <a:r>
              <a:rPr kumimoji="0" lang="en-US" sz="750" b="0" i="0" u="none" strike="noStrike" kern="1200" cap="none" spc="0" normalizeH="0" baseline="0" noProof="0" err="1">
                <a:ln>
                  <a:noFill/>
                </a:ln>
                <a:solidFill>
                  <a:prstClr val="black">
                    <a:lumMod val="65000"/>
                    <a:lumOff val="35000"/>
                  </a:prstClr>
                </a:solidFill>
                <a:effectLst/>
                <a:uLnTx/>
                <a:uFillTx/>
                <a:latin typeface="Arial" panose="020B0604020202020204"/>
                <a:ea typeface="Calibri" panose="020F0502020204030204" pitchFamily="34" charset="0"/>
                <a:cs typeface="+mn-cs"/>
              </a:rPr>
              <a:t>myOrangeMoney</a:t>
            </a:r>
            <a:endParaRPr kumimoji="0" lang="en-US" sz="750" b="0" i="0" u="none" strike="noStrike" kern="1200" cap="none" spc="0" normalizeH="0" baseline="0" noProof="0">
              <a:ln>
                <a:noFill/>
              </a:ln>
              <a:solidFill>
                <a:prstClr val="black">
                  <a:lumMod val="65000"/>
                  <a:lumOff val="35000"/>
                </a:prstClr>
              </a:solidFill>
              <a:effectLst/>
              <a:uLnTx/>
              <a:uFillTx/>
              <a:latin typeface="Arial" panose="020B0604020202020204"/>
              <a:ea typeface="Calibri" panose="020F0502020204030204" pitchFamily="34" charset="0"/>
              <a:cs typeface="+mn-cs"/>
            </a:endParaRPr>
          </a:p>
        </p:txBody>
      </p:sp>
      <p:sp>
        <p:nvSpPr>
          <p:cNvPr id="46" name="Rectangle 45">
            <a:hlinkClick r:id="" action="ppaction://noaction"/>
            <a:extLst>
              <a:ext uri="{FF2B5EF4-FFF2-40B4-BE49-F238E27FC236}">
                <a16:creationId xmlns:a16="http://schemas.microsoft.com/office/drawing/2014/main" id="{8E3441DF-A42B-4998-A24C-F9BF70DE3651}"/>
              </a:ext>
            </a:extLst>
          </p:cNvPr>
          <p:cNvSpPr/>
          <p:nvPr/>
        </p:nvSpPr>
        <p:spPr>
          <a:xfrm>
            <a:off x="7568631" y="1414256"/>
            <a:ext cx="1525757" cy="205184"/>
          </a:xfrm>
          <a:prstGeom prst="rect">
            <a:avLst/>
          </a:prstGeom>
        </p:spPr>
        <p:txBody>
          <a:bodyPr wrap="square">
            <a:spAutoFit/>
          </a:bodyPr>
          <a:lstStyle/>
          <a:p>
            <a:pPr marL="0" marR="0" lvl="0" indent="0" algn="l" defTabSz="685749" rtl="0" eaLnBrk="1" fontAlgn="auto" latinLnBrk="0" hangingPunct="1">
              <a:lnSpc>
                <a:spcPct val="105000"/>
              </a:lnSpc>
              <a:spcBef>
                <a:spcPts val="0"/>
              </a:spcBef>
              <a:spcAft>
                <a:spcPts val="0"/>
              </a:spcAft>
              <a:buClrTx/>
              <a:buSzTx/>
              <a:buFontTx/>
              <a:buNone/>
              <a:tabLst/>
              <a:defRPr/>
            </a:pPr>
            <a:r>
              <a:rPr kumimoji="0" lang="en-US" sz="750" b="1" i="0" u="none" strike="noStrike" kern="1200" cap="none" spc="0" normalizeH="0" baseline="0" noProof="0">
                <a:ln>
                  <a:noFill/>
                </a:ln>
                <a:solidFill>
                  <a:srgbClr val="F58000"/>
                </a:solidFill>
                <a:effectLst/>
                <a:uLnTx/>
                <a:uFillTx/>
                <a:latin typeface="Arial" panose="020B0604020202020204"/>
                <a:ea typeface="Calibri" panose="020F0502020204030204" pitchFamily="34" charset="0"/>
                <a:cs typeface="+mn-cs"/>
              </a:rPr>
              <a:t>+</a:t>
            </a:r>
            <a:r>
              <a:rPr kumimoji="0" lang="en-US" sz="750" b="0" i="0" u="none" strike="noStrike" kern="1200" cap="none" spc="0" normalizeH="0" baseline="0" noProof="0">
                <a:ln>
                  <a:noFill/>
                </a:ln>
                <a:solidFill>
                  <a:srgbClr val="F58000"/>
                </a:solidFill>
                <a:effectLst/>
                <a:uLnTx/>
                <a:uFillTx/>
                <a:latin typeface="Arial" panose="020B0604020202020204"/>
                <a:ea typeface="Calibri" panose="020F0502020204030204" pitchFamily="34" charset="0"/>
                <a:cs typeface="+mn-cs"/>
              </a:rPr>
              <a:t> </a:t>
            </a:r>
            <a:r>
              <a:rPr kumimoji="0" lang="en-US" sz="750" b="0" i="0" u="none" strike="noStrike" kern="1200" cap="none" spc="0" normalizeH="0" baseline="0" noProof="0">
                <a:ln>
                  <a:noFill/>
                </a:ln>
                <a:solidFill>
                  <a:prstClr val="black">
                    <a:lumMod val="65000"/>
                    <a:lumOff val="35000"/>
                  </a:prstClr>
                </a:solidFill>
                <a:effectLst/>
                <a:uLnTx/>
                <a:uFillTx/>
                <a:latin typeface="Arial" panose="020B0604020202020204"/>
                <a:ea typeface="Calibri" panose="020F0502020204030204" pitchFamily="34" charset="0"/>
                <a:cs typeface="+mn-cs"/>
              </a:rPr>
              <a:t>Financial wellness experience</a:t>
            </a:r>
          </a:p>
        </p:txBody>
      </p:sp>
      <p:sp>
        <p:nvSpPr>
          <p:cNvPr id="47" name="Rectangle 46">
            <a:hlinkClick r:id="" action="ppaction://noaction"/>
            <a:extLst>
              <a:ext uri="{FF2B5EF4-FFF2-40B4-BE49-F238E27FC236}">
                <a16:creationId xmlns:a16="http://schemas.microsoft.com/office/drawing/2014/main" id="{3148D9D7-EB72-444F-AC7E-BD2719D80A9D}"/>
              </a:ext>
            </a:extLst>
          </p:cNvPr>
          <p:cNvSpPr/>
          <p:nvPr/>
        </p:nvSpPr>
        <p:spPr>
          <a:xfrm>
            <a:off x="6597748" y="1878252"/>
            <a:ext cx="954107" cy="205184"/>
          </a:xfrm>
          <a:prstGeom prst="rect">
            <a:avLst/>
          </a:prstGeom>
        </p:spPr>
        <p:txBody>
          <a:bodyPr wrap="none">
            <a:spAutoFit/>
          </a:bodyPr>
          <a:lstStyle/>
          <a:p>
            <a:pPr marL="0" marR="0" lvl="0" indent="0" algn="l" defTabSz="685749" rtl="0" eaLnBrk="1" fontAlgn="auto" latinLnBrk="0" hangingPunct="1">
              <a:lnSpc>
                <a:spcPct val="105000"/>
              </a:lnSpc>
              <a:spcBef>
                <a:spcPts val="0"/>
              </a:spcBef>
              <a:spcAft>
                <a:spcPts val="0"/>
              </a:spcAft>
              <a:buClrTx/>
              <a:buSzTx/>
              <a:buFontTx/>
              <a:buNone/>
              <a:tabLst/>
              <a:defRPr/>
            </a:pPr>
            <a:r>
              <a:rPr kumimoji="0" lang="en-US" sz="750" b="1" i="0" u="none" strike="noStrike" kern="1200" cap="none" spc="0" normalizeH="0" baseline="0" noProof="0">
                <a:ln>
                  <a:noFill/>
                </a:ln>
                <a:solidFill>
                  <a:srgbClr val="F58000"/>
                </a:solidFill>
                <a:effectLst/>
                <a:uLnTx/>
                <a:uFillTx/>
                <a:latin typeface="Arial" panose="020B0604020202020204"/>
                <a:ea typeface="Calibri" panose="020F0502020204030204" pitchFamily="34" charset="0"/>
                <a:cs typeface="+mn-cs"/>
              </a:rPr>
              <a:t>+</a:t>
            </a:r>
            <a:r>
              <a:rPr kumimoji="0" lang="en-US" sz="750" b="0" i="0" u="none" strike="noStrike" kern="1200" cap="none" spc="0" normalizeH="0" baseline="0" noProof="0">
                <a:ln>
                  <a:noFill/>
                </a:ln>
                <a:solidFill>
                  <a:srgbClr val="F58000"/>
                </a:solidFill>
                <a:effectLst/>
                <a:uLnTx/>
                <a:uFillTx/>
                <a:latin typeface="Arial" panose="020B0604020202020204"/>
                <a:ea typeface="Calibri" panose="020F0502020204030204" pitchFamily="34" charset="0"/>
                <a:cs typeface="+mn-cs"/>
              </a:rPr>
              <a:t> </a:t>
            </a:r>
            <a:r>
              <a:rPr kumimoji="0" lang="en-US" sz="750" b="0" i="0" u="none" strike="noStrike" kern="1200" cap="none" spc="0" normalizeH="0" baseline="0" noProof="0">
                <a:ln>
                  <a:noFill/>
                </a:ln>
                <a:solidFill>
                  <a:prstClr val="black">
                    <a:lumMod val="65000"/>
                    <a:lumOff val="35000"/>
                  </a:prstClr>
                </a:solidFill>
                <a:effectLst/>
                <a:uLnTx/>
                <a:uFillTx/>
                <a:latin typeface="Arial" panose="020B0604020202020204"/>
                <a:ea typeface="Calibri" panose="020F0502020204030204" pitchFamily="34" charset="0"/>
                <a:cs typeface="+mn-cs"/>
              </a:rPr>
              <a:t>Voya Retire app</a:t>
            </a:r>
          </a:p>
        </p:txBody>
      </p:sp>
      <p:sp>
        <p:nvSpPr>
          <p:cNvPr id="48" name="Rectangle 47">
            <a:hlinkClick r:id="" action="ppaction://noaction"/>
            <a:extLst>
              <a:ext uri="{FF2B5EF4-FFF2-40B4-BE49-F238E27FC236}">
                <a16:creationId xmlns:a16="http://schemas.microsoft.com/office/drawing/2014/main" id="{5A677B64-C48D-4CD4-AD75-B019A9F0CCC1}"/>
              </a:ext>
            </a:extLst>
          </p:cNvPr>
          <p:cNvSpPr/>
          <p:nvPr/>
        </p:nvSpPr>
        <p:spPr>
          <a:xfrm>
            <a:off x="6595079" y="1656628"/>
            <a:ext cx="893193" cy="205184"/>
          </a:xfrm>
          <a:prstGeom prst="rect">
            <a:avLst/>
          </a:prstGeom>
        </p:spPr>
        <p:txBody>
          <a:bodyPr wrap="none">
            <a:spAutoFit/>
          </a:bodyPr>
          <a:lstStyle/>
          <a:p>
            <a:pPr marL="0" marR="0" lvl="0" indent="0" algn="l" defTabSz="685749" rtl="0" eaLnBrk="1" fontAlgn="auto" latinLnBrk="0" hangingPunct="1">
              <a:lnSpc>
                <a:spcPct val="105000"/>
              </a:lnSpc>
              <a:spcBef>
                <a:spcPts val="0"/>
              </a:spcBef>
              <a:spcAft>
                <a:spcPts val="0"/>
              </a:spcAft>
              <a:buClrTx/>
              <a:buSzTx/>
              <a:buFontTx/>
              <a:buNone/>
              <a:tabLst/>
              <a:defRPr/>
            </a:pPr>
            <a:r>
              <a:rPr kumimoji="0" lang="en-US" sz="750" b="1" i="0" u="none" strike="noStrike" kern="1200" cap="none" spc="0" normalizeH="0" baseline="0" noProof="0">
                <a:ln>
                  <a:noFill/>
                </a:ln>
                <a:solidFill>
                  <a:srgbClr val="F58000"/>
                </a:solidFill>
                <a:effectLst/>
                <a:uLnTx/>
                <a:uFillTx/>
                <a:latin typeface="Arial" panose="020B0604020202020204"/>
                <a:ea typeface="Calibri" panose="020F0502020204030204" pitchFamily="34" charset="0"/>
                <a:cs typeface="+mn-cs"/>
              </a:rPr>
              <a:t>+</a:t>
            </a:r>
            <a:r>
              <a:rPr kumimoji="0" lang="en-US" sz="750" b="0" i="0" u="none" strike="noStrike" kern="1200" cap="none" spc="0" normalizeH="0" baseline="0" noProof="0">
                <a:ln>
                  <a:noFill/>
                </a:ln>
                <a:solidFill>
                  <a:srgbClr val="F58000"/>
                </a:solidFill>
                <a:effectLst/>
                <a:uLnTx/>
                <a:uFillTx/>
                <a:latin typeface="Arial" panose="020B0604020202020204"/>
                <a:ea typeface="Calibri" panose="020F0502020204030204" pitchFamily="34" charset="0"/>
                <a:cs typeface="+mn-cs"/>
              </a:rPr>
              <a:t> </a:t>
            </a:r>
            <a:r>
              <a:rPr kumimoji="0" lang="en-US" sz="750" b="0" i="0" u="none" strike="noStrike" kern="1200" cap="none" spc="0" normalizeH="0" baseline="0" noProof="0">
                <a:ln>
                  <a:noFill/>
                </a:ln>
                <a:solidFill>
                  <a:prstClr val="black">
                    <a:lumMod val="65000"/>
                    <a:lumOff val="35000"/>
                  </a:prstClr>
                </a:solidFill>
                <a:effectLst/>
                <a:uLnTx/>
                <a:uFillTx/>
                <a:latin typeface="Arial" panose="020B0604020202020204"/>
                <a:ea typeface="Calibri" panose="020F0502020204030204" pitchFamily="34" charset="0"/>
                <a:cs typeface="+mn-cs"/>
              </a:rPr>
              <a:t>Loan guidance</a:t>
            </a:r>
          </a:p>
        </p:txBody>
      </p:sp>
      <p:sp>
        <p:nvSpPr>
          <p:cNvPr id="50" name="Rectangle 49">
            <a:hlinkClick r:id="" action="ppaction://noaction"/>
            <a:extLst>
              <a:ext uri="{FF2B5EF4-FFF2-40B4-BE49-F238E27FC236}">
                <a16:creationId xmlns:a16="http://schemas.microsoft.com/office/drawing/2014/main" id="{4747C773-C244-467F-820D-0F86641C4C91}"/>
              </a:ext>
            </a:extLst>
          </p:cNvPr>
          <p:cNvSpPr/>
          <p:nvPr/>
        </p:nvSpPr>
        <p:spPr>
          <a:xfrm>
            <a:off x="7568631" y="1641464"/>
            <a:ext cx="1090363" cy="205184"/>
          </a:xfrm>
          <a:prstGeom prst="rect">
            <a:avLst/>
          </a:prstGeom>
        </p:spPr>
        <p:txBody>
          <a:bodyPr wrap="none">
            <a:spAutoFit/>
          </a:bodyPr>
          <a:lstStyle/>
          <a:p>
            <a:pPr marL="0" marR="0" lvl="0" indent="0" algn="l" defTabSz="685749" rtl="0" eaLnBrk="1" fontAlgn="auto" latinLnBrk="0" hangingPunct="1">
              <a:lnSpc>
                <a:spcPct val="105000"/>
              </a:lnSpc>
              <a:spcBef>
                <a:spcPts val="0"/>
              </a:spcBef>
              <a:spcAft>
                <a:spcPts val="0"/>
              </a:spcAft>
              <a:buClrTx/>
              <a:buSzTx/>
              <a:buFontTx/>
              <a:buNone/>
              <a:tabLst/>
              <a:defRPr/>
            </a:pPr>
            <a:r>
              <a:rPr kumimoji="0" lang="en-US" sz="750" b="1" i="0" u="none" strike="noStrike" kern="1200" cap="none" spc="0" normalizeH="0" baseline="0" noProof="0">
                <a:ln>
                  <a:noFill/>
                </a:ln>
                <a:solidFill>
                  <a:srgbClr val="F58000"/>
                </a:solidFill>
                <a:effectLst/>
                <a:uLnTx/>
                <a:uFillTx/>
                <a:latin typeface="Arial" panose="020B0604020202020204"/>
                <a:ea typeface="Calibri" panose="020F0502020204030204" pitchFamily="34" charset="0"/>
                <a:cs typeface="+mn-cs"/>
              </a:rPr>
              <a:t>+</a:t>
            </a:r>
            <a:r>
              <a:rPr kumimoji="0" lang="en-US" sz="750" b="0" i="0" u="none" strike="noStrike" kern="1200" cap="none" spc="0" normalizeH="0" baseline="0" noProof="0">
                <a:ln>
                  <a:noFill/>
                </a:ln>
                <a:solidFill>
                  <a:srgbClr val="F58000"/>
                </a:solidFill>
                <a:effectLst/>
                <a:uLnTx/>
                <a:uFillTx/>
                <a:latin typeface="Arial" panose="020B0604020202020204"/>
                <a:ea typeface="Calibri" panose="020F0502020204030204" pitchFamily="34" charset="0"/>
                <a:cs typeface="+mn-cs"/>
              </a:rPr>
              <a:t> </a:t>
            </a:r>
            <a:r>
              <a:rPr kumimoji="0" lang="en-US" sz="750" b="0" i="0" u="none" strike="noStrike" kern="1200" cap="none" spc="0" normalizeH="0" baseline="0" noProof="0">
                <a:ln>
                  <a:noFill/>
                </a:ln>
                <a:solidFill>
                  <a:prstClr val="black">
                    <a:lumMod val="65000"/>
                    <a:lumOff val="35000"/>
                  </a:prstClr>
                </a:solidFill>
                <a:effectLst/>
                <a:uLnTx/>
                <a:uFillTx/>
                <a:latin typeface="Arial" panose="020B0604020202020204"/>
                <a:ea typeface="Calibri" panose="020F0502020204030204" pitchFamily="34" charset="0"/>
                <a:cs typeface="+mn-cs"/>
              </a:rPr>
              <a:t>Personalized Video</a:t>
            </a:r>
          </a:p>
        </p:txBody>
      </p:sp>
      <p:sp>
        <p:nvSpPr>
          <p:cNvPr id="2" name="Rectangle 1">
            <a:hlinkClick r:id="" action="ppaction://noaction"/>
            <a:extLst>
              <a:ext uri="{FF2B5EF4-FFF2-40B4-BE49-F238E27FC236}">
                <a16:creationId xmlns:a16="http://schemas.microsoft.com/office/drawing/2014/main" id="{30BF0F9F-DE42-2D90-CF43-3258483B5B5A}"/>
              </a:ext>
            </a:extLst>
          </p:cNvPr>
          <p:cNvSpPr/>
          <p:nvPr/>
        </p:nvSpPr>
        <p:spPr>
          <a:xfrm>
            <a:off x="5654627" y="555040"/>
            <a:ext cx="745717" cy="205184"/>
          </a:xfrm>
          <a:prstGeom prst="rect">
            <a:avLst/>
          </a:prstGeom>
        </p:spPr>
        <p:txBody>
          <a:bodyPr wrap="none" lIns="91440" tIns="45720" rIns="91440" bIns="45720" anchor="t">
            <a:spAutoFit/>
          </a:bodyPr>
          <a:lstStyle/>
          <a:p>
            <a:pPr marL="0" marR="0" lvl="0" indent="0" algn="l" defTabSz="685749" rtl="0" eaLnBrk="1" fontAlgn="auto" latinLnBrk="0" hangingPunct="1">
              <a:lnSpc>
                <a:spcPct val="105000"/>
              </a:lnSpc>
              <a:spcBef>
                <a:spcPts val="0"/>
              </a:spcBef>
              <a:spcAft>
                <a:spcPts val="0"/>
              </a:spcAft>
              <a:buClrTx/>
              <a:buSzTx/>
              <a:buFontTx/>
              <a:buNone/>
              <a:tabLst/>
              <a:defRPr/>
            </a:pPr>
            <a:r>
              <a:rPr kumimoji="0" lang="en-US" sz="750" b="1" i="0" u="none" strike="noStrike" kern="1200" cap="none" spc="0" normalizeH="0" baseline="0" noProof="0">
                <a:ln>
                  <a:noFill/>
                </a:ln>
                <a:solidFill>
                  <a:srgbClr val="F58000"/>
                </a:solidFill>
                <a:effectLst/>
                <a:uLnTx/>
                <a:uFillTx/>
                <a:latin typeface="Arial" panose="020B0604020202020204"/>
                <a:ea typeface="Calibri" panose="020F0502020204030204" pitchFamily="34" charset="0"/>
                <a:cs typeface="+mn-cs"/>
              </a:rPr>
              <a:t>+</a:t>
            </a:r>
            <a:r>
              <a:rPr kumimoji="0" lang="en-US" sz="750" b="0" i="0" u="none" strike="noStrike" kern="1200" cap="none" spc="0" normalizeH="0" baseline="0" noProof="0">
                <a:ln>
                  <a:noFill/>
                </a:ln>
                <a:solidFill>
                  <a:srgbClr val="F58000"/>
                </a:solidFill>
                <a:effectLst/>
                <a:uLnTx/>
                <a:uFillTx/>
                <a:latin typeface="Arial" panose="020B0604020202020204"/>
                <a:ea typeface="Calibri" panose="020F0502020204030204" pitchFamily="34" charset="0"/>
                <a:cs typeface="+mn-cs"/>
              </a:rPr>
              <a:t> </a:t>
            </a:r>
            <a:r>
              <a:rPr kumimoji="0" lang="en-US" sz="750" b="0" i="0" u="none" strike="noStrike" kern="1200" cap="none" spc="0" normalizeH="0" baseline="0" noProof="0">
                <a:ln>
                  <a:noFill/>
                </a:ln>
                <a:solidFill>
                  <a:prstClr val="black">
                    <a:lumMod val="65000"/>
                    <a:lumOff val="35000"/>
                  </a:prstClr>
                </a:solidFill>
                <a:effectLst/>
                <a:uLnTx/>
                <a:uFillTx/>
                <a:latin typeface="Arial" panose="020B0604020202020204"/>
                <a:ea typeface="Calibri" panose="020F0502020204030204" pitchFamily="34" charset="0"/>
                <a:cs typeface="+mn-cs"/>
              </a:rPr>
              <a:t>Voya enroll</a:t>
            </a:r>
          </a:p>
        </p:txBody>
      </p:sp>
      <p:sp>
        <p:nvSpPr>
          <p:cNvPr id="80" name="Oval 79">
            <a:hlinkClick r:id="" action="ppaction://noaction"/>
            <a:extLst>
              <a:ext uri="{FF2B5EF4-FFF2-40B4-BE49-F238E27FC236}">
                <a16:creationId xmlns:a16="http://schemas.microsoft.com/office/drawing/2014/main" id="{6609F41B-A758-453C-A47F-57D276E34679}"/>
              </a:ext>
            </a:extLst>
          </p:cNvPr>
          <p:cNvSpPr/>
          <p:nvPr/>
        </p:nvSpPr>
        <p:spPr>
          <a:xfrm>
            <a:off x="5656235" y="2436309"/>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0" name="Rectangle 59">
            <a:extLst>
              <a:ext uri="{FF2B5EF4-FFF2-40B4-BE49-F238E27FC236}">
                <a16:creationId xmlns:a16="http://schemas.microsoft.com/office/drawing/2014/main" id="{FFADCDC3-A338-4D4D-9F6F-798FE68874D2}"/>
              </a:ext>
            </a:extLst>
          </p:cNvPr>
          <p:cNvSpPr/>
          <p:nvPr/>
        </p:nvSpPr>
        <p:spPr>
          <a:xfrm>
            <a:off x="5548936" y="2761042"/>
            <a:ext cx="1132621" cy="230832"/>
          </a:xfrm>
          <a:prstGeom prst="rect">
            <a:avLst/>
          </a:prstGeom>
          <a:ln>
            <a:noFill/>
          </a:ln>
        </p:spPr>
        <p:txBody>
          <a:bodyPr wrap="square">
            <a:spAutoFit/>
          </a:bodyPr>
          <a:lstStyle/>
          <a:p>
            <a:pPr marL="0" marR="0" lvl="0" indent="0" algn="ctr" defTabSz="34288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50" normalizeH="0" baseline="0" noProof="0">
                <a:ln>
                  <a:noFill/>
                </a:ln>
                <a:solidFill>
                  <a:prstClr val="white"/>
                </a:solidFill>
                <a:effectLst/>
                <a:uLnTx/>
                <a:uFillTx/>
                <a:latin typeface="Arial" panose="020B0604020202020204"/>
                <a:ea typeface="Calibri" panose="020F0502020204030204" pitchFamily="34" charset="0"/>
                <a:cs typeface="Times New Roman"/>
              </a:rPr>
              <a:t>Communications</a:t>
            </a:r>
          </a:p>
        </p:txBody>
      </p:sp>
      <p:pic>
        <p:nvPicPr>
          <p:cNvPr id="123" name="Picture 122">
            <a:extLst>
              <a:ext uri="{FF2B5EF4-FFF2-40B4-BE49-F238E27FC236}">
                <a16:creationId xmlns:a16="http://schemas.microsoft.com/office/drawing/2014/main" id="{1A2B7227-A144-4D56-BD89-17F411A2448C}"/>
              </a:ext>
            </a:extLst>
          </p:cNvPr>
          <p:cNvPicPr>
            <a:picLocks noChangeAspect="1"/>
          </p:cNvPicPr>
          <p:nvPr/>
        </p:nvPicPr>
        <p:blipFill>
          <a:blip r:embed="rId4"/>
          <a:stretch>
            <a:fillRect/>
          </a:stretch>
        </p:blipFill>
        <p:spPr>
          <a:xfrm>
            <a:off x="6005241" y="2501698"/>
            <a:ext cx="244168" cy="288932"/>
          </a:xfrm>
          <a:prstGeom prst="rect">
            <a:avLst/>
          </a:prstGeom>
        </p:spPr>
      </p:pic>
      <p:sp>
        <p:nvSpPr>
          <p:cNvPr id="21" name="Title 20">
            <a:extLst>
              <a:ext uri="{FF2B5EF4-FFF2-40B4-BE49-F238E27FC236}">
                <a16:creationId xmlns:a16="http://schemas.microsoft.com/office/drawing/2014/main" id="{0B0CA0D3-63DD-4833-9262-6DB5E356319B}"/>
              </a:ext>
            </a:extLst>
          </p:cNvPr>
          <p:cNvSpPr>
            <a:spLocks noGrp="1"/>
          </p:cNvSpPr>
          <p:nvPr>
            <p:ph type="title"/>
          </p:nvPr>
        </p:nvSpPr>
        <p:spPr>
          <a:xfrm>
            <a:off x="359843" y="197179"/>
            <a:ext cx="2893174" cy="395857"/>
          </a:xfrm>
        </p:spPr>
        <p:txBody>
          <a:bodyPr/>
          <a:lstStyle/>
          <a:p>
            <a:r>
              <a:rPr lang="en-US" dirty="0"/>
              <a:t>Employee experience</a:t>
            </a:r>
          </a:p>
        </p:txBody>
      </p:sp>
      <p:sp>
        <p:nvSpPr>
          <p:cNvPr id="19" name="Text Placeholder 18">
            <a:extLst>
              <a:ext uri="{FF2B5EF4-FFF2-40B4-BE49-F238E27FC236}">
                <a16:creationId xmlns:a16="http://schemas.microsoft.com/office/drawing/2014/main" id="{F1AFF3F9-4082-4147-B5E0-7EF5E4C9D0EE}"/>
              </a:ext>
            </a:extLst>
          </p:cNvPr>
          <p:cNvSpPr>
            <a:spLocks noGrp="1"/>
          </p:cNvSpPr>
          <p:nvPr>
            <p:ph type="body" sz="quarter" idx="11"/>
          </p:nvPr>
        </p:nvSpPr>
        <p:spPr/>
        <p:txBody>
          <a:bodyPr/>
          <a:lstStyle/>
          <a:p>
            <a:r>
              <a:rPr lang="en-US"/>
              <a:t>For plan sponsor/TPA/financial professional use only. Not for use with participants.</a:t>
            </a:r>
          </a:p>
          <a:p>
            <a:r>
              <a:rPr lang="en-US"/>
              <a:t>CN2651150_0125</a:t>
            </a:r>
          </a:p>
        </p:txBody>
      </p:sp>
      <p:grpSp>
        <p:nvGrpSpPr>
          <p:cNvPr id="83" name="Group 82">
            <a:extLst>
              <a:ext uri="{FF2B5EF4-FFF2-40B4-BE49-F238E27FC236}">
                <a16:creationId xmlns:a16="http://schemas.microsoft.com/office/drawing/2014/main" id="{747F1782-DEA6-4998-AE08-ABB5F85E5D41}"/>
              </a:ext>
            </a:extLst>
          </p:cNvPr>
          <p:cNvGrpSpPr/>
          <p:nvPr/>
        </p:nvGrpSpPr>
        <p:grpSpPr>
          <a:xfrm>
            <a:off x="1695468" y="2432372"/>
            <a:ext cx="914400" cy="914400"/>
            <a:chOff x="1941585" y="1725451"/>
            <a:chExt cx="1219200" cy="1219200"/>
          </a:xfrm>
          <a:solidFill>
            <a:srgbClr val="8DC3AE"/>
          </a:solidFill>
        </p:grpSpPr>
        <p:sp>
          <p:nvSpPr>
            <p:cNvPr id="72" name="Oval 71">
              <a:hlinkClick r:id="" action="ppaction://noaction"/>
              <a:extLst>
                <a:ext uri="{FF2B5EF4-FFF2-40B4-BE49-F238E27FC236}">
                  <a16:creationId xmlns:a16="http://schemas.microsoft.com/office/drawing/2014/main" id="{9D59F962-917B-40F4-921D-2CFA28F92AC2}"/>
                </a:ext>
              </a:extLst>
            </p:cNvPr>
            <p:cNvSpPr/>
            <p:nvPr/>
          </p:nvSpPr>
          <p:spPr>
            <a:xfrm>
              <a:off x="1941585" y="1725451"/>
              <a:ext cx="1219200" cy="12192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6" name="Rectangle 65">
              <a:extLst>
                <a:ext uri="{FF2B5EF4-FFF2-40B4-BE49-F238E27FC236}">
                  <a16:creationId xmlns:a16="http://schemas.microsoft.com/office/drawing/2014/main" id="{6043498D-AFC4-472F-B9BD-74E8C5ADF336}"/>
                </a:ext>
              </a:extLst>
            </p:cNvPr>
            <p:cNvSpPr/>
            <p:nvPr/>
          </p:nvSpPr>
          <p:spPr>
            <a:xfrm>
              <a:off x="1979685" y="2088830"/>
              <a:ext cx="1143000" cy="492443"/>
            </a:xfrm>
            <a:prstGeom prst="rect">
              <a:avLst/>
            </a:prstGeom>
            <a:noFill/>
            <a:ln>
              <a:noFill/>
            </a:ln>
          </p:spPr>
          <p:txBody>
            <a:bodyPr wrap="square">
              <a:spAutoFit/>
            </a:bodyPr>
            <a:lstStyle/>
            <a:p>
              <a:pPr marL="0" marR="0" lvl="0" indent="0" algn="ctr" defTabSz="34288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Arial" panose="020B0604020202020204"/>
                  <a:ea typeface="Calibri" panose="020F0502020204030204" pitchFamily="34" charset="0"/>
                  <a:cs typeface="Times New Roman" panose="02020603050405020304" pitchFamily="18" charset="0"/>
                </a:rPr>
                <a:t>Advice + guidance</a:t>
              </a:r>
              <a:endParaRPr kumimoji="0" lang="en-US" sz="900" b="1"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78" name="Rectangle 77">
            <a:hlinkClick r:id="" action="ppaction://noaction"/>
            <a:extLst>
              <a:ext uri="{FF2B5EF4-FFF2-40B4-BE49-F238E27FC236}">
                <a16:creationId xmlns:a16="http://schemas.microsoft.com/office/drawing/2014/main" id="{5974EE18-F170-4D50-A405-A510087B1F58}"/>
              </a:ext>
            </a:extLst>
          </p:cNvPr>
          <p:cNvSpPr/>
          <p:nvPr/>
        </p:nvSpPr>
        <p:spPr>
          <a:xfrm>
            <a:off x="165034" y="2698189"/>
            <a:ext cx="1561070" cy="205184"/>
          </a:xfrm>
          <a:prstGeom prst="rect">
            <a:avLst/>
          </a:prstGeom>
        </p:spPr>
        <p:txBody>
          <a:bodyPr wrap="square" lIns="91440" tIns="45720" rIns="91440" bIns="45720" anchor="t">
            <a:spAutoFit/>
          </a:bodyPr>
          <a:lstStyle/>
          <a:p>
            <a:pPr marL="0" marR="0" lvl="0" indent="0" algn="l" defTabSz="685749" rtl="0" eaLnBrk="1" fontAlgn="auto" latinLnBrk="0" hangingPunct="1">
              <a:lnSpc>
                <a:spcPct val="105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F58000"/>
                </a:solidFill>
                <a:effectLst/>
                <a:uLnTx/>
                <a:uFillTx/>
                <a:latin typeface="Arial" panose="020B0604020202020204"/>
                <a:ea typeface="Calibri" panose="020F0502020204030204" pitchFamily="34" charset="0"/>
                <a:cs typeface="+mn-cs"/>
              </a:rPr>
              <a:t>+</a:t>
            </a:r>
            <a:r>
              <a:rPr kumimoji="0" lang="en-US" sz="750" b="0" i="0" u="none" strike="noStrike" kern="1200" cap="none" spc="0" normalizeH="0" baseline="0" noProof="0" dirty="0">
                <a:ln>
                  <a:noFill/>
                </a:ln>
                <a:solidFill>
                  <a:prstClr val="black">
                    <a:lumMod val="65000"/>
                    <a:lumOff val="35000"/>
                  </a:prstClr>
                </a:solidFill>
                <a:effectLst/>
                <a:uLnTx/>
                <a:uFillTx/>
                <a:latin typeface="Arial" panose="020B0604020202020204"/>
                <a:ea typeface="Calibri" panose="020F0502020204030204" pitchFamily="34" charset="0"/>
                <a:cs typeface="+mn-cs"/>
              </a:rPr>
              <a:t> In-plan advisory services</a:t>
            </a:r>
          </a:p>
        </p:txBody>
      </p:sp>
      <p:sp>
        <p:nvSpPr>
          <p:cNvPr id="63" name="Oval 62">
            <a:hlinkClick r:id="" action="ppaction://noaction"/>
            <a:extLst>
              <a:ext uri="{FF2B5EF4-FFF2-40B4-BE49-F238E27FC236}">
                <a16:creationId xmlns:a16="http://schemas.microsoft.com/office/drawing/2014/main" id="{610B4284-C616-42CD-8652-AF6D1D123BDF}"/>
              </a:ext>
            </a:extLst>
          </p:cNvPr>
          <p:cNvSpPr/>
          <p:nvPr/>
        </p:nvSpPr>
        <p:spPr>
          <a:xfrm>
            <a:off x="1892801" y="1274750"/>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4" name="Rectangle 63">
            <a:extLst>
              <a:ext uri="{FF2B5EF4-FFF2-40B4-BE49-F238E27FC236}">
                <a16:creationId xmlns:a16="http://schemas.microsoft.com/office/drawing/2014/main" id="{5262AB19-3598-44AD-A437-CE5DAC7D7CD4}"/>
              </a:ext>
            </a:extLst>
          </p:cNvPr>
          <p:cNvSpPr/>
          <p:nvPr/>
        </p:nvSpPr>
        <p:spPr>
          <a:xfrm>
            <a:off x="1935339" y="1608517"/>
            <a:ext cx="842935" cy="369332"/>
          </a:xfrm>
          <a:prstGeom prst="rect">
            <a:avLst/>
          </a:prstGeom>
          <a:ln>
            <a:noFill/>
          </a:ln>
        </p:spPr>
        <p:txBody>
          <a:bodyPr wrap="square" lIns="91440" tIns="45720" rIns="91440" bIns="45720" anchor="t">
            <a:spAutoFit/>
          </a:bodyPr>
          <a:lstStyle/>
          <a:p>
            <a:pPr marL="0" marR="0" lvl="0" indent="0" algn="ctr" defTabSz="34288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Arial" panose="020B0604020202020204"/>
                <a:ea typeface="Calibri" panose="020F0502020204030204" pitchFamily="34" charset="0"/>
                <a:cs typeface="Times New Roman"/>
              </a:rPr>
              <a:t>Customer service </a:t>
            </a:r>
            <a:endParaRPr kumimoji="0" lang="en-US" sz="9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7" name="Oval 76">
            <a:extLst>
              <a:ext uri="{FF2B5EF4-FFF2-40B4-BE49-F238E27FC236}">
                <a16:creationId xmlns:a16="http://schemas.microsoft.com/office/drawing/2014/main" id="{089DD337-88CE-4D66-9CCF-2AF17AC126A2}"/>
              </a:ext>
            </a:extLst>
          </p:cNvPr>
          <p:cNvSpPr/>
          <p:nvPr/>
        </p:nvSpPr>
        <p:spPr>
          <a:xfrm>
            <a:off x="2913860" y="458879"/>
            <a:ext cx="914400" cy="914400"/>
          </a:xfrm>
          <a:prstGeom prst="ellipse">
            <a:avLst/>
          </a:prstGeom>
          <a:solidFill>
            <a:srgbClr val="9BC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8" name="Rectangle 57">
            <a:extLst>
              <a:ext uri="{FF2B5EF4-FFF2-40B4-BE49-F238E27FC236}">
                <a16:creationId xmlns:a16="http://schemas.microsoft.com/office/drawing/2014/main" id="{BF8FCE5E-EDE6-4936-AE72-88DDB7E1ABA1}"/>
              </a:ext>
            </a:extLst>
          </p:cNvPr>
          <p:cNvSpPr/>
          <p:nvPr/>
        </p:nvSpPr>
        <p:spPr>
          <a:xfrm>
            <a:off x="2942436" y="731414"/>
            <a:ext cx="857251" cy="369332"/>
          </a:xfrm>
          <a:prstGeom prst="rect">
            <a:avLst/>
          </a:prstGeom>
          <a:ln>
            <a:noFill/>
          </a:ln>
        </p:spPr>
        <p:txBody>
          <a:bodyPr wrap="square">
            <a:spAutoFit/>
          </a:bodyPr>
          <a:lstStyle/>
          <a:p>
            <a:pPr marL="0" marR="0" lvl="0" indent="0" algn="ctr" defTabSz="34288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Arial" panose="020B0604020202020204"/>
                <a:ea typeface="Calibri" panose="020F0502020204030204" pitchFamily="34" charset="0"/>
                <a:cs typeface="Times New Roman"/>
              </a:rPr>
              <a:t>Caregiver resources</a:t>
            </a:r>
            <a:endParaRPr kumimoji="0" lang="en-US" sz="900" b="1" i="0" u="none" strike="noStrike" kern="1200" cap="none" spc="0" normalizeH="0" baseline="0" noProof="0">
              <a:ln>
                <a:noFill/>
              </a:ln>
              <a:solidFill>
                <a:prstClr val="white"/>
              </a:solidFill>
              <a:effectLst/>
              <a:uLnTx/>
              <a:uFillTx/>
              <a:latin typeface="Arial" panose="020B0604020202020204"/>
              <a:ea typeface="+mn-ea"/>
              <a:cs typeface="Times New Roman"/>
            </a:endParaRPr>
          </a:p>
        </p:txBody>
      </p:sp>
      <p:sp>
        <p:nvSpPr>
          <p:cNvPr id="110" name="Rectangle 109">
            <a:hlinkClick r:id="" action="ppaction://noaction"/>
            <a:extLst>
              <a:ext uri="{FF2B5EF4-FFF2-40B4-BE49-F238E27FC236}">
                <a16:creationId xmlns:a16="http://schemas.microsoft.com/office/drawing/2014/main" id="{4C42894F-2FB2-41DB-BAC3-20A271EC86C4}"/>
              </a:ext>
            </a:extLst>
          </p:cNvPr>
          <p:cNvSpPr/>
          <p:nvPr/>
        </p:nvSpPr>
        <p:spPr>
          <a:xfrm>
            <a:off x="6907608" y="2668618"/>
            <a:ext cx="1176925" cy="205184"/>
          </a:xfrm>
          <a:prstGeom prst="rect">
            <a:avLst/>
          </a:prstGeom>
        </p:spPr>
        <p:txBody>
          <a:bodyPr wrap="none" lIns="91440" tIns="45720" rIns="91440" bIns="45720" anchor="t">
            <a:spAutoFit/>
          </a:bodyPr>
          <a:lstStyle/>
          <a:p>
            <a:pPr marL="0" marR="0" lvl="0" indent="0" algn="l" defTabSz="685749" rtl="0" eaLnBrk="1" fontAlgn="auto" latinLnBrk="0" hangingPunct="1">
              <a:lnSpc>
                <a:spcPct val="105000"/>
              </a:lnSpc>
              <a:spcBef>
                <a:spcPts val="0"/>
              </a:spcBef>
              <a:spcAft>
                <a:spcPts val="0"/>
              </a:spcAft>
              <a:buClrTx/>
              <a:buSzTx/>
              <a:buFontTx/>
              <a:buNone/>
              <a:tabLst/>
              <a:defRPr/>
            </a:pPr>
            <a:r>
              <a:rPr kumimoji="0" lang="en-US" sz="750" b="1" i="0" u="none" strike="noStrike" kern="1200" cap="none" spc="0" normalizeH="0" baseline="0" noProof="0">
                <a:ln>
                  <a:noFill/>
                </a:ln>
                <a:solidFill>
                  <a:srgbClr val="F58000"/>
                </a:solidFill>
                <a:effectLst/>
                <a:uLnTx/>
                <a:uFillTx/>
                <a:latin typeface="Arial" panose="020B0604020202020204"/>
                <a:ea typeface="Calibri" panose="020F0502020204030204" pitchFamily="34" charset="0"/>
                <a:cs typeface="+mn-cs"/>
              </a:rPr>
              <a:t>+</a:t>
            </a:r>
            <a:r>
              <a:rPr kumimoji="0" lang="en-US" sz="750" b="0" i="0" u="none" strike="noStrike" kern="1200" cap="none" spc="0" normalizeH="0" baseline="0" noProof="0">
                <a:ln>
                  <a:noFill/>
                </a:ln>
                <a:solidFill>
                  <a:srgbClr val="F58000"/>
                </a:solidFill>
                <a:effectLst/>
                <a:uLnTx/>
                <a:uFillTx/>
                <a:latin typeface="Arial" panose="020B0604020202020204"/>
                <a:ea typeface="Calibri" panose="020F0502020204030204" pitchFamily="34" charset="0"/>
                <a:cs typeface="+mn-cs"/>
              </a:rPr>
              <a:t> </a:t>
            </a:r>
            <a:r>
              <a:rPr kumimoji="0" lang="en-US" sz="750" b="0" i="0" u="none" strike="noStrike" kern="1200" cap="none" spc="0" normalizeH="0" baseline="0" noProof="0">
                <a:ln>
                  <a:noFill/>
                </a:ln>
                <a:solidFill>
                  <a:prstClr val="black">
                    <a:lumMod val="65000"/>
                    <a:lumOff val="35000"/>
                  </a:prstClr>
                </a:solidFill>
                <a:effectLst/>
                <a:uLnTx/>
                <a:uFillTx/>
                <a:latin typeface="Arial" panose="020B0604020202020204"/>
                <a:ea typeface="Calibri" panose="020F0502020204030204" pitchFamily="34" charset="0"/>
                <a:cs typeface="+mn-cs"/>
              </a:rPr>
              <a:t>Plan communications</a:t>
            </a:r>
          </a:p>
        </p:txBody>
      </p:sp>
      <p:pic>
        <p:nvPicPr>
          <p:cNvPr id="9" name="Picture 8">
            <a:extLst>
              <a:ext uri="{FF2B5EF4-FFF2-40B4-BE49-F238E27FC236}">
                <a16:creationId xmlns:a16="http://schemas.microsoft.com/office/drawing/2014/main" id="{4FB4ABB4-93F9-4C3D-AA09-F772DE6642F7}"/>
              </a:ext>
            </a:extLst>
          </p:cNvPr>
          <p:cNvPicPr>
            <a:picLocks noChangeAspect="1"/>
          </p:cNvPicPr>
          <p:nvPr/>
        </p:nvPicPr>
        <p:blipFill>
          <a:blip r:embed="rId4"/>
          <a:stretch>
            <a:fillRect/>
          </a:stretch>
        </p:blipFill>
        <p:spPr>
          <a:xfrm>
            <a:off x="2228697" y="1300081"/>
            <a:ext cx="244168" cy="288932"/>
          </a:xfrm>
          <a:prstGeom prst="rect">
            <a:avLst/>
          </a:prstGeom>
        </p:spPr>
      </p:pic>
      <p:pic>
        <p:nvPicPr>
          <p:cNvPr id="120" name="Picture 119">
            <a:extLst>
              <a:ext uri="{FF2B5EF4-FFF2-40B4-BE49-F238E27FC236}">
                <a16:creationId xmlns:a16="http://schemas.microsoft.com/office/drawing/2014/main" id="{4F12779E-17DE-495E-99BE-CE8BF9BE2135}"/>
              </a:ext>
            </a:extLst>
          </p:cNvPr>
          <p:cNvPicPr>
            <a:picLocks noChangeAspect="1"/>
          </p:cNvPicPr>
          <p:nvPr/>
        </p:nvPicPr>
        <p:blipFill>
          <a:blip r:embed="rId4"/>
          <a:stretch>
            <a:fillRect/>
          </a:stretch>
        </p:blipFill>
        <p:spPr>
          <a:xfrm>
            <a:off x="2025450" y="2481727"/>
            <a:ext cx="244168" cy="288932"/>
          </a:xfrm>
          <a:prstGeom prst="rect">
            <a:avLst/>
          </a:prstGeom>
        </p:spPr>
      </p:pic>
      <p:pic>
        <p:nvPicPr>
          <p:cNvPr id="126" name="Picture 125">
            <a:extLst>
              <a:ext uri="{FF2B5EF4-FFF2-40B4-BE49-F238E27FC236}">
                <a16:creationId xmlns:a16="http://schemas.microsoft.com/office/drawing/2014/main" id="{70F4C82C-B3C5-4385-A0C2-66E8363D1E7A}"/>
              </a:ext>
            </a:extLst>
          </p:cNvPr>
          <p:cNvPicPr>
            <a:picLocks noChangeAspect="1"/>
          </p:cNvPicPr>
          <p:nvPr/>
        </p:nvPicPr>
        <p:blipFill>
          <a:blip r:embed="rId4"/>
          <a:stretch>
            <a:fillRect/>
          </a:stretch>
        </p:blipFill>
        <p:spPr>
          <a:xfrm>
            <a:off x="3253017" y="500758"/>
            <a:ext cx="244168" cy="288932"/>
          </a:xfrm>
          <a:prstGeom prst="rect">
            <a:avLst/>
          </a:prstGeom>
        </p:spPr>
      </p:pic>
      <p:sp>
        <p:nvSpPr>
          <p:cNvPr id="4" name="Rectangle 3">
            <a:hlinkClick r:id="rId5" action="ppaction://hlinksldjump"/>
            <a:extLst>
              <a:ext uri="{FF2B5EF4-FFF2-40B4-BE49-F238E27FC236}">
                <a16:creationId xmlns:a16="http://schemas.microsoft.com/office/drawing/2014/main" id="{EBDE93F4-0254-4362-A225-9F9C16C99AA7}"/>
              </a:ext>
            </a:extLst>
          </p:cNvPr>
          <p:cNvSpPr/>
          <p:nvPr/>
        </p:nvSpPr>
        <p:spPr>
          <a:xfrm>
            <a:off x="6914446" y="2901976"/>
            <a:ext cx="1308371" cy="205184"/>
          </a:xfrm>
          <a:prstGeom prst="rect">
            <a:avLst/>
          </a:prstGeom>
        </p:spPr>
        <p:txBody>
          <a:bodyPr wrap="none" lIns="91440" tIns="45720" rIns="91440" bIns="45720" anchor="t">
            <a:spAutoFit/>
          </a:bodyPr>
          <a:lstStyle/>
          <a:p>
            <a:pPr marL="0" marR="0" lvl="0" indent="0" algn="l" defTabSz="685749" rtl="0" eaLnBrk="1" fontAlgn="auto" latinLnBrk="0" hangingPunct="1">
              <a:lnSpc>
                <a:spcPct val="105000"/>
              </a:lnSpc>
              <a:spcBef>
                <a:spcPts val="0"/>
              </a:spcBef>
              <a:spcAft>
                <a:spcPts val="0"/>
              </a:spcAft>
              <a:buClrTx/>
              <a:buSzTx/>
              <a:buFontTx/>
              <a:buNone/>
              <a:tabLst/>
              <a:defRPr/>
            </a:pPr>
            <a:r>
              <a:rPr kumimoji="0" lang="en-US" sz="750" b="1" i="0" u="none" strike="noStrike" kern="1200" cap="none" spc="0" normalizeH="0" baseline="0" noProof="0">
                <a:ln>
                  <a:noFill/>
                </a:ln>
                <a:solidFill>
                  <a:srgbClr val="F58000"/>
                </a:solidFill>
                <a:effectLst/>
                <a:uLnTx/>
                <a:uFillTx/>
                <a:latin typeface="Arial" panose="020B0604020202020204"/>
                <a:ea typeface="Calibri" panose="020F0502020204030204" pitchFamily="34" charset="0"/>
                <a:cs typeface="+mn-cs"/>
              </a:rPr>
              <a:t>+</a:t>
            </a:r>
            <a:r>
              <a:rPr kumimoji="0" lang="en-US" sz="750" b="0" i="0" u="none" strike="noStrike" kern="1200" cap="none" spc="0" normalizeH="0" baseline="0" noProof="0">
                <a:ln>
                  <a:noFill/>
                </a:ln>
                <a:solidFill>
                  <a:srgbClr val="F58000"/>
                </a:solidFill>
                <a:effectLst/>
                <a:uLnTx/>
                <a:uFillTx/>
                <a:latin typeface="Arial" panose="020B0604020202020204"/>
                <a:ea typeface="Calibri" panose="020F0502020204030204" pitchFamily="34" charset="0"/>
                <a:cs typeface="+mn-cs"/>
              </a:rPr>
              <a:t> </a:t>
            </a:r>
            <a:r>
              <a:rPr kumimoji="0" lang="en-US" sz="75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Personalized messaging</a:t>
            </a:r>
          </a:p>
        </p:txBody>
      </p:sp>
      <p:pic>
        <p:nvPicPr>
          <p:cNvPr id="114" name="Picture 113" descr="Icon&#10;&#10;Description automatically generated">
            <a:hlinkClick r:id="" action="ppaction://hlinkshowjump?jump=nextslide"/>
            <a:extLst>
              <a:ext uri="{FF2B5EF4-FFF2-40B4-BE49-F238E27FC236}">
                <a16:creationId xmlns:a16="http://schemas.microsoft.com/office/drawing/2014/main" id="{3C0CB9C5-1EC2-4766-8E93-FF45D5EC5A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66101" y="4656972"/>
            <a:ext cx="254000" cy="228600"/>
          </a:xfrm>
          <a:prstGeom prst="rect">
            <a:avLst/>
          </a:prstGeom>
        </p:spPr>
      </p:pic>
      <p:pic>
        <p:nvPicPr>
          <p:cNvPr id="115" name="Picture 114" descr="Icon&#10;&#10;Description automatically generated">
            <a:hlinkClick r:id="rId7" action="ppaction://hlinksldjump"/>
            <a:extLst>
              <a:ext uri="{FF2B5EF4-FFF2-40B4-BE49-F238E27FC236}">
                <a16:creationId xmlns:a16="http://schemas.microsoft.com/office/drawing/2014/main" id="{5B8B9D65-CD82-4F66-822A-8D72854F5C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43910" y="4656972"/>
            <a:ext cx="254000" cy="241300"/>
          </a:xfrm>
          <a:prstGeom prst="rect">
            <a:avLst/>
          </a:prstGeom>
        </p:spPr>
      </p:pic>
      <p:pic>
        <p:nvPicPr>
          <p:cNvPr id="116" name="Picture 115" descr="Icon&#10;&#10;Description automatically generated">
            <a:hlinkClick r:id="" action="ppaction://hlinkshowjump?jump=previousslide"/>
            <a:extLst>
              <a:ext uri="{FF2B5EF4-FFF2-40B4-BE49-F238E27FC236}">
                <a16:creationId xmlns:a16="http://schemas.microsoft.com/office/drawing/2014/main" id="{66EC951C-AA2B-4F2E-8211-AA82F25F195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34420" y="4665199"/>
            <a:ext cx="241300" cy="228600"/>
          </a:xfrm>
          <a:prstGeom prst="rect">
            <a:avLst/>
          </a:prstGeom>
        </p:spPr>
      </p:pic>
      <p:pic>
        <p:nvPicPr>
          <p:cNvPr id="68" name="Picture 67">
            <a:extLst>
              <a:ext uri="{FF2B5EF4-FFF2-40B4-BE49-F238E27FC236}">
                <a16:creationId xmlns:a16="http://schemas.microsoft.com/office/drawing/2014/main" id="{6C593A42-15FB-4B69-88A8-49D9FD60381C}"/>
              </a:ext>
            </a:extLst>
          </p:cNvPr>
          <p:cNvPicPr>
            <a:picLocks noChangeAspect="1"/>
          </p:cNvPicPr>
          <p:nvPr/>
        </p:nvPicPr>
        <p:blipFill rotWithShape="1">
          <a:blip r:embed="rId10"/>
          <a:srcRect l="38358" t="18832" r="35730" b="29802"/>
          <a:stretch/>
        </p:blipFill>
        <p:spPr>
          <a:xfrm>
            <a:off x="1432121" y="2438882"/>
            <a:ext cx="317520" cy="914401"/>
          </a:xfrm>
          <a:prstGeom prst="rect">
            <a:avLst/>
          </a:prstGeom>
        </p:spPr>
      </p:pic>
      <p:pic>
        <p:nvPicPr>
          <p:cNvPr id="147" name="Picture 146">
            <a:extLst>
              <a:ext uri="{FF2B5EF4-FFF2-40B4-BE49-F238E27FC236}">
                <a16:creationId xmlns:a16="http://schemas.microsoft.com/office/drawing/2014/main" id="{D85B578B-DF03-470A-920A-A29A1E799D1A}"/>
              </a:ext>
            </a:extLst>
          </p:cNvPr>
          <p:cNvPicPr>
            <a:picLocks noChangeAspect="1"/>
          </p:cNvPicPr>
          <p:nvPr/>
        </p:nvPicPr>
        <p:blipFill rotWithShape="1">
          <a:blip r:embed="rId10"/>
          <a:srcRect l="38358" t="18832" r="35730" b="29802"/>
          <a:stretch/>
        </p:blipFill>
        <p:spPr>
          <a:xfrm rot="10800000">
            <a:off x="6330490" y="1283844"/>
            <a:ext cx="317520" cy="914401"/>
          </a:xfrm>
          <a:prstGeom prst="rect">
            <a:avLst/>
          </a:prstGeom>
        </p:spPr>
      </p:pic>
      <p:pic>
        <p:nvPicPr>
          <p:cNvPr id="148" name="Picture 147">
            <a:extLst>
              <a:ext uri="{FF2B5EF4-FFF2-40B4-BE49-F238E27FC236}">
                <a16:creationId xmlns:a16="http://schemas.microsoft.com/office/drawing/2014/main" id="{6CFE797C-978E-4498-9936-A2A89902E0BF}"/>
              </a:ext>
            </a:extLst>
          </p:cNvPr>
          <p:cNvPicPr>
            <a:picLocks noChangeAspect="1"/>
          </p:cNvPicPr>
          <p:nvPr/>
        </p:nvPicPr>
        <p:blipFill rotWithShape="1">
          <a:blip r:embed="rId10"/>
          <a:srcRect l="38358" t="18832" r="35730" b="29802"/>
          <a:stretch/>
        </p:blipFill>
        <p:spPr>
          <a:xfrm rot="10800000">
            <a:off x="6591003" y="2471203"/>
            <a:ext cx="317520" cy="914401"/>
          </a:xfrm>
          <a:prstGeom prst="rect">
            <a:avLst/>
          </a:prstGeom>
        </p:spPr>
      </p:pic>
      <p:sp>
        <p:nvSpPr>
          <p:cNvPr id="103" name="Oval 102">
            <a:hlinkClick r:id="" action="ppaction://noaction"/>
            <a:extLst>
              <a:ext uri="{FF2B5EF4-FFF2-40B4-BE49-F238E27FC236}">
                <a16:creationId xmlns:a16="http://schemas.microsoft.com/office/drawing/2014/main" id="{C5976F1D-F52C-4B9A-8B19-F6FEAC63B3A5}"/>
              </a:ext>
            </a:extLst>
          </p:cNvPr>
          <p:cNvSpPr/>
          <p:nvPr/>
        </p:nvSpPr>
        <p:spPr>
          <a:xfrm>
            <a:off x="4452460" y="359524"/>
            <a:ext cx="914400" cy="91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5" name="Rectangle 104">
            <a:extLst>
              <a:ext uri="{FF2B5EF4-FFF2-40B4-BE49-F238E27FC236}">
                <a16:creationId xmlns:a16="http://schemas.microsoft.com/office/drawing/2014/main" id="{2F1EC027-D6BA-45AA-9882-C92F73F7FD1D}"/>
              </a:ext>
            </a:extLst>
          </p:cNvPr>
          <p:cNvSpPr/>
          <p:nvPr/>
        </p:nvSpPr>
        <p:spPr>
          <a:xfrm>
            <a:off x="4499248" y="685320"/>
            <a:ext cx="857251" cy="369332"/>
          </a:xfrm>
          <a:prstGeom prst="rect">
            <a:avLst/>
          </a:prstGeom>
          <a:ln>
            <a:noFill/>
          </a:ln>
        </p:spPr>
        <p:txBody>
          <a:bodyPr wrap="square">
            <a:spAutoFit/>
          </a:bodyPr>
          <a:lstStyle/>
          <a:p>
            <a:pPr marL="0" marR="0" lvl="0" indent="0" algn="ctr" defTabSz="34288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Arial" panose="020B0604020202020204"/>
                <a:ea typeface="Calibri" panose="020F0502020204030204" pitchFamily="34" charset="0"/>
                <a:cs typeface="Times New Roman"/>
              </a:rPr>
              <a:t>Enrollment</a:t>
            </a:r>
          </a:p>
          <a:p>
            <a:pPr marL="0" marR="0" lvl="0" indent="0" algn="ctr" defTabSz="34288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Arial" panose="020B0604020202020204"/>
                <a:ea typeface="Calibri" panose="020F0502020204030204" pitchFamily="34" charset="0"/>
                <a:cs typeface="Times New Roman"/>
              </a:rPr>
              <a:t>&amp; education</a:t>
            </a:r>
          </a:p>
        </p:txBody>
      </p:sp>
      <p:pic>
        <p:nvPicPr>
          <p:cNvPr id="122" name="Picture 121">
            <a:extLst>
              <a:ext uri="{FF2B5EF4-FFF2-40B4-BE49-F238E27FC236}">
                <a16:creationId xmlns:a16="http://schemas.microsoft.com/office/drawing/2014/main" id="{7330051A-0296-48FB-BEC3-0EFC2B026443}"/>
              </a:ext>
            </a:extLst>
          </p:cNvPr>
          <p:cNvPicPr>
            <a:picLocks noChangeAspect="1"/>
          </p:cNvPicPr>
          <p:nvPr/>
        </p:nvPicPr>
        <p:blipFill>
          <a:blip r:embed="rId4"/>
          <a:stretch>
            <a:fillRect/>
          </a:stretch>
        </p:blipFill>
        <p:spPr>
          <a:xfrm>
            <a:off x="4809830" y="467763"/>
            <a:ext cx="244168" cy="288932"/>
          </a:xfrm>
          <a:prstGeom prst="rect">
            <a:avLst/>
          </a:prstGeom>
        </p:spPr>
      </p:pic>
      <p:sp>
        <p:nvSpPr>
          <p:cNvPr id="137" name="Rectangle 136">
            <a:hlinkClick r:id="" action="ppaction://noaction"/>
            <a:extLst>
              <a:ext uri="{FF2B5EF4-FFF2-40B4-BE49-F238E27FC236}">
                <a16:creationId xmlns:a16="http://schemas.microsoft.com/office/drawing/2014/main" id="{7151D757-51B0-48D7-A605-9E8856B40C1C}"/>
              </a:ext>
            </a:extLst>
          </p:cNvPr>
          <p:cNvSpPr/>
          <p:nvPr/>
        </p:nvSpPr>
        <p:spPr>
          <a:xfrm>
            <a:off x="5654628" y="754732"/>
            <a:ext cx="756938" cy="205184"/>
          </a:xfrm>
          <a:prstGeom prst="rect">
            <a:avLst/>
          </a:prstGeom>
        </p:spPr>
        <p:txBody>
          <a:bodyPr wrap="none" lIns="91440" tIns="45720" rIns="91440" bIns="45720" anchor="t">
            <a:spAutoFit/>
          </a:bodyPr>
          <a:lstStyle/>
          <a:p>
            <a:pPr marL="0" marR="0" lvl="0" indent="0" algn="l" defTabSz="685749" rtl="0" eaLnBrk="1" fontAlgn="auto" latinLnBrk="0" hangingPunct="1">
              <a:lnSpc>
                <a:spcPct val="105000"/>
              </a:lnSpc>
              <a:spcBef>
                <a:spcPts val="0"/>
              </a:spcBef>
              <a:spcAft>
                <a:spcPts val="0"/>
              </a:spcAft>
              <a:buClrTx/>
              <a:buSzTx/>
              <a:buFontTx/>
              <a:buNone/>
              <a:tabLst/>
              <a:defRPr/>
            </a:pPr>
            <a:r>
              <a:rPr kumimoji="0" lang="en-US" sz="750" b="1" i="0" u="none" strike="noStrike" kern="1200" cap="none" spc="0" normalizeH="0" baseline="0" noProof="0">
                <a:ln>
                  <a:noFill/>
                </a:ln>
                <a:solidFill>
                  <a:srgbClr val="F58000"/>
                </a:solidFill>
                <a:effectLst/>
                <a:uLnTx/>
                <a:uFillTx/>
                <a:latin typeface="Arial" panose="020B0604020202020204"/>
                <a:ea typeface="Calibri" panose="020F0502020204030204" pitchFamily="34" charset="0"/>
                <a:cs typeface="+mn-cs"/>
              </a:rPr>
              <a:t>+</a:t>
            </a:r>
            <a:r>
              <a:rPr kumimoji="0" lang="en-US" sz="750" b="0" i="0" u="none" strike="noStrike" kern="1200" cap="none" spc="0" normalizeH="0" baseline="0" noProof="0">
                <a:ln>
                  <a:noFill/>
                </a:ln>
                <a:solidFill>
                  <a:srgbClr val="F58000"/>
                </a:solidFill>
                <a:effectLst/>
                <a:uLnTx/>
                <a:uFillTx/>
                <a:latin typeface="Arial" panose="020B0604020202020204"/>
                <a:ea typeface="Calibri" panose="020F0502020204030204" pitchFamily="34" charset="0"/>
                <a:cs typeface="+mn-cs"/>
              </a:rPr>
              <a:t> </a:t>
            </a:r>
            <a:r>
              <a:rPr kumimoji="0" lang="en-US" sz="750" b="0" i="0" u="none" strike="noStrike" kern="1200" cap="none" spc="0" normalizeH="0" baseline="0" noProof="0">
                <a:ln>
                  <a:noFill/>
                </a:ln>
                <a:solidFill>
                  <a:prstClr val="black">
                    <a:lumMod val="65000"/>
                    <a:lumOff val="35000"/>
                  </a:prstClr>
                </a:solidFill>
                <a:effectLst/>
                <a:uLnTx/>
                <a:uFillTx/>
                <a:latin typeface="Arial" panose="020B0604020202020204"/>
                <a:ea typeface="Calibri" panose="020F0502020204030204" pitchFamily="34" charset="0"/>
                <a:cs typeface="+mn-cs"/>
              </a:rPr>
              <a:t>Voya Learn</a:t>
            </a:r>
          </a:p>
        </p:txBody>
      </p:sp>
      <p:pic>
        <p:nvPicPr>
          <p:cNvPr id="138" name="Picture 137">
            <a:extLst>
              <a:ext uri="{FF2B5EF4-FFF2-40B4-BE49-F238E27FC236}">
                <a16:creationId xmlns:a16="http://schemas.microsoft.com/office/drawing/2014/main" id="{6C6D474F-D35F-4F5C-B52A-DFF28E2A5A3F}"/>
              </a:ext>
            </a:extLst>
          </p:cNvPr>
          <p:cNvPicPr>
            <a:picLocks noChangeAspect="1"/>
          </p:cNvPicPr>
          <p:nvPr/>
        </p:nvPicPr>
        <p:blipFill rotWithShape="1">
          <a:blip r:embed="rId10"/>
          <a:srcRect l="38358" t="18832" r="35730" b="29802"/>
          <a:stretch/>
        </p:blipFill>
        <p:spPr>
          <a:xfrm rot="10800000">
            <a:off x="5378082" y="452520"/>
            <a:ext cx="317520" cy="914401"/>
          </a:xfrm>
          <a:prstGeom prst="rect">
            <a:avLst/>
          </a:prstGeom>
        </p:spPr>
      </p:pic>
      <p:cxnSp>
        <p:nvCxnSpPr>
          <p:cNvPr id="205" name="Straight Connector 204">
            <a:extLst>
              <a:ext uri="{FF2B5EF4-FFF2-40B4-BE49-F238E27FC236}">
                <a16:creationId xmlns:a16="http://schemas.microsoft.com/office/drawing/2014/main" id="{F3E1A841-99C0-4EBD-A5A7-58998C15D8AC}"/>
              </a:ext>
            </a:extLst>
          </p:cNvPr>
          <p:cNvCxnSpPr>
            <a:cxnSpLocks/>
            <a:endCxn id="191" idx="0"/>
          </p:cNvCxnSpPr>
          <p:nvPr/>
        </p:nvCxnSpPr>
        <p:spPr>
          <a:xfrm flipH="1">
            <a:off x="5438606" y="2049849"/>
            <a:ext cx="312694" cy="805847"/>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11950649-630C-4934-885F-4C0ABFDA71D6}"/>
              </a:ext>
            </a:extLst>
          </p:cNvPr>
          <p:cNvCxnSpPr>
            <a:cxnSpLocks/>
          </p:cNvCxnSpPr>
          <p:nvPr/>
        </p:nvCxnSpPr>
        <p:spPr>
          <a:xfrm flipV="1">
            <a:off x="2754028" y="2801819"/>
            <a:ext cx="117084" cy="984043"/>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7EA4D3BC-FF3F-4C7E-8E86-F327225FE4D2}"/>
              </a:ext>
            </a:extLst>
          </p:cNvPr>
          <p:cNvCxnSpPr>
            <a:cxnSpLocks/>
          </p:cNvCxnSpPr>
          <p:nvPr/>
        </p:nvCxnSpPr>
        <p:spPr>
          <a:xfrm flipV="1">
            <a:off x="2716352" y="2761989"/>
            <a:ext cx="152436" cy="331838"/>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752E3188-78CA-4589-82D8-2A418296C40B}"/>
              </a:ext>
            </a:extLst>
          </p:cNvPr>
          <p:cNvCxnSpPr>
            <a:cxnSpLocks/>
          </p:cNvCxnSpPr>
          <p:nvPr/>
        </p:nvCxnSpPr>
        <p:spPr>
          <a:xfrm flipH="1" flipV="1">
            <a:off x="2897117" y="2795486"/>
            <a:ext cx="121182" cy="515689"/>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EE5EA34F-FCF5-4BC1-927E-DEF5CFFD30A7}"/>
              </a:ext>
            </a:extLst>
          </p:cNvPr>
          <p:cNvCxnSpPr>
            <a:cxnSpLocks/>
          </p:cNvCxnSpPr>
          <p:nvPr/>
        </p:nvCxnSpPr>
        <p:spPr>
          <a:xfrm>
            <a:off x="2854288" y="2744465"/>
            <a:ext cx="417234" cy="321783"/>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90C77784-33BC-471E-999A-E328D5FD6F93}"/>
              </a:ext>
            </a:extLst>
          </p:cNvPr>
          <p:cNvCxnSpPr>
            <a:cxnSpLocks/>
            <a:stCxn id="215" idx="3"/>
          </p:cNvCxnSpPr>
          <p:nvPr/>
        </p:nvCxnSpPr>
        <p:spPr>
          <a:xfrm flipH="1">
            <a:off x="2782606" y="3357050"/>
            <a:ext cx="227742" cy="425899"/>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317CE79C-11B1-4CF2-A20E-E85E35BE3C72}"/>
              </a:ext>
            </a:extLst>
          </p:cNvPr>
          <p:cNvCxnSpPr>
            <a:cxnSpLocks/>
            <a:stCxn id="217" idx="1"/>
          </p:cNvCxnSpPr>
          <p:nvPr/>
        </p:nvCxnSpPr>
        <p:spPr>
          <a:xfrm flipH="1" flipV="1">
            <a:off x="2710201" y="3123200"/>
            <a:ext cx="29851" cy="647115"/>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7F336C4-EAA8-45AF-9CA6-69E868A16DA4}"/>
              </a:ext>
            </a:extLst>
          </p:cNvPr>
          <p:cNvCxnSpPr>
            <a:cxnSpLocks/>
          </p:cNvCxnSpPr>
          <p:nvPr/>
        </p:nvCxnSpPr>
        <p:spPr>
          <a:xfrm flipH="1">
            <a:off x="3046292" y="3170166"/>
            <a:ext cx="229039" cy="160876"/>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214" name="Oval 213">
            <a:extLst>
              <a:ext uri="{FF2B5EF4-FFF2-40B4-BE49-F238E27FC236}">
                <a16:creationId xmlns:a16="http://schemas.microsoft.com/office/drawing/2014/main" id="{72035E9B-4F68-4A24-99F8-1062A86E8D65}"/>
              </a:ext>
            </a:extLst>
          </p:cNvPr>
          <p:cNvSpPr/>
          <p:nvPr/>
        </p:nvSpPr>
        <p:spPr>
          <a:xfrm>
            <a:off x="2843742" y="2736942"/>
            <a:ext cx="64877" cy="64877"/>
          </a:xfrm>
          <a:prstGeom prst="ellips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5" name="Oval 214">
            <a:extLst>
              <a:ext uri="{FF2B5EF4-FFF2-40B4-BE49-F238E27FC236}">
                <a16:creationId xmlns:a16="http://schemas.microsoft.com/office/drawing/2014/main" id="{1B73F119-A7B2-4EE9-A4E8-7FB099835A8D}"/>
              </a:ext>
            </a:extLst>
          </p:cNvPr>
          <p:cNvSpPr/>
          <p:nvPr/>
        </p:nvSpPr>
        <p:spPr>
          <a:xfrm>
            <a:off x="3000848" y="3301674"/>
            <a:ext cx="64877" cy="64877"/>
          </a:xfrm>
          <a:prstGeom prst="ellips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6" name="Oval 215">
            <a:extLst>
              <a:ext uri="{FF2B5EF4-FFF2-40B4-BE49-F238E27FC236}">
                <a16:creationId xmlns:a16="http://schemas.microsoft.com/office/drawing/2014/main" id="{EE25C047-082E-4C6C-BF4D-AFAC6CC68B7E}"/>
              </a:ext>
            </a:extLst>
          </p:cNvPr>
          <p:cNvSpPr/>
          <p:nvPr/>
        </p:nvSpPr>
        <p:spPr>
          <a:xfrm>
            <a:off x="2686864" y="3082083"/>
            <a:ext cx="64877" cy="64877"/>
          </a:xfrm>
          <a:prstGeom prst="ellips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7" name="Oval 216">
            <a:extLst>
              <a:ext uri="{FF2B5EF4-FFF2-40B4-BE49-F238E27FC236}">
                <a16:creationId xmlns:a16="http://schemas.microsoft.com/office/drawing/2014/main" id="{49077914-8FA7-4222-BDCA-A5E08840DF28}"/>
              </a:ext>
            </a:extLst>
          </p:cNvPr>
          <p:cNvSpPr/>
          <p:nvPr/>
        </p:nvSpPr>
        <p:spPr>
          <a:xfrm>
            <a:off x="2730551" y="3760815"/>
            <a:ext cx="64877" cy="64877"/>
          </a:xfrm>
          <a:prstGeom prst="ellips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219" name="Straight Connector 218">
            <a:extLst>
              <a:ext uri="{FF2B5EF4-FFF2-40B4-BE49-F238E27FC236}">
                <a16:creationId xmlns:a16="http://schemas.microsoft.com/office/drawing/2014/main" id="{A3CD2766-D46C-4935-BD19-54D171F8194D}"/>
              </a:ext>
            </a:extLst>
          </p:cNvPr>
          <p:cNvCxnSpPr>
            <a:cxnSpLocks/>
          </p:cNvCxnSpPr>
          <p:nvPr/>
        </p:nvCxnSpPr>
        <p:spPr>
          <a:xfrm>
            <a:off x="5124170" y="3279119"/>
            <a:ext cx="456371" cy="372271"/>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CDA9F87A-B450-4A46-99DA-CF69DAF66AC0}"/>
              </a:ext>
            </a:extLst>
          </p:cNvPr>
          <p:cNvCxnSpPr>
            <a:cxnSpLocks/>
          </p:cNvCxnSpPr>
          <p:nvPr/>
        </p:nvCxnSpPr>
        <p:spPr>
          <a:xfrm flipH="1" flipV="1">
            <a:off x="5445672" y="2892794"/>
            <a:ext cx="249930" cy="705973"/>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88" name="Oval 87">
            <a:hlinkClick r:id="" action="ppaction://noaction"/>
            <a:extLst>
              <a:ext uri="{FF2B5EF4-FFF2-40B4-BE49-F238E27FC236}">
                <a16:creationId xmlns:a16="http://schemas.microsoft.com/office/drawing/2014/main" id="{EBCD41A8-C459-47FA-AEBC-ECAFF0825811}"/>
              </a:ext>
            </a:extLst>
          </p:cNvPr>
          <p:cNvSpPr/>
          <p:nvPr/>
        </p:nvSpPr>
        <p:spPr>
          <a:xfrm>
            <a:off x="5446629" y="3517478"/>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3" name="Rectangle 42">
            <a:extLst>
              <a:ext uri="{FF2B5EF4-FFF2-40B4-BE49-F238E27FC236}">
                <a16:creationId xmlns:a16="http://schemas.microsoft.com/office/drawing/2014/main" id="{1B68E162-C124-4CA4-8571-E19321EF5F17}"/>
              </a:ext>
            </a:extLst>
          </p:cNvPr>
          <p:cNvSpPr/>
          <p:nvPr/>
        </p:nvSpPr>
        <p:spPr>
          <a:xfrm>
            <a:off x="5386099" y="3803690"/>
            <a:ext cx="1061388" cy="369332"/>
          </a:xfrm>
          <a:prstGeom prst="rect">
            <a:avLst/>
          </a:prstGeom>
          <a:ln>
            <a:noFill/>
          </a:ln>
        </p:spPr>
        <p:txBody>
          <a:bodyPr wrap="square">
            <a:spAutoFit/>
          </a:bodyPr>
          <a:lstStyle/>
          <a:p>
            <a:pPr marL="0" marR="0" lvl="0" indent="0" algn="ctr" defTabSz="34288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Arial" panose="020B0604020202020204"/>
                <a:ea typeface="Calibri" panose="020F0502020204030204" pitchFamily="34" charset="0"/>
                <a:cs typeface="Times New Roman" panose="02020603050405020304" pitchFamily="18" charset="0"/>
              </a:rPr>
              <a:t>External accounts</a:t>
            </a:r>
          </a:p>
        </p:txBody>
      </p:sp>
      <p:cxnSp>
        <p:nvCxnSpPr>
          <p:cNvPr id="161" name="Straight Connector 160">
            <a:extLst>
              <a:ext uri="{FF2B5EF4-FFF2-40B4-BE49-F238E27FC236}">
                <a16:creationId xmlns:a16="http://schemas.microsoft.com/office/drawing/2014/main" id="{D70F27E5-C9C9-4100-9B91-A37F848DDDDB}"/>
              </a:ext>
            </a:extLst>
          </p:cNvPr>
          <p:cNvCxnSpPr>
            <a:cxnSpLocks/>
          </p:cNvCxnSpPr>
          <p:nvPr/>
        </p:nvCxnSpPr>
        <p:spPr>
          <a:xfrm flipH="1">
            <a:off x="4850466" y="1902388"/>
            <a:ext cx="235717" cy="568814"/>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grpSp>
        <p:nvGrpSpPr>
          <p:cNvPr id="15" name="Group 14" hidden="1">
            <a:extLst>
              <a:ext uri="{FF2B5EF4-FFF2-40B4-BE49-F238E27FC236}">
                <a16:creationId xmlns:a16="http://schemas.microsoft.com/office/drawing/2014/main" id="{BE6C2632-924B-5DA1-615F-2A0A32EAAE0F}"/>
              </a:ext>
            </a:extLst>
          </p:cNvPr>
          <p:cNvGrpSpPr/>
          <p:nvPr/>
        </p:nvGrpSpPr>
        <p:grpSpPr>
          <a:xfrm>
            <a:off x="4369196" y="2118369"/>
            <a:ext cx="1030447" cy="993883"/>
            <a:chOff x="4369196" y="2118369"/>
            <a:chExt cx="1030447" cy="993883"/>
          </a:xfrm>
        </p:grpSpPr>
        <p:sp>
          <p:nvSpPr>
            <p:cNvPr id="135" name="Oval 134" hidden="1">
              <a:extLst>
                <a:ext uri="{FF2B5EF4-FFF2-40B4-BE49-F238E27FC236}">
                  <a16:creationId xmlns:a16="http://schemas.microsoft.com/office/drawing/2014/main" id="{5866F30F-4BF8-433F-BC76-6BFC36CA674B}"/>
                </a:ext>
              </a:extLst>
            </p:cNvPr>
            <p:cNvSpPr/>
            <p:nvPr/>
          </p:nvSpPr>
          <p:spPr>
            <a:xfrm>
              <a:off x="4450449" y="2182763"/>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14" name="Group 13" hidden="1">
              <a:extLst>
                <a:ext uri="{FF2B5EF4-FFF2-40B4-BE49-F238E27FC236}">
                  <a16:creationId xmlns:a16="http://schemas.microsoft.com/office/drawing/2014/main" id="{2FAC084C-5090-CEC7-1C04-1293C41DC93A}"/>
                </a:ext>
              </a:extLst>
            </p:cNvPr>
            <p:cNvGrpSpPr/>
            <p:nvPr/>
          </p:nvGrpSpPr>
          <p:grpSpPr>
            <a:xfrm>
              <a:off x="4369196" y="2118369"/>
              <a:ext cx="1030447" cy="993883"/>
              <a:chOff x="4369196" y="2118369"/>
              <a:chExt cx="1030447" cy="993883"/>
            </a:xfrm>
          </p:grpSpPr>
          <p:sp>
            <p:nvSpPr>
              <p:cNvPr id="111" name="Oval 110" hidden="1">
                <a:extLst>
                  <a:ext uri="{FF2B5EF4-FFF2-40B4-BE49-F238E27FC236}">
                    <a16:creationId xmlns:a16="http://schemas.microsoft.com/office/drawing/2014/main" id="{86141767-26B0-4547-AAAC-9713A3BD8467}"/>
                  </a:ext>
                </a:extLst>
              </p:cNvPr>
              <p:cNvSpPr/>
              <p:nvPr/>
            </p:nvSpPr>
            <p:spPr>
              <a:xfrm>
                <a:off x="4816171" y="2263814"/>
                <a:ext cx="189264" cy="189264"/>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Picture 4" hidden="1">
                <a:extLst>
                  <a:ext uri="{FF2B5EF4-FFF2-40B4-BE49-F238E27FC236}">
                    <a16:creationId xmlns:a16="http://schemas.microsoft.com/office/drawing/2014/main" id="{E59E8206-0E97-49E9-AFF4-AAE667CE3CDE}"/>
                  </a:ext>
                </a:extLst>
              </p:cNvPr>
              <p:cNvPicPr>
                <a:picLocks noChangeAspect="1"/>
              </p:cNvPicPr>
              <p:nvPr/>
            </p:nvPicPr>
            <p:blipFill>
              <a:blip r:embed="rId11"/>
              <a:stretch>
                <a:fillRect/>
              </a:stretch>
            </p:blipFill>
            <p:spPr>
              <a:xfrm>
                <a:off x="4524113" y="2569388"/>
                <a:ext cx="783527" cy="230832"/>
              </a:xfrm>
              <a:prstGeom prst="rect">
                <a:avLst/>
              </a:prstGeom>
            </p:spPr>
          </p:pic>
          <p:sp>
            <p:nvSpPr>
              <p:cNvPr id="117" name="TextBox 116" hidden="1">
                <a:extLst>
                  <a:ext uri="{FF2B5EF4-FFF2-40B4-BE49-F238E27FC236}">
                    <a16:creationId xmlns:a16="http://schemas.microsoft.com/office/drawing/2014/main" id="{BD1D86D6-F6F1-4CC8-BED7-10D59B9E6CAD}"/>
                  </a:ext>
                </a:extLst>
              </p:cNvPr>
              <p:cNvSpPr txBox="1"/>
              <p:nvPr/>
            </p:nvSpPr>
            <p:spPr>
              <a:xfrm>
                <a:off x="4772240" y="2213733"/>
                <a:ext cx="247861" cy="276999"/>
              </a:xfrm>
              <a:prstGeom prst="rect">
                <a:avLst/>
              </a:prstGeom>
              <a:noFill/>
            </p:spPr>
            <p:txBody>
              <a:bodyPr wrap="square" rtlCol="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58000"/>
                    </a:solidFill>
                    <a:effectLst/>
                    <a:uLnTx/>
                    <a:uFillTx/>
                    <a:latin typeface="Arial" panose="020B0604020202020204"/>
                    <a:ea typeface="+mn-ea"/>
                    <a:cs typeface="+mn-cs"/>
                  </a:rPr>
                  <a:t>+</a:t>
                </a:r>
              </a:p>
            </p:txBody>
          </p:sp>
          <p:sp>
            <p:nvSpPr>
              <p:cNvPr id="90" name="Oval 89" hidden="1">
                <a:extLst>
                  <a:ext uri="{FF2B5EF4-FFF2-40B4-BE49-F238E27FC236}">
                    <a16:creationId xmlns:a16="http://schemas.microsoft.com/office/drawing/2014/main" id="{9CC73ACC-0C19-46E3-80C4-D8ADACC974E1}"/>
                  </a:ext>
                </a:extLst>
              </p:cNvPr>
              <p:cNvSpPr/>
              <p:nvPr/>
            </p:nvSpPr>
            <p:spPr>
              <a:xfrm>
                <a:off x="4445358" y="2188943"/>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8" name="Rectangle 117" hidden="1">
                <a:extLst>
                  <a:ext uri="{FF2B5EF4-FFF2-40B4-BE49-F238E27FC236}">
                    <a16:creationId xmlns:a16="http://schemas.microsoft.com/office/drawing/2014/main" id="{8462B27C-4DCA-4AD7-BED0-EC849258CA0F}"/>
                  </a:ext>
                </a:extLst>
              </p:cNvPr>
              <p:cNvSpPr/>
              <p:nvPr/>
            </p:nvSpPr>
            <p:spPr>
              <a:xfrm>
                <a:off x="4369196" y="2118369"/>
                <a:ext cx="1030447" cy="993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pic>
        <p:nvPicPr>
          <p:cNvPr id="124" name="Picture 123">
            <a:extLst>
              <a:ext uri="{FF2B5EF4-FFF2-40B4-BE49-F238E27FC236}">
                <a16:creationId xmlns:a16="http://schemas.microsoft.com/office/drawing/2014/main" id="{58BF0E87-355D-4E1C-8F84-0361DFE5EEF9}"/>
              </a:ext>
            </a:extLst>
          </p:cNvPr>
          <p:cNvPicPr>
            <a:picLocks noChangeAspect="1"/>
          </p:cNvPicPr>
          <p:nvPr/>
        </p:nvPicPr>
        <p:blipFill>
          <a:blip r:embed="rId4"/>
          <a:stretch>
            <a:fillRect/>
          </a:stretch>
        </p:blipFill>
        <p:spPr>
          <a:xfrm>
            <a:off x="5777042" y="3618676"/>
            <a:ext cx="244168" cy="288932"/>
          </a:xfrm>
          <a:prstGeom prst="rect">
            <a:avLst/>
          </a:prstGeom>
        </p:spPr>
      </p:pic>
      <p:sp>
        <p:nvSpPr>
          <p:cNvPr id="107" name="Rectangle 106">
            <a:hlinkClick r:id="" action="ppaction://noaction"/>
            <a:extLst>
              <a:ext uri="{FF2B5EF4-FFF2-40B4-BE49-F238E27FC236}">
                <a16:creationId xmlns:a16="http://schemas.microsoft.com/office/drawing/2014/main" id="{EA3B29A2-2A4E-43A3-B8A5-D00287DDC637}"/>
              </a:ext>
            </a:extLst>
          </p:cNvPr>
          <p:cNvSpPr/>
          <p:nvPr/>
        </p:nvSpPr>
        <p:spPr>
          <a:xfrm>
            <a:off x="5654628" y="962851"/>
            <a:ext cx="1259818" cy="205184"/>
          </a:xfrm>
          <a:prstGeom prst="rect">
            <a:avLst/>
          </a:prstGeom>
        </p:spPr>
        <p:txBody>
          <a:bodyPr wrap="square" lIns="91440" tIns="45720" rIns="91440" bIns="45720" anchor="t">
            <a:spAutoFit/>
          </a:bodyPr>
          <a:lstStyle/>
          <a:p>
            <a:pPr marL="0" marR="0" lvl="0" indent="0" algn="l" defTabSz="685749" rtl="0" eaLnBrk="1" fontAlgn="auto" latinLnBrk="0" hangingPunct="1">
              <a:lnSpc>
                <a:spcPct val="105000"/>
              </a:lnSpc>
              <a:spcBef>
                <a:spcPts val="0"/>
              </a:spcBef>
              <a:spcAft>
                <a:spcPts val="0"/>
              </a:spcAft>
              <a:buClrTx/>
              <a:buSzTx/>
              <a:buFontTx/>
              <a:buNone/>
              <a:tabLst/>
              <a:defRPr/>
            </a:pPr>
            <a:r>
              <a:rPr kumimoji="0" lang="en-US" sz="750" b="1" i="0" u="none" strike="noStrike" kern="1200" cap="none" spc="0" normalizeH="0" baseline="0" noProof="0">
                <a:ln>
                  <a:noFill/>
                </a:ln>
                <a:solidFill>
                  <a:srgbClr val="F58000"/>
                </a:solidFill>
                <a:effectLst/>
                <a:uLnTx/>
                <a:uFillTx/>
                <a:latin typeface="Arial" panose="020B0604020202020204"/>
                <a:ea typeface="Calibri" panose="020F0502020204030204" pitchFamily="34" charset="0"/>
                <a:cs typeface="+mn-cs"/>
              </a:rPr>
              <a:t>+ </a:t>
            </a:r>
            <a:r>
              <a:rPr kumimoji="0" lang="en-US" sz="75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Virtual and onsite</a:t>
            </a:r>
          </a:p>
        </p:txBody>
      </p:sp>
      <p:sp>
        <p:nvSpPr>
          <p:cNvPr id="104" name="Rounded Rectangle 45">
            <a:extLst>
              <a:ext uri="{FF2B5EF4-FFF2-40B4-BE49-F238E27FC236}">
                <a16:creationId xmlns:a16="http://schemas.microsoft.com/office/drawing/2014/main" id="{19C02E0A-914E-4AE0-97E2-76A5CC51F12C}"/>
              </a:ext>
            </a:extLst>
          </p:cNvPr>
          <p:cNvSpPr/>
          <p:nvPr/>
        </p:nvSpPr>
        <p:spPr>
          <a:xfrm>
            <a:off x="-1864620" y="0"/>
            <a:ext cx="1814225" cy="40444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prstClr val="white"/>
                </a:solidFill>
                <a:effectLst/>
                <a:uLnTx/>
                <a:uFillTx/>
                <a:latin typeface="Arial" panose="020B0604020202020204"/>
                <a:ea typeface="+mn-ea"/>
                <a:cs typeface="+mn-cs"/>
              </a:rPr>
              <a:t>Mandatory</a:t>
            </a:r>
          </a:p>
        </p:txBody>
      </p:sp>
      <p:sp>
        <p:nvSpPr>
          <p:cNvPr id="108" name="Oval 107">
            <a:hlinkClick r:id="" action="ppaction://noaction"/>
            <a:extLst>
              <a:ext uri="{FF2B5EF4-FFF2-40B4-BE49-F238E27FC236}">
                <a16:creationId xmlns:a16="http://schemas.microsoft.com/office/drawing/2014/main" id="{FB9AD46A-389D-426F-95BC-04EA996EA26D}"/>
              </a:ext>
            </a:extLst>
          </p:cNvPr>
          <p:cNvSpPr/>
          <p:nvPr/>
        </p:nvSpPr>
        <p:spPr>
          <a:xfrm>
            <a:off x="5481903" y="1256142"/>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Rectangle 40">
            <a:extLst>
              <a:ext uri="{FF2B5EF4-FFF2-40B4-BE49-F238E27FC236}">
                <a16:creationId xmlns:a16="http://schemas.microsoft.com/office/drawing/2014/main" id="{F75F6A52-65C8-408D-B336-1D9D39EBF17E}"/>
              </a:ext>
            </a:extLst>
          </p:cNvPr>
          <p:cNvSpPr/>
          <p:nvPr/>
        </p:nvSpPr>
        <p:spPr>
          <a:xfrm>
            <a:off x="5434782" y="1599574"/>
            <a:ext cx="984629" cy="369332"/>
          </a:xfrm>
          <a:prstGeom prst="rect">
            <a:avLst/>
          </a:prstGeom>
          <a:ln>
            <a:noFill/>
          </a:ln>
        </p:spPr>
        <p:txBody>
          <a:bodyPr wrap="square" lIns="91440" tIns="45720" rIns="91440" bIns="45720" anchor="t">
            <a:spAutoFit/>
          </a:bodyPr>
          <a:lstStyle/>
          <a:p>
            <a:pPr marL="0" marR="0" lvl="0" indent="0" algn="ctr" defTabSz="34288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Arial" panose="020B0604020202020204"/>
                <a:ea typeface="+mn-ea"/>
                <a:cs typeface="Times New Roman"/>
              </a:rPr>
              <a:t>Account access</a:t>
            </a:r>
            <a:endParaRPr kumimoji="0" lang="en-US" sz="1013"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19" name="Picture 118">
            <a:extLst>
              <a:ext uri="{FF2B5EF4-FFF2-40B4-BE49-F238E27FC236}">
                <a16:creationId xmlns:a16="http://schemas.microsoft.com/office/drawing/2014/main" id="{1E1BF1FA-DB50-4F1C-B025-FD87FF6E44D9}"/>
              </a:ext>
            </a:extLst>
          </p:cNvPr>
          <p:cNvPicPr>
            <a:picLocks noChangeAspect="1"/>
          </p:cNvPicPr>
          <p:nvPr/>
        </p:nvPicPr>
        <p:blipFill>
          <a:blip r:embed="rId4"/>
          <a:stretch>
            <a:fillRect/>
          </a:stretch>
        </p:blipFill>
        <p:spPr>
          <a:xfrm>
            <a:off x="5817020" y="1315897"/>
            <a:ext cx="244168" cy="288932"/>
          </a:xfrm>
          <a:prstGeom prst="rect">
            <a:avLst/>
          </a:prstGeom>
        </p:spPr>
      </p:pic>
      <p:sp>
        <p:nvSpPr>
          <p:cNvPr id="7" name="Oval 6">
            <a:extLst>
              <a:ext uri="{FF2B5EF4-FFF2-40B4-BE49-F238E27FC236}">
                <a16:creationId xmlns:a16="http://schemas.microsoft.com/office/drawing/2014/main" id="{5EAC025A-84A3-4662-B91B-6A4E9726E1B9}"/>
              </a:ext>
            </a:extLst>
          </p:cNvPr>
          <p:cNvSpPr/>
          <p:nvPr/>
        </p:nvSpPr>
        <p:spPr>
          <a:xfrm>
            <a:off x="4638086" y="421986"/>
            <a:ext cx="903151" cy="89725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hlinkClick r:id="" action="ppaction://noaction"/>
            <a:extLst>
              <a:ext uri="{FF2B5EF4-FFF2-40B4-BE49-F238E27FC236}">
                <a16:creationId xmlns:a16="http://schemas.microsoft.com/office/drawing/2014/main" id="{93733F3A-E9B5-45AD-90CC-F0C1A72F7DD2}"/>
              </a:ext>
            </a:extLst>
          </p:cNvPr>
          <p:cNvSpPr/>
          <p:nvPr/>
        </p:nvSpPr>
        <p:spPr>
          <a:xfrm>
            <a:off x="4375720" y="270102"/>
            <a:ext cx="1030447" cy="993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9" name="Rectangle 108">
            <a:hlinkClick r:id="" action="ppaction://noaction"/>
            <a:extLst>
              <a:ext uri="{FF2B5EF4-FFF2-40B4-BE49-F238E27FC236}">
                <a16:creationId xmlns:a16="http://schemas.microsoft.com/office/drawing/2014/main" id="{824AF7C1-9DDF-4E4B-9318-6CD56AE0DB87}"/>
              </a:ext>
            </a:extLst>
          </p:cNvPr>
          <p:cNvSpPr/>
          <p:nvPr/>
        </p:nvSpPr>
        <p:spPr>
          <a:xfrm>
            <a:off x="5441589" y="1248279"/>
            <a:ext cx="1030447" cy="993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2" name="Rectangle 111">
            <a:hlinkClick r:id="" action="ppaction://noaction"/>
            <a:extLst>
              <a:ext uri="{FF2B5EF4-FFF2-40B4-BE49-F238E27FC236}">
                <a16:creationId xmlns:a16="http://schemas.microsoft.com/office/drawing/2014/main" id="{7B25FAE9-39EE-485F-BFFC-8F2BB55A5910}"/>
              </a:ext>
            </a:extLst>
          </p:cNvPr>
          <p:cNvSpPr/>
          <p:nvPr/>
        </p:nvSpPr>
        <p:spPr>
          <a:xfrm>
            <a:off x="5600909" y="2387417"/>
            <a:ext cx="1030447" cy="993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3" name="Rectangle 112">
            <a:hlinkClick r:id="" action="ppaction://noaction"/>
            <a:extLst>
              <a:ext uri="{FF2B5EF4-FFF2-40B4-BE49-F238E27FC236}">
                <a16:creationId xmlns:a16="http://schemas.microsoft.com/office/drawing/2014/main" id="{EB8268EE-EE10-48EF-8C09-F8A13C4A0131}"/>
              </a:ext>
            </a:extLst>
          </p:cNvPr>
          <p:cNvSpPr/>
          <p:nvPr/>
        </p:nvSpPr>
        <p:spPr>
          <a:xfrm>
            <a:off x="5407402" y="3465254"/>
            <a:ext cx="1030447" cy="993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9" name="Rectangle 128">
            <a:hlinkClick r:id="" action="ppaction://noaction"/>
            <a:extLst>
              <a:ext uri="{FF2B5EF4-FFF2-40B4-BE49-F238E27FC236}">
                <a16:creationId xmlns:a16="http://schemas.microsoft.com/office/drawing/2014/main" id="{06A0FA2B-D581-4F81-93BA-4CB9ECD9BD14}"/>
              </a:ext>
            </a:extLst>
          </p:cNvPr>
          <p:cNvSpPr/>
          <p:nvPr/>
        </p:nvSpPr>
        <p:spPr>
          <a:xfrm>
            <a:off x="1629470" y="2409878"/>
            <a:ext cx="1030447" cy="993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1" name="Rectangle 130">
            <a:hlinkClick r:id="" action="ppaction://noaction"/>
            <a:extLst>
              <a:ext uri="{FF2B5EF4-FFF2-40B4-BE49-F238E27FC236}">
                <a16:creationId xmlns:a16="http://schemas.microsoft.com/office/drawing/2014/main" id="{FE8D490F-8D8E-45E3-9654-73FDA87DDE3E}"/>
              </a:ext>
            </a:extLst>
          </p:cNvPr>
          <p:cNvSpPr/>
          <p:nvPr/>
        </p:nvSpPr>
        <p:spPr>
          <a:xfrm>
            <a:off x="1825548" y="1249430"/>
            <a:ext cx="1030447" cy="993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2" name="Rectangle 131">
            <a:hlinkClick r:id="" action="ppaction://noaction"/>
            <a:extLst>
              <a:ext uri="{FF2B5EF4-FFF2-40B4-BE49-F238E27FC236}">
                <a16:creationId xmlns:a16="http://schemas.microsoft.com/office/drawing/2014/main" id="{F80E31DA-5990-4AB3-AD17-D6F39B2A05B7}"/>
              </a:ext>
            </a:extLst>
          </p:cNvPr>
          <p:cNvSpPr/>
          <p:nvPr/>
        </p:nvSpPr>
        <p:spPr>
          <a:xfrm>
            <a:off x="2832689" y="429183"/>
            <a:ext cx="1030447" cy="993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2" name="Picture 51" hidden="1">
            <a:extLst>
              <a:ext uri="{FF2B5EF4-FFF2-40B4-BE49-F238E27FC236}">
                <a16:creationId xmlns:a16="http://schemas.microsoft.com/office/drawing/2014/main" id="{AA972605-4127-7C6F-D947-78CAB7AE816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71939" y="4656972"/>
            <a:ext cx="658668" cy="293786"/>
          </a:xfrm>
          <a:prstGeom prst="rect">
            <a:avLst/>
          </a:prstGeom>
        </p:spPr>
      </p:pic>
    </p:spTree>
    <p:extLst>
      <p:ext uri="{BB962C8B-B14F-4D97-AF65-F5344CB8AC3E}">
        <p14:creationId xmlns:p14="http://schemas.microsoft.com/office/powerpoint/2010/main" val="45261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5831B99A-844A-4E1B-8CBF-A3E164F9E2CB}"/>
              </a:ext>
            </a:extLst>
          </p:cNvPr>
          <p:cNvSpPr>
            <a:spLocks noChangeAspect="1"/>
          </p:cNvSpPr>
          <p:nvPr/>
        </p:nvSpPr>
        <p:spPr>
          <a:xfrm>
            <a:off x="175096" y="1796447"/>
            <a:ext cx="640080" cy="640080"/>
          </a:xfrm>
          <a:prstGeom prst="ellipse">
            <a:avLst/>
          </a:prstGeom>
          <a:solidFill>
            <a:schemeClr val="bg2">
              <a:lumMod val="95000"/>
            </a:schemeClr>
          </a:solidFill>
          <a:ln>
            <a:solidFill>
              <a:schemeClr val="bg2">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3BF5A0E7-C1F5-E441-8FE3-155D380F499E}"/>
              </a:ext>
            </a:extLst>
          </p:cNvPr>
          <p:cNvGraphicFramePr>
            <a:graphicFrameLocks noGrp="1"/>
          </p:cNvGraphicFramePr>
          <p:nvPr/>
        </p:nvGraphicFramePr>
        <p:xfrm>
          <a:off x="845384" y="1659907"/>
          <a:ext cx="7638540" cy="2901132"/>
        </p:xfrm>
        <a:graphic>
          <a:graphicData uri="http://schemas.openxmlformats.org/drawingml/2006/table">
            <a:tbl>
              <a:tblPr firstRow="1" bandRow="1">
                <a:tableStyleId>{5C22544A-7EE6-4342-B048-85BDC9FD1C3A}</a:tableStyleId>
              </a:tblPr>
              <a:tblGrid>
                <a:gridCol w="1909635">
                  <a:extLst>
                    <a:ext uri="{9D8B030D-6E8A-4147-A177-3AD203B41FA5}">
                      <a16:colId xmlns:a16="http://schemas.microsoft.com/office/drawing/2014/main" val="20000"/>
                    </a:ext>
                  </a:extLst>
                </a:gridCol>
                <a:gridCol w="1909635">
                  <a:extLst>
                    <a:ext uri="{9D8B030D-6E8A-4147-A177-3AD203B41FA5}">
                      <a16:colId xmlns:a16="http://schemas.microsoft.com/office/drawing/2014/main" val="20001"/>
                    </a:ext>
                  </a:extLst>
                </a:gridCol>
                <a:gridCol w="1909635">
                  <a:extLst>
                    <a:ext uri="{9D8B030D-6E8A-4147-A177-3AD203B41FA5}">
                      <a16:colId xmlns:a16="http://schemas.microsoft.com/office/drawing/2014/main" val="20002"/>
                    </a:ext>
                  </a:extLst>
                </a:gridCol>
                <a:gridCol w="1909635">
                  <a:extLst>
                    <a:ext uri="{9D8B030D-6E8A-4147-A177-3AD203B41FA5}">
                      <a16:colId xmlns:a16="http://schemas.microsoft.com/office/drawing/2014/main" val="20003"/>
                    </a:ext>
                  </a:extLst>
                </a:gridCol>
              </a:tblGrid>
              <a:tr h="423375">
                <a:tc>
                  <a:txBody>
                    <a:bodyPr/>
                    <a:lstStyle/>
                    <a:p>
                      <a:pPr algn="ctr"/>
                      <a:r>
                        <a:rPr lang="en-US" sz="2400">
                          <a:solidFill>
                            <a:schemeClr val="accent3"/>
                          </a:solidFill>
                        </a:rPr>
                        <a:t>Q1</a:t>
                      </a:r>
                      <a:endParaRPr lang="en-US" sz="2400" b="0">
                        <a:solidFill>
                          <a:schemeClr val="accent3"/>
                        </a:solidFill>
                        <a:latin typeface="Arial" charset="0"/>
                        <a:ea typeface="Arial" charset="0"/>
                        <a:cs typeface="Arial" charset="0"/>
                      </a:endParaRPr>
                    </a:p>
                  </a:txBody>
                  <a:tcPr marL="97054" marR="97054" marT="48527" marB="48527" anchor="b">
                    <a:lnB w="76200" cap="flat" cmpd="sng" algn="ctr">
                      <a:solidFill>
                        <a:schemeClr val="accent3"/>
                      </a:solidFill>
                      <a:prstDash val="solid"/>
                      <a:round/>
                      <a:headEnd type="none" w="med" len="med"/>
                      <a:tailEnd type="none" w="med" len="med"/>
                    </a:lnB>
                    <a:noFill/>
                  </a:tcPr>
                </a:tc>
                <a:tc>
                  <a:txBody>
                    <a:bodyPr/>
                    <a:lstStyle/>
                    <a:p>
                      <a:pPr algn="ctr"/>
                      <a:r>
                        <a:rPr lang="en-US" sz="2400">
                          <a:solidFill>
                            <a:schemeClr val="accent4"/>
                          </a:solidFill>
                        </a:rPr>
                        <a:t>Q2</a:t>
                      </a:r>
                      <a:endParaRPr lang="en-US" sz="2400" b="0">
                        <a:solidFill>
                          <a:schemeClr val="accent4"/>
                        </a:solidFill>
                        <a:latin typeface="Arial" charset="0"/>
                        <a:ea typeface="Arial" charset="0"/>
                        <a:cs typeface="Arial" charset="0"/>
                      </a:endParaRPr>
                    </a:p>
                  </a:txBody>
                  <a:tcPr marL="97054" marR="97054" marT="48527" marB="48527" anchor="b">
                    <a:lnB w="76200" cap="flat" cmpd="sng" algn="ctr">
                      <a:solidFill>
                        <a:schemeClr val="accent4"/>
                      </a:solidFill>
                      <a:prstDash val="solid"/>
                      <a:round/>
                      <a:headEnd type="none" w="med" len="med"/>
                      <a:tailEnd type="none" w="med" len="med"/>
                    </a:lnB>
                    <a:noFill/>
                  </a:tcPr>
                </a:tc>
                <a:tc>
                  <a:txBody>
                    <a:bodyPr/>
                    <a:lstStyle/>
                    <a:p>
                      <a:pPr algn="ctr"/>
                      <a:r>
                        <a:rPr lang="en-US" sz="2400">
                          <a:solidFill>
                            <a:schemeClr val="accent5"/>
                          </a:solidFill>
                        </a:rPr>
                        <a:t>Q3</a:t>
                      </a:r>
                      <a:endParaRPr lang="en-US" sz="2400" b="0">
                        <a:solidFill>
                          <a:schemeClr val="accent5"/>
                        </a:solidFill>
                        <a:latin typeface="Arial" charset="0"/>
                        <a:ea typeface="Arial" charset="0"/>
                        <a:cs typeface="Arial" charset="0"/>
                      </a:endParaRPr>
                    </a:p>
                  </a:txBody>
                  <a:tcPr marL="97054" marR="97054" marT="48527" marB="48527" anchor="b">
                    <a:lnB w="76200" cap="flat" cmpd="sng" algn="ctr">
                      <a:solidFill>
                        <a:schemeClr val="accent5"/>
                      </a:solidFill>
                      <a:prstDash val="solid"/>
                      <a:round/>
                      <a:headEnd type="none" w="med" len="med"/>
                      <a:tailEnd type="none" w="med" len="med"/>
                    </a:lnB>
                    <a:noFill/>
                  </a:tcPr>
                </a:tc>
                <a:tc>
                  <a:txBody>
                    <a:bodyPr/>
                    <a:lstStyle/>
                    <a:p>
                      <a:pPr algn="ctr"/>
                      <a:r>
                        <a:rPr lang="en-US" sz="2400">
                          <a:solidFill>
                            <a:schemeClr val="accent6"/>
                          </a:solidFill>
                        </a:rPr>
                        <a:t>Q4</a:t>
                      </a:r>
                      <a:endParaRPr lang="en-US" sz="2400" b="0">
                        <a:solidFill>
                          <a:schemeClr val="accent6"/>
                        </a:solidFill>
                        <a:latin typeface="Arial" charset="0"/>
                        <a:ea typeface="Arial" charset="0"/>
                        <a:cs typeface="Arial" charset="0"/>
                      </a:endParaRPr>
                    </a:p>
                  </a:txBody>
                  <a:tcPr marL="97054" marR="97054" marT="48527" marB="48527" anchor="b">
                    <a:lnB w="762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00"/>
                  </a:ext>
                </a:extLst>
              </a:tr>
              <a:tr h="2438318">
                <a:tc>
                  <a:txBody>
                    <a:bodyPr/>
                    <a:lstStyle/>
                    <a:p>
                      <a:r>
                        <a:rPr lang="en-US" sz="1300" b="1">
                          <a:solidFill>
                            <a:schemeClr val="tx2"/>
                          </a:solidFill>
                        </a:rPr>
                        <a:t>Get organized and set goals</a:t>
                      </a:r>
                    </a:p>
                    <a:p>
                      <a:pPr marL="0" marR="0" lvl="0" indent="0" algn="l" defTabSz="533400" rtl="0" eaLnBrk="1" fontAlgn="auto" latinLnBrk="0" hangingPunct="1">
                        <a:lnSpc>
                          <a:spcPct val="100000"/>
                        </a:lnSpc>
                        <a:spcBef>
                          <a:spcPct val="0"/>
                        </a:spcBef>
                        <a:spcAft>
                          <a:spcPct val="35000"/>
                        </a:spcAft>
                        <a:buClrTx/>
                        <a:buSzTx/>
                        <a:buFontTx/>
                        <a:buNone/>
                        <a:tabLst/>
                        <a:defRPr/>
                      </a:pPr>
                      <a:br>
                        <a:rPr kumimoji="0" lang="en-US" sz="1200" u="none" strike="noStrike" kern="1200" cap="none" spc="0" normalizeH="0" baseline="0" noProof="0">
                          <a:ln>
                            <a:noFill/>
                          </a:ln>
                          <a:solidFill>
                            <a:srgbClr val="55595D"/>
                          </a:solidFill>
                          <a:effectLst/>
                          <a:uLnTx/>
                          <a:uFillTx/>
                        </a:rPr>
                      </a:br>
                      <a:r>
                        <a:rPr kumimoji="0" lang="en-US" sz="1200" u="none" strike="noStrike" kern="1200" cap="none" spc="0" normalizeH="0" baseline="0" noProof="0">
                          <a:ln>
                            <a:noFill/>
                          </a:ln>
                          <a:solidFill>
                            <a:srgbClr val="55595D"/>
                          </a:solidFill>
                          <a:effectLst/>
                          <a:uLnTx/>
                          <a:uFillTx/>
                        </a:rPr>
                        <a:t>Start the year fresh with an intentional plan aligned to your goals</a:t>
                      </a:r>
                    </a:p>
                    <a:p>
                      <a:pPr marL="171450" marR="0" lvl="0" indent="-171450" algn="l" defTabSz="533400" rtl="0" eaLnBrk="1" fontAlgn="auto" latinLnBrk="0" hangingPunct="1">
                        <a:lnSpc>
                          <a:spcPct val="100000"/>
                        </a:lnSpc>
                        <a:spcBef>
                          <a:spcPct val="0"/>
                        </a:spcBef>
                        <a:spcAft>
                          <a:spcPct val="35000"/>
                        </a:spcAft>
                        <a:buClrTx/>
                        <a:buSzTx/>
                        <a:buFont typeface="Arial" charset="0"/>
                        <a:buChar char="•"/>
                        <a:tabLst/>
                        <a:defRPr/>
                      </a:pPr>
                      <a:r>
                        <a:rPr kumimoji="0" lang="en-US" sz="1200" u="none" strike="noStrike" kern="1200" cap="none" spc="0" normalizeH="0" baseline="0" noProof="0">
                          <a:ln>
                            <a:noFill/>
                          </a:ln>
                          <a:solidFill>
                            <a:srgbClr val="55595D"/>
                          </a:solidFill>
                          <a:effectLst/>
                          <a:uLnTx/>
                          <a:uFillTx/>
                        </a:rPr>
                        <a:t>Understand your finances</a:t>
                      </a:r>
                    </a:p>
                    <a:p>
                      <a:pPr marL="171450" marR="0" lvl="0" indent="-171450" algn="l" defTabSz="533400" rtl="0" eaLnBrk="1" fontAlgn="auto" latinLnBrk="0" hangingPunct="1">
                        <a:lnSpc>
                          <a:spcPct val="100000"/>
                        </a:lnSpc>
                        <a:spcBef>
                          <a:spcPct val="0"/>
                        </a:spcBef>
                        <a:spcAft>
                          <a:spcPct val="35000"/>
                        </a:spcAft>
                        <a:buClrTx/>
                        <a:buSzTx/>
                        <a:buFont typeface="Arial" charset="0"/>
                        <a:buChar char="•"/>
                        <a:tabLst/>
                        <a:defRPr/>
                      </a:pPr>
                      <a:r>
                        <a:rPr kumimoji="0" lang="en-US" sz="1200" u="none" strike="noStrike" kern="1200" cap="none" spc="0" normalizeH="0" baseline="0" noProof="0">
                          <a:ln>
                            <a:noFill/>
                          </a:ln>
                          <a:solidFill>
                            <a:srgbClr val="55595D"/>
                          </a:solidFill>
                          <a:effectLst/>
                          <a:uLnTx/>
                          <a:uFillTx/>
                        </a:rPr>
                        <a:t>Create a budget</a:t>
                      </a:r>
                    </a:p>
                    <a:p>
                      <a:pPr marL="171450" marR="0" lvl="0" indent="-171450" algn="l" defTabSz="533400" rtl="0" eaLnBrk="1" fontAlgn="auto" latinLnBrk="0" hangingPunct="1">
                        <a:lnSpc>
                          <a:spcPct val="100000"/>
                        </a:lnSpc>
                        <a:spcBef>
                          <a:spcPct val="0"/>
                        </a:spcBef>
                        <a:spcAft>
                          <a:spcPct val="35000"/>
                        </a:spcAft>
                        <a:buClrTx/>
                        <a:buSzTx/>
                        <a:buFont typeface="Arial" charset="0"/>
                        <a:buChar char="•"/>
                        <a:tabLst/>
                        <a:defRPr/>
                      </a:pPr>
                      <a:r>
                        <a:rPr kumimoji="0" lang="en-US" sz="1200" u="none" strike="noStrike" kern="1200" cap="none" spc="0" normalizeH="0" baseline="0" noProof="0">
                          <a:ln>
                            <a:noFill/>
                          </a:ln>
                          <a:solidFill>
                            <a:srgbClr val="55595D"/>
                          </a:solidFill>
                          <a:effectLst/>
                          <a:uLnTx/>
                          <a:uFillTx/>
                        </a:rPr>
                        <a:t>Maximize your savings</a:t>
                      </a:r>
                      <a:endParaRPr kumimoji="0" lang="en-US" sz="900" b="0" i="0" u="none" strike="noStrike" kern="1200" cap="none" spc="0" normalizeH="0" baseline="0" noProof="0">
                        <a:ln>
                          <a:noFill/>
                        </a:ln>
                        <a:solidFill>
                          <a:srgbClr val="55595D"/>
                        </a:solidFill>
                        <a:effectLst/>
                        <a:uLnTx/>
                        <a:uFillTx/>
                        <a:latin typeface="Arial" charset="0"/>
                        <a:ea typeface="Arial" charset="0"/>
                        <a:cs typeface="Arial" charset="0"/>
                      </a:endParaRPr>
                    </a:p>
                  </a:txBody>
                  <a:tcPr marL="97054" marR="194108" marT="97054" marB="48527">
                    <a:lnT w="76200" cap="flat" cmpd="sng" algn="ctr">
                      <a:solidFill>
                        <a:schemeClr val="accent3"/>
                      </a:solidFill>
                      <a:prstDash val="solid"/>
                      <a:round/>
                      <a:headEnd type="none" w="med" len="med"/>
                      <a:tailEnd type="none" w="med" len="med"/>
                    </a:lnT>
                    <a:noFill/>
                  </a:tcPr>
                </a:tc>
                <a:tc>
                  <a:txBody>
                    <a:bodyPr/>
                    <a:lstStyle/>
                    <a:p>
                      <a:pPr marL="0" algn="l" defTabSz="685800" rtl="0" eaLnBrk="1" latinLnBrk="0" hangingPunct="1"/>
                      <a:r>
                        <a:rPr lang="en-US" sz="1300" b="1" kern="1200">
                          <a:solidFill>
                            <a:schemeClr val="tx2"/>
                          </a:solidFill>
                          <a:latin typeface="+mn-lt"/>
                          <a:ea typeface="+mn-ea"/>
                          <a:cs typeface="+mn-cs"/>
                        </a:rPr>
                        <a:t>Create your action plan</a:t>
                      </a:r>
                    </a:p>
                    <a:p>
                      <a:pPr marL="0" marR="0" lvl="0" indent="0" algn="l" defTabSz="533400" rtl="0" eaLnBrk="1" fontAlgn="auto" latinLnBrk="0" hangingPunct="1">
                        <a:lnSpc>
                          <a:spcPct val="100000"/>
                        </a:lnSpc>
                        <a:spcBef>
                          <a:spcPct val="0"/>
                        </a:spcBef>
                        <a:spcAft>
                          <a:spcPct val="35000"/>
                        </a:spcAft>
                        <a:buClrTx/>
                        <a:buSzTx/>
                        <a:buFontTx/>
                        <a:buNone/>
                        <a:tabLst/>
                        <a:defRPr/>
                      </a:pPr>
                      <a:br>
                        <a:rPr kumimoji="0" lang="en-US" sz="1200" u="none" strike="noStrike" kern="1200" cap="none" spc="0" normalizeH="0" baseline="0" noProof="0">
                          <a:ln>
                            <a:noFill/>
                          </a:ln>
                          <a:solidFill>
                            <a:srgbClr val="55595D"/>
                          </a:solidFill>
                          <a:effectLst/>
                          <a:uLnTx/>
                          <a:uFillTx/>
                        </a:rPr>
                      </a:br>
                      <a:r>
                        <a:rPr kumimoji="0" lang="en-US" sz="1200" u="none" strike="noStrike" kern="1200" cap="none" spc="0" normalizeH="0" baseline="0" noProof="0">
                          <a:ln>
                            <a:noFill/>
                          </a:ln>
                          <a:solidFill>
                            <a:srgbClr val="55595D"/>
                          </a:solidFill>
                          <a:effectLst/>
                          <a:uLnTx/>
                          <a:uFillTx/>
                        </a:rPr>
                        <a:t>Implement strategies to prioritize your personal financial care</a:t>
                      </a:r>
                    </a:p>
                    <a:p>
                      <a:pPr marL="171450" marR="0" lvl="0" indent="-171450" algn="l" defTabSz="533400" rtl="0" eaLnBrk="1" fontAlgn="auto" latinLnBrk="0" hangingPunct="1">
                        <a:lnSpc>
                          <a:spcPct val="100000"/>
                        </a:lnSpc>
                        <a:spcBef>
                          <a:spcPct val="0"/>
                        </a:spcBef>
                        <a:spcAft>
                          <a:spcPct val="35000"/>
                        </a:spcAft>
                        <a:buClrTx/>
                        <a:buSzTx/>
                        <a:buFont typeface="Arial" charset="0"/>
                        <a:buChar char="•"/>
                        <a:tabLst/>
                        <a:defRPr/>
                      </a:pPr>
                      <a:r>
                        <a:rPr kumimoji="0" lang="en-US" sz="1200" u="none" strike="noStrike" kern="1200" cap="none" spc="0" normalizeH="0" baseline="0" noProof="0">
                          <a:ln>
                            <a:noFill/>
                          </a:ln>
                          <a:solidFill>
                            <a:srgbClr val="55595D"/>
                          </a:solidFill>
                          <a:effectLst/>
                          <a:uLnTx/>
                          <a:uFillTx/>
                        </a:rPr>
                        <a:t>Evaluate your investments</a:t>
                      </a:r>
                    </a:p>
                    <a:p>
                      <a:pPr marL="171450" marR="0" lvl="0" indent="-171450" algn="l" defTabSz="533400" rtl="0" eaLnBrk="1" fontAlgn="auto" latinLnBrk="0" hangingPunct="1">
                        <a:lnSpc>
                          <a:spcPct val="100000"/>
                        </a:lnSpc>
                        <a:spcBef>
                          <a:spcPct val="0"/>
                        </a:spcBef>
                        <a:spcAft>
                          <a:spcPct val="35000"/>
                        </a:spcAft>
                        <a:buClrTx/>
                        <a:buSzTx/>
                        <a:buFont typeface="Arial" charset="0"/>
                        <a:buChar char="•"/>
                        <a:tabLst/>
                        <a:defRPr/>
                      </a:pPr>
                      <a:r>
                        <a:rPr kumimoji="0" lang="en-US" sz="1200" u="none" strike="noStrike" kern="1200" cap="none" spc="0" normalizeH="0" baseline="0" noProof="0">
                          <a:ln>
                            <a:noFill/>
                          </a:ln>
                          <a:solidFill>
                            <a:srgbClr val="55595D"/>
                          </a:solidFill>
                          <a:effectLst/>
                          <a:uLnTx/>
                          <a:uFillTx/>
                        </a:rPr>
                        <a:t>Manage your debt</a:t>
                      </a:r>
                    </a:p>
                    <a:p>
                      <a:pPr marL="171450" marR="0" lvl="0" indent="-171450" algn="l" defTabSz="533400" rtl="0" eaLnBrk="1" fontAlgn="auto" latinLnBrk="0" hangingPunct="1">
                        <a:lnSpc>
                          <a:spcPct val="100000"/>
                        </a:lnSpc>
                        <a:spcBef>
                          <a:spcPct val="0"/>
                        </a:spcBef>
                        <a:spcAft>
                          <a:spcPct val="35000"/>
                        </a:spcAft>
                        <a:buClrTx/>
                        <a:buSzTx/>
                        <a:buFont typeface="Arial" charset="0"/>
                        <a:buChar char="•"/>
                        <a:tabLst/>
                        <a:defRPr/>
                      </a:pPr>
                      <a:r>
                        <a:rPr kumimoji="0" lang="en-US" sz="1200" u="none" strike="noStrike" kern="1200" cap="none" spc="0" normalizeH="0" baseline="0" noProof="0">
                          <a:ln>
                            <a:noFill/>
                          </a:ln>
                          <a:solidFill>
                            <a:srgbClr val="55595D"/>
                          </a:solidFill>
                          <a:effectLst/>
                          <a:uLnTx/>
                          <a:uFillTx/>
                        </a:rPr>
                        <a:t>Put coverage to use</a:t>
                      </a:r>
                      <a:endParaRPr kumimoji="0" lang="en-US" sz="900" u="none" strike="noStrike" kern="1200" cap="none" spc="0" normalizeH="0" baseline="0" noProof="0">
                        <a:ln>
                          <a:noFill/>
                        </a:ln>
                        <a:solidFill>
                          <a:srgbClr val="55595D"/>
                        </a:solidFill>
                        <a:effectLst/>
                        <a:uLnTx/>
                        <a:uFillTx/>
                      </a:endParaRPr>
                    </a:p>
                  </a:txBody>
                  <a:tcPr marL="97054" marR="194108" marT="97054" marB="48527">
                    <a:lnT w="76200" cap="flat" cmpd="sng" algn="ctr">
                      <a:solidFill>
                        <a:schemeClr val="accent4"/>
                      </a:solidFill>
                      <a:prstDash val="solid"/>
                      <a:round/>
                      <a:headEnd type="none" w="med" len="med"/>
                      <a:tailEnd type="none" w="med" len="med"/>
                    </a:lnT>
                    <a:noFill/>
                  </a:tcPr>
                </a:tc>
                <a:tc>
                  <a:txBody>
                    <a:bodyPr/>
                    <a:lstStyle/>
                    <a:p>
                      <a:pPr marL="0" algn="l" defTabSz="685800" rtl="0" eaLnBrk="1" latinLnBrk="0" hangingPunct="1"/>
                      <a:r>
                        <a:rPr lang="en-US" sz="1300" b="1" kern="1200">
                          <a:solidFill>
                            <a:schemeClr val="tx2"/>
                          </a:solidFill>
                          <a:latin typeface="+mn-lt"/>
                          <a:ea typeface="+mn-ea"/>
                          <a:cs typeface="+mn-cs"/>
                        </a:rPr>
                        <a:t>Prepare for the unexpected</a:t>
                      </a:r>
                    </a:p>
                    <a:p>
                      <a:pPr marL="0" marR="0" lvl="0" indent="0" algn="l" defTabSz="533400" rtl="0" eaLnBrk="1" fontAlgn="auto" latinLnBrk="0" hangingPunct="1">
                        <a:lnSpc>
                          <a:spcPct val="100000"/>
                        </a:lnSpc>
                        <a:spcBef>
                          <a:spcPct val="0"/>
                        </a:spcBef>
                        <a:spcAft>
                          <a:spcPct val="35000"/>
                        </a:spcAft>
                        <a:buClrTx/>
                        <a:buSzTx/>
                        <a:buFontTx/>
                        <a:buNone/>
                        <a:tabLst/>
                        <a:defRPr/>
                      </a:pPr>
                      <a:br>
                        <a:rPr kumimoji="0" lang="en-US" sz="1200" u="none" strike="noStrike" kern="1200" cap="none" spc="0" normalizeH="0" baseline="0" noProof="0">
                          <a:ln>
                            <a:noFill/>
                          </a:ln>
                          <a:solidFill>
                            <a:srgbClr val="55595D"/>
                          </a:solidFill>
                          <a:effectLst/>
                          <a:uLnTx/>
                          <a:uFillTx/>
                        </a:rPr>
                      </a:br>
                      <a:r>
                        <a:rPr kumimoji="0" lang="en-US" sz="1200" u="none" strike="noStrike" kern="1200" cap="none" spc="0" normalizeH="0" baseline="0" noProof="0">
                          <a:ln>
                            <a:noFill/>
                          </a:ln>
                          <a:solidFill>
                            <a:srgbClr val="55595D"/>
                          </a:solidFill>
                          <a:effectLst/>
                          <a:uLnTx/>
                          <a:uFillTx/>
                        </a:rPr>
                        <a:t>Be ready regardless of what life throws your way</a:t>
                      </a:r>
                    </a:p>
                    <a:p>
                      <a:pPr marL="171450" marR="0" lvl="0" indent="-171450" algn="l" defTabSz="533400" rtl="0" eaLnBrk="1" fontAlgn="auto" latinLnBrk="0" hangingPunct="1">
                        <a:lnSpc>
                          <a:spcPct val="100000"/>
                        </a:lnSpc>
                        <a:spcBef>
                          <a:spcPct val="0"/>
                        </a:spcBef>
                        <a:spcAft>
                          <a:spcPct val="35000"/>
                        </a:spcAft>
                        <a:buClrTx/>
                        <a:buSzTx/>
                        <a:buFont typeface="Arial" charset="0"/>
                        <a:buChar char="•"/>
                        <a:tabLst/>
                        <a:defRPr/>
                      </a:pPr>
                      <a:r>
                        <a:rPr kumimoji="0" lang="en-US" sz="1200" u="none" strike="noStrike" kern="1200" cap="none" spc="0" normalizeH="0" baseline="0" noProof="0">
                          <a:ln>
                            <a:noFill/>
                          </a:ln>
                          <a:solidFill>
                            <a:srgbClr val="55595D"/>
                          </a:solidFill>
                          <a:effectLst/>
                          <a:uLnTx/>
                          <a:uFillTx/>
                        </a:rPr>
                        <a:t>Emergency savings</a:t>
                      </a:r>
                    </a:p>
                    <a:p>
                      <a:pPr marL="171450" marR="0" lvl="0" indent="-171450" algn="l" defTabSz="533400" rtl="0" eaLnBrk="1" fontAlgn="auto" latinLnBrk="0" hangingPunct="1">
                        <a:lnSpc>
                          <a:spcPct val="100000"/>
                        </a:lnSpc>
                        <a:spcBef>
                          <a:spcPct val="0"/>
                        </a:spcBef>
                        <a:spcAft>
                          <a:spcPct val="35000"/>
                        </a:spcAft>
                        <a:buClrTx/>
                        <a:buSzTx/>
                        <a:buFont typeface="Arial" charset="0"/>
                        <a:buChar char="•"/>
                        <a:tabLst/>
                        <a:defRPr/>
                      </a:pPr>
                      <a:r>
                        <a:rPr kumimoji="0" lang="en-US" sz="1200" u="none" strike="noStrike" kern="1200" cap="none" spc="0" normalizeH="0" baseline="0" noProof="0">
                          <a:ln>
                            <a:noFill/>
                          </a:ln>
                          <a:solidFill>
                            <a:srgbClr val="55595D"/>
                          </a:solidFill>
                          <a:effectLst/>
                          <a:uLnTx/>
                          <a:uFillTx/>
                        </a:rPr>
                        <a:t>Evaluate protection needs</a:t>
                      </a:r>
                    </a:p>
                    <a:p>
                      <a:pPr marL="171450" marR="0" lvl="0" indent="-171450" algn="l" defTabSz="533400" rtl="0" eaLnBrk="1" fontAlgn="auto" latinLnBrk="0" hangingPunct="1">
                        <a:lnSpc>
                          <a:spcPct val="100000"/>
                        </a:lnSpc>
                        <a:spcBef>
                          <a:spcPct val="0"/>
                        </a:spcBef>
                        <a:spcAft>
                          <a:spcPct val="35000"/>
                        </a:spcAft>
                        <a:buClrTx/>
                        <a:buSzTx/>
                        <a:buFont typeface="Arial" charset="0"/>
                        <a:buChar char="•"/>
                        <a:tabLst/>
                        <a:defRPr/>
                      </a:pPr>
                      <a:r>
                        <a:rPr kumimoji="0" lang="en-US" sz="1200" u="none" strike="noStrike" kern="1200" cap="none" spc="0" normalizeH="0" baseline="0" noProof="0">
                          <a:ln>
                            <a:noFill/>
                          </a:ln>
                          <a:solidFill>
                            <a:srgbClr val="55595D"/>
                          </a:solidFill>
                          <a:effectLst/>
                          <a:uLnTx/>
                          <a:uFillTx/>
                        </a:rPr>
                        <a:t>Understand family implications</a:t>
                      </a:r>
                      <a:endParaRPr lang="en-US" sz="1400">
                        <a:solidFill>
                          <a:srgbClr val="55595D"/>
                        </a:solidFill>
                      </a:endParaRPr>
                    </a:p>
                  </a:txBody>
                  <a:tcPr marL="97054" marR="194108" marT="97054" marB="48527">
                    <a:lnT w="76200" cap="flat" cmpd="sng" algn="ctr">
                      <a:solidFill>
                        <a:schemeClr val="accent5"/>
                      </a:solidFill>
                      <a:prstDash val="solid"/>
                      <a:round/>
                      <a:headEnd type="none" w="med" len="med"/>
                      <a:tailEnd type="none" w="med" len="med"/>
                    </a:lnT>
                    <a:noFill/>
                  </a:tcPr>
                </a:tc>
                <a:tc>
                  <a:txBody>
                    <a:bodyPr/>
                    <a:lstStyle/>
                    <a:p>
                      <a:pPr marL="0" algn="l" defTabSz="685800" rtl="0" eaLnBrk="1" latinLnBrk="0" hangingPunct="1"/>
                      <a:r>
                        <a:rPr lang="en-US" sz="1300" b="1" kern="1200">
                          <a:solidFill>
                            <a:schemeClr val="tx2"/>
                          </a:solidFill>
                          <a:latin typeface="+mn-lt"/>
                          <a:ea typeface="+mn-ea"/>
                          <a:cs typeface="+mn-cs"/>
                        </a:rPr>
                        <a:t>Focus on your future self</a:t>
                      </a:r>
                    </a:p>
                    <a:p>
                      <a:pPr marL="0" marR="0" lvl="0" indent="0" algn="l" defTabSz="533400" rtl="0" eaLnBrk="1" fontAlgn="auto" latinLnBrk="0" hangingPunct="1">
                        <a:lnSpc>
                          <a:spcPct val="100000"/>
                        </a:lnSpc>
                        <a:spcBef>
                          <a:spcPct val="0"/>
                        </a:spcBef>
                        <a:spcAft>
                          <a:spcPct val="35000"/>
                        </a:spcAft>
                        <a:buClrTx/>
                        <a:buSzTx/>
                        <a:buFontTx/>
                        <a:buNone/>
                        <a:tabLst/>
                        <a:defRPr/>
                      </a:pPr>
                      <a:br>
                        <a:rPr kumimoji="0" lang="en-US" sz="1200" u="none" strike="noStrike" kern="1200" cap="none" spc="0" normalizeH="0" baseline="0" noProof="0">
                          <a:ln>
                            <a:noFill/>
                          </a:ln>
                          <a:solidFill>
                            <a:srgbClr val="55595D"/>
                          </a:solidFill>
                          <a:effectLst/>
                          <a:uLnTx/>
                          <a:uFillTx/>
                        </a:rPr>
                      </a:br>
                      <a:r>
                        <a:rPr kumimoji="0" lang="en-US" sz="1200" u="none" strike="noStrike" kern="1200" cap="none" spc="0" normalizeH="0" baseline="0" noProof="0">
                          <a:ln>
                            <a:noFill/>
                          </a:ln>
                          <a:solidFill>
                            <a:srgbClr val="55595D"/>
                          </a:solidFill>
                          <a:effectLst/>
                          <a:uLnTx/>
                          <a:uFillTx/>
                        </a:rPr>
                        <a:t>Check in on your plan and re-prioritize your financial future</a:t>
                      </a:r>
                    </a:p>
                    <a:p>
                      <a:pPr marL="171450" marR="0" lvl="0" indent="-171450" algn="l" defTabSz="533400" rtl="0" eaLnBrk="1" fontAlgn="auto" latinLnBrk="0" hangingPunct="1">
                        <a:lnSpc>
                          <a:spcPct val="100000"/>
                        </a:lnSpc>
                        <a:spcBef>
                          <a:spcPct val="0"/>
                        </a:spcBef>
                        <a:spcAft>
                          <a:spcPct val="35000"/>
                        </a:spcAft>
                        <a:buClrTx/>
                        <a:buSzTx/>
                        <a:buFont typeface="Arial" charset="0"/>
                        <a:buChar char="•"/>
                        <a:tabLst/>
                        <a:defRPr/>
                      </a:pPr>
                      <a:r>
                        <a:rPr kumimoji="0" lang="en-US" sz="1200" u="none" strike="noStrike" kern="1200" cap="none" spc="0" normalizeH="0" baseline="0" noProof="0">
                          <a:ln>
                            <a:noFill/>
                          </a:ln>
                          <a:solidFill>
                            <a:srgbClr val="55595D"/>
                          </a:solidFill>
                          <a:effectLst/>
                          <a:uLnTx/>
                          <a:uFillTx/>
                        </a:rPr>
                        <a:t>Retirement savings</a:t>
                      </a:r>
                    </a:p>
                    <a:p>
                      <a:pPr marL="171450" marR="0" lvl="0" indent="-171450" algn="l" defTabSz="533400" rtl="0" eaLnBrk="1" fontAlgn="auto" latinLnBrk="0" hangingPunct="1">
                        <a:lnSpc>
                          <a:spcPct val="100000"/>
                        </a:lnSpc>
                        <a:spcBef>
                          <a:spcPct val="0"/>
                        </a:spcBef>
                        <a:spcAft>
                          <a:spcPct val="35000"/>
                        </a:spcAft>
                        <a:buClrTx/>
                        <a:buSzTx/>
                        <a:buFont typeface="Arial" charset="0"/>
                        <a:buChar char="•"/>
                        <a:tabLst/>
                        <a:defRPr/>
                      </a:pPr>
                      <a:r>
                        <a:rPr kumimoji="0" lang="en-US" sz="1200" u="none" strike="noStrike" kern="1200" cap="none" spc="0" normalizeH="0" baseline="0" noProof="0">
                          <a:ln>
                            <a:noFill/>
                          </a:ln>
                          <a:solidFill>
                            <a:srgbClr val="55595D"/>
                          </a:solidFill>
                          <a:effectLst/>
                          <a:uLnTx/>
                          <a:uFillTx/>
                        </a:rPr>
                        <a:t>Visualize healthcare needs</a:t>
                      </a:r>
                    </a:p>
                    <a:p>
                      <a:pPr marL="171450" marR="0" lvl="0" indent="-171450" algn="l" defTabSz="533400" rtl="0" eaLnBrk="1" fontAlgn="auto" latinLnBrk="0" hangingPunct="1">
                        <a:lnSpc>
                          <a:spcPct val="100000"/>
                        </a:lnSpc>
                        <a:spcBef>
                          <a:spcPct val="0"/>
                        </a:spcBef>
                        <a:spcAft>
                          <a:spcPct val="35000"/>
                        </a:spcAft>
                        <a:buClrTx/>
                        <a:buSzTx/>
                        <a:buFont typeface="Arial" charset="0"/>
                        <a:buChar char="•"/>
                        <a:tabLst/>
                        <a:defRPr/>
                      </a:pPr>
                      <a:r>
                        <a:rPr kumimoji="0" lang="en-US" sz="1200" u="none" strike="noStrike" kern="1200" cap="none" spc="0" normalizeH="0" baseline="0" noProof="0">
                          <a:ln>
                            <a:noFill/>
                          </a:ln>
                          <a:solidFill>
                            <a:srgbClr val="55595D"/>
                          </a:solidFill>
                          <a:effectLst/>
                          <a:uLnTx/>
                          <a:uFillTx/>
                        </a:rPr>
                        <a:t>Revisit and refine</a:t>
                      </a:r>
                      <a:endParaRPr lang="en-US" sz="1400">
                        <a:solidFill>
                          <a:srgbClr val="55595D"/>
                        </a:solidFill>
                      </a:endParaRPr>
                    </a:p>
                  </a:txBody>
                  <a:tcPr marL="97054" marR="194108" marT="97054" marB="48527">
                    <a:lnT w="76200" cap="flat" cmpd="sng" algn="ctr">
                      <a:solidFill>
                        <a:schemeClr val="accent6"/>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F6908335-BADD-D360-96A8-E8B5B1341FE1}"/>
              </a:ext>
            </a:extLst>
          </p:cNvPr>
          <p:cNvSpPr txBox="1"/>
          <p:nvPr/>
        </p:nvSpPr>
        <p:spPr>
          <a:xfrm>
            <a:off x="712922" y="272481"/>
            <a:ext cx="8128678" cy="584775"/>
          </a:xfrm>
          <a:prstGeom prst="rect">
            <a:avLst/>
          </a:prstGeom>
          <a:noFill/>
        </p:spPr>
        <p:txBody>
          <a:bodyPr wrap="square" rtlCol="0">
            <a:spAutoFit/>
          </a:bodyPr>
          <a:lstStyle/>
          <a:p>
            <a:r>
              <a:rPr lang="en-US" sz="3200" b="1" dirty="0">
                <a:solidFill>
                  <a:schemeClr val="accent1"/>
                </a:solidFill>
                <a:latin typeface="+mj-lt"/>
              </a:rPr>
              <a:t>2023 Consumer Education Calendar</a:t>
            </a:r>
            <a:endParaRPr lang="en-US" sz="2000" b="1" dirty="0">
              <a:solidFill>
                <a:schemeClr val="accent1"/>
              </a:solidFill>
              <a:latin typeface="+mj-lt"/>
            </a:endParaRPr>
          </a:p>
        </p:txBody>
      </p:sp>
      <p:sp>
        <p:nvSpPr>
          <p:cNvPr id="8" name="TextBox 7">
            <a:extLst>
              <a:ext uri="{FF2B5EF4-FFF2-40B4-BE49-F238E27FC236}">
                <a16:creationId xmlns:a16="http://schemas.microsoft.com/office/drawing/2014/main" id="{53FA6283-B6D7-6C52-811D-59AC0EC4137E}"/>
              </a:ext>
            </a:extLst>
          </p:cNvPr>
          <p:cNvSpPr txBox="1"/>
          <p:nvPr/>
        </p:nvSpPr>
        <p:spPr>
          <a:xfrm>
            <a:off x="712922" y="865186"/>
            <a:ext cx="7116584" cy="461665"/>
          </a:xfrm>
          <a:prstGeom prst="rect">
            <a:avLst/>
          </a:prstGeom>
          <a:noFill/>
        </p:spPr>
        <p:txBody>
          <a:bodyPr wrap="square" rtlCol="0">
            <a:spAutoFit/>
          </a:bodyPr>
          <a:lstStyle/>
          <a:p>
            <a:pPr defTabSz="914354"/>
            <a:r>
              <a:rPr lang="en-US" sz="1200">
                <a:solidFill>
                  <a:srgbClr val="6E6E6E"/>
                </a:solidFill>
                <a:latin typeface="Arial" panose="020B0604020202020204"/>
              </a:rPr>
              <a:t>Help individuals gain control over their whole financial life with specific actions and helpful resources so they can feel confident and prepared today and in the future.</a:t>
            </a:r>
          </a:p>
        </p:txBody>
      </p:sp>
      <p:sp>
        <p:nvSpPr>
          <p:cNvPr id="12" name="Isosceles Triangle 11">
            <a:extLst>
              <a:ext uri="{FF2B5EF4-FFF2-40B4-BE49-F238E27FC236}">
                <a16:creationId xmlns:a16="http://schemas.microsoft.com/office/drawing/2014/main" id="{0D38AB01-B2DF-45E2-8995-C599E16990D7}"/>
              </a:ext>
            </a:extLst>
          </p:cNvPr>
          <p:cNvSpPr>
            <a:spLocks noChangeAspect="1"/>
          </p:cNvSpPr>
          <p:nvPr/>
        </p:nvSpPr>
        <p:spPr>
          <a:xfrm rot="5400000">
            <a:off x="2737924" y="2033555"/>
            <a:ext cx="185668" cy="18288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852811F-CC39-4795-936F-288B118387EC}"/>
              </a:ext>
            </a:extLst>
          </p:cNvPr>
          <p:cNvSpPr>
            <a:spLocks noChangeAspect="1"/>
          </p:cNvSpPr>
          <p:nvPr/>
        </p:nvSpPr>
        <p:spPr>
          <a:xfrm rot="5400000">
            <a:off x="4596587" y="2044604"/>
            <a:ext cx="185668" cy="18288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892A9182-9371-4406-A9AC-4C0DA8649FD3}"/>
              </a:ext>
            </a:extLst>
          </p:cNvPr>
          <p:cNvSpPr>
            <a:spLocks noChangeAspect="1"/>
          </p:cNvSpPr>
          <p:nvPr/>
        </p:nvSpPr>
        <p:spPr>
          <a:xfrm rot="5400000">
            <a:off x="6539558" y="2033555"/>
            <a:ext cx="185668" cy="18288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255F212-9968-4DE2-A68C-DDE9797794DC}"/>
              </a:ext>
            </a:extLst>
          </p:cNvPr>
          <p:cNvSpPr>
            <a:spLocks noChangeAspect="1"/>
          </p:cNvSpPr>
          <p:nvPr/>
        </p:nvSpPr>
        <p:spPr>
          <a:xfrm rot="5400000">
            <a:off x="8464590" y="2041253"/>
            <a:ext cx="185668" cy="18288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865BB0-A61D-46CA-979B-3C2190A40B11}"/>
              </a:ext>
            </a:extLst>
          </p:cNvPr>
          <p:cNvGrpSpPr>
            <a:grpSpLocks noChangeAspect="1"/>
          </p:cNvGrpSpPr>
          <p:nvPr/>
        </p:nvGrpSpPr>
        <p:grpSpPr>
          <a:xfrm>
            <a:off x="388244" y="1933607"/>
            <a:ext cx="213783" cy="365760"/>
            <a:chOff x="6613525" y="3800475"/>
            <a:chExt cx="1603375" cy="2743200"/>
          </a:xfrm>
          <a:solidFill>
            <a:schemeClr val="tx2"/>
          </a:solidFill>
        </p:grpSpPr>
        <p:sp>
          <p:nvSpPr>
            <p:cNvPr id="17" name="Freeform 1274">
              <a:extLst>
                <a:ext uri="{FF2B5EF4-FFF2-40B4-BE49-F238E27FC236}">
                  <a16:creationId xmlns:a16="http://schemas.microsoft.com/office/drawing/2014/main" id="{1F69E635-AC50-4575-98E0-AE3EFA9E52A4}"/>
                </a:ext>
              </a:extLst>
            </p:cNvPr>
            <p:cNvSpPr>
              <a:spLocks noEditPoints="1"/>
            </p:cNvSpPr>
            <p:nvPr/>
          </p:nvSpPr>
          <p:spPr bwMode="auto">
            <a:xfrm>
              <a:off x="6613525" y="3800475"/>
              <a:ext cx="1603375" cy="2743200"/>
            </a:xfrm>
            <a:custGeom>
              <a:avLst/>
              <a:gdLst>
                <a:gd name="T0" fmla="*/ 873 w 2019"/>
                <a:gd name="T1" fmla="*/ 301 h 3458"/>
                <a:gd name="T2" fmla="*/ 684 w 2019"/>
                <a:gd name="T3" fmla="*/ 365 h 3458"/>
                <a:gd name="T4" fmla="*/ 523 w 2019"/>
                <a:gd name="T5" fmla="*/ 476 h 3458"/>
                <a:gd name="T6" fmla="*/ 398 w 2019"/>
                <a:gd name="T7" fmla="*/ 626 h 3458"/>
                <a:gd name="T8" fmla="*/ 317 w 2019"/>
                <a:gd name="T9" fmla="*/ 806 h 3458"/>
                <a:gd name="T10" fmla="*/ 288 w 2019"/>
                <a:gd name="T11" fmla="*/ 1009 h 3458"/>
                <a:gd name="T12" fmla="*/ 302 w 2019"/>
                <a:gd name="T13" fmla="*/ 1115 h 3458"/>
                <a:gd name="T14" fmla="*/ 339 w 2019"/>
                <a:gd name="T15" fmla="*/ 1268 h 3458"/>
                <a:gd name="T16" fmla="*/ 399 w 2019"/>
                <a:gd name="T17" fmla="*/ 1463 h 3458"/>
                <a:gd name="T18" fmla="*/ 482 w 2019"/>
                <a:gd name="T19" fmla="*/ 1696 h 3458"/>
                <a:gd name="T20" fmla="*/ 584 w 2019"/>
                <a:gd name="T21" fmla="*/ 1963 h 3458"/>
                <a:gd name="T22" fmla="*/ 710 w 2019"/>
                <a:gd name="T23" fmla="*/ 2276 h 3458"/>
                <a:gd name="T24" fmla="*/ 1006 w 2019"/>
                <a:gd name="T25" fmla="*/ 2959 h 3458"/>
                <a:gd name="T26" fmla="*/ 1113 w 2019"/>
                <a:gd name="T27" fmla="*/ 2733 h 3458"/>
                <a:gd name="T28" fmla="*/ 1355 w 2019"/>
                <a:gd name="T29" fmla="*/ 2166 h 3458"/>
                <a:gd name="T30" fmla="*/ 1473 w 2019"/>
                <a:gd name="T31" fmla="*/ 1869 h 3458"/>
                <a:gd name="T32" fmla="*/ 1568 w 2019"/>
                <a:gd name="T33" fmla="*/ 1615 h 3458"/>
                <a:gd name="T34" fmla="*/ 1643 w 2019"/>
                <a:gd name="T35" fmla="*/ 1394 h 3458"/>
                <a:gd name="T36" fmla="*/ 1696 w 2019"/>
                <a:gd name="T37" fmla="*/ 1213 h 3458"/>
                <a:gd name="T38" fmla="*/ 1725 w 2019"/>
                <a:gd name="T39" fmla="*/ 1075 h 3458"/>
                <a:gd name="T40" fmla="*/ 1728 w 2019"/>
                <a:gd name="T41" fmla="*/ 939 h 3458"/>
                <a:gd name="T42" fmla="*/ 1681 w 2019"/>
                <a:gd name="T43" fmla="*/ 744 h 3458"/>
                <a:gd name="T44" fmla="*/ 1584 w 2019"/>
                <a:gd name="T45" fmla="*/ 572 h 3458"/>
                <a:gd name="T46" fmla="*/ 1446 w 2019"/>
                <a:gd name="T47" fmla="*/ 435 h 3458"/>
                <a:gd name="T48" fmla="*/ 1275 w 2019"/>
                <a:gd name="T49" fmla="*/ 339 h 3458"/>
                <a:gd name="T50" fmla="*/ 1080 w 2019"/>
                <a:gd name="T51" fmla="*/ 292 h 3458"/>
                <a:gd name="T52" fmla="*/ 1093 w 2019"/>
                <a:gd name="T53" fmla="*/ 4 h 3458"/>
                <a:gd name="T54" fmla="*/ 1329 w 2019"/>
                <a:gd name="T55" fmla="*/ 52 h 3458"/>
                <a:gd name="T56" fmla="*/ 1542 w 2019"/>
                <a:gd name="T57" fmla="*/ 151 h 3458"/>
                <a:gd name="T58" fmla="*/ 1723 w 2019"/>
                <a:gd name="T59" fmla="*/ 295 h 3458"/>
                <a:gd name="T60" fmla="*/ 1869 w 2019"/>
                <a:gd name="T61" fmla="*/ 477 h 3458"/>
                <a:gd name="T62" fmla="*/ 1968 w 2019"/>
                <a:gd name="T63" fmla="*/ 689 h 3458"/>
                <a:gd name="T64" fmla="*/ 2016 w 2019"/>
                <a:gd name="T65" fmla="*/ 926 h 3458"/>
                <a:gd name="T66" fmla="*/ 2013 w 2019"/>
                <a:gd name="T67" fmla="*/ 1100 h 3458"/>
                <a:gd name="T68" fmla="*/ 1978 w 2019"/>
                <a:gd name="T69" fmla="*/ 1273 h 3458"/>
                <a:gd name="T70" fmla="*/ 1916 w 2019"/>
                <a:gd name="T71" fmla="*/ 1492 h 3458"/>
                <a:gd name="T72" fmla="*/ 1826 w 2019"/>
                <a:gd name="T73" fmla="*/ 1753 h 3458"/>
                <a:gd name="T74" fmla="*/ 1711 w 2019"/>
                <a:gd name="T75" fmla="*/ 2055 h 3458"/>
                <a:gd name="T76" fmla="*/ 1576 w 2019"/>
                <a:gd name="T77" fmla="*/ 2388 h 3458"/>
                <a:gd name="T78" fmla="*/ 1276 w 2019"/>
                <a:gd name="T79" fmla="*/ 3077 h 3458"/>
                <a:gd name="T80" fmla="*/ 1178 w 2019"/>
                <a:gd name="T81" fmla="*/ 3294 h 3458"/>
                <a:gd name="T82" fmla="*/ 1146 w 2019"/>
                <a:gd name="T83" fmla="*/ 3362 h 3458"/>
                <a:gd name="T84" fmla="*/ 1109 w 2019"/>
                <a:gd name="T85" fmla="*/ 3419 h 3458"/>
                <a:gd name="T86" fmla="*/ 1046 w 2019"/>
                <a:gd name="T87" fmla="*/ 3455 h 3458"/>
                <a:gd name="T88" fmla="*/ 974 w 2019"/>
                <a:gd name="T89" fmla="*/ 3454 h 3458"/>
                <a:gd name="T90" fmla="*/ 909 w 2019"/>
                <a:gd name="T91" fmla="*/ 3419 h 3458"/>
                <a:gd name="T92" fmla="*/ 873 w 2019"/>
                <a:gd name="T93" fmla="*/ 3362 h 3458"/>
                <a:gd name="T94" fmla="*/ 841 w 2019"/>
                <a:gd name="T95" fmla="*/ 3294 h 3458"/>
                <a:gd name="T96" fmla="*/ 743 w 2019"/>
                <a:gd name="T97" fmla="*/ 3077 h 3458"/>
                <a:gd name="T98" fmla="*/ 444 w 2019"/>
                <a:gd name="T99" fmla="*/ 2386 h 3458"/>
                <a:gd name="T100" fmla="*/ 310 w 2019"/>
                <a:gd name="T101" fmla="*/ 2056 h 3458"/>
                <a:gd name="T102" fmla="*/ 195 w 2019"/>
                <a:gd name="T103" fmla="*/ 1753 h 3458"/>
                <a:gd name="T104" fmla="*/ 105 w 2019"/>
                <a:gd name="T105" fmla="*/ 1491 h 3458"/>
                <a:gd name="T106" fmla="*/ 42 w 2019"/>
                <a:gd name="T107" fmla="*/ 1272 h 3458"/>
                <a:gd name="T108" fmla="*/ 7 w 2019"/>
                <a:gd name="T109" fmla="*/ 1099 h 3458"/>
                <a:gd name="T110" fmla="*/ 3 w 2019"/>
                <a:gd name="T111" fmla="*/ 926 h 3458"/>
                <a:gd name="T112" fmla="*/ 51 w 2019"/>
                <a:gd name="T113" fmla="*/ 689 h 3458"/>
                <a:gd name="T114" fmla="*/ 151 w 2019"/>
                <a:gd name="T115" fmla="*/ 477 h 3458"/>
                <a:gd name="T116" fmla="*/ 296 w 2019"/>
                <a:gd name="T117" fmla="*/ 295 h 3458"/>
                <a:gd name="T118" fmla="*/ 478 w 2019"/>
                <a:gd name="T119" fmla="*/ 151 h 3458"/>
                <a:gd name="T120" fmla="*/ 691 w 2019"/>
                <a:gd name="T121" fmla="*/ 52 h 3458"/>
                <a:gd name="T122" fmla="*/ 927 w 2019"/>
                <a:gd name="T123" fmla="*/ 4 h 3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19" h="3458">
                  <a:moveTo>
                    <a:pt x="1010" y="289"/>
                  </a:moveTo>
                  <a:lnTo>
                    <a:pt x="940" y="292"/>
                  </a:lnTo>
                  <a:lnTo>
                    <a:pt x="873" y="301"/>
                  </a:lnTo>
                  <a:lnTo>
                    <a:pt x="808" y="317"/>
                  </a:lnTo>
                  <a:lnTo>
                    <a:pt x="744" y="339"/>
                  </a:lnTo>
                  <a:lnTo>
                    <a:pt x="684" y="365"/>
                  </a:lnTo>
                  <a:lnTo>
                    <a:pt x="627" y="398"/>
                  </a:lnTo>
                  <a:lnTo>
                    <a:pt x="574" y="435"/>
                  </a:lnTo>
                  <a:lnTo>
                    <a:pt x="523" y="476"/>
                  </a:lnTo>
                  <a:lnTo>
                    <a:pt x="478" y="522"/>
                  </a:lnTo>
                  <a:lnTo>
                    <a:pt x="435" y="572"/>
                  </a:lnTo>
                  <a:lnTo>
                    <a:pt x="398" y="626"/>
                  </a:lnTo>
                  <a:lnTo>
                    <a:pt x="366" y="684"/>
                  </a:lnTo>
                  <a:lnTo>
                    <a:pt x="339" y="744"/>
                  </a:lnTo>
                  <a:lnTo>
                    <a:pt x="317" y="806"/>
                  </a:lnTo>
                  <a:lnTo>
                    <a:pt x="302" y="872"/>
                  </a:lnTo>
                  <a:lnTo>
                    <a:pt x="292" y="939"/>
                  </a:lnTo>
                  <a:lnTo>
                    <a:pt x="288" y="1009"/>
                  </a:lnTo>
                  <a:lnTo>
                    <a:pt x="290" y="1039"/>
                  </a:lnTo>
                  <a:lnTo>
                    <a:pt x="294" y="1075"/>
                  </a:lnTo>
                  <a:lnTo>
                    <a:pt x="302" y="1115"/>
                  </a:lnTo>
                  <a:lnTo>
                    <a:pt x="311" y="1161"/>
                  </a:lnTo>
                  <a:lnTo>
                    <a:pt x="323" y="1212"/>
                  </a:lnTo>
                  <a:lnTo>
                    <a:pt x="339" y="1268"/>
                  </a:lnTo>
                  <a:lnTo>
                    <a:pt x="356" y="1329"/>
                  </a:lnTo>
                  <a:lnTo>
                    <a:pt x="377" y="1393"/>
                  </a:lnTo>
                  <a:lnTo>
                    <a:pt x="399" y="1463"/>
                  </a:lnTo>
                  <a:lnTo>
                    <a:pt x="424" y="1536"/>
                  </a:lnTo>
                  <a:lnTo>
                    <a:pt x="451" y="1614"/>
                  </a:lnTo>
                  <a:lnTo>
                    <a:pt x="482" y="1696"/>
                  </a:lnTo>
                  <a:lnTo>
                    <a:pt x="514" y="1781"/>
                  </a:lnTo>
                  <a:lnTo>
                    <a:pt x="547" y="1870"/>
                  </a:lnTo>
                  <a:lnTo>
                    <a:pt x="584" y="1963"/>
                  </a:lnTo>
                  <a:lnTo>
                    <a:pt x="622" y="2059"/>
                  </a:lnTo>
                  <a:lnTo>
                    <a:pt x="665" y="2165"/>
                  </a:lnTo>
                  <a:lnTo>
                    <a:pt x="710" y="2276"/>
                  </a:lnTo>
                  <a:lnTo>
                    <a:pt x="806" y="2503"/>
                  </a:lnTo>
                  <a:lnTo>
                    <a:pt x="906" y="2732"/>
                  </a:lnTo>
                  <a:lnTo>
                    <a:pt x="1006" y="2959"/>
                  </a:lnTo>
                  <a:lnTo>
                    <a:pt x="1010" y="2967"/>
                  </a:lnTo>
                  <a:lnTo>
                    <a:pt x="1013" y="2959"/>
                  </a:lnTo>
                  <a:lnTo>
                    <a:pt x="1113" y="2733"/>
                  </a:lnTo>
                  <a:lnTo>
                    <a:pt x="1213" y="2505"/>
                  </a:lnTo>
                  <a:lnTo>
                    <a:pt x="1309" y="2278"/>
                  </a:lnTo>
                  <a:lnTo>
                    <a:pt x="1355" y="2166"/>
                  </a:lnTo>
                  <a:lnTo>
                    <a:pt x="1400" y="2057"/>
                  </a:lnTo>
                  <a:lnTo>
                    <a:pt x="1437" y="1962"/>
                  </a:lnTo>
                  <a:lnTo>
                    <a:pt x="1473" y="1869"/>
                  </a:lnTo>
                  <a:lnTo>
                    <a:pt x="1507" y="1781"/>
                  </a:lnTo>
                  <a:lnTo>
                    <a:pt x="1539" y="1696"/>
                  </a:lnTo>
                  <a:lnTo>
                    <a:pt x="1568" y="1615"/>
                  </a:lnTo>
                  <a:lnTo>
                    <a:pt x="1595" y="1537"/>
                  </a:lnTo>
                  <a:lnTo>
                    <a:pt x="1621" y="1463"/>
                  </a:lnTo>
                  <a:lnTo>
                    <a:pt x="1643" y="1394"/>
                  </a:lnTo>
                  <a:lnTo>
                    <a:pt x="1663" y="1330"/>
                  </a:lnTo>
                  <a:lnTo>
                    <a:pt x="1681" y="1269"/>
                  </a:lnTo>
                  <a:lnTo>
                    <a:pt x="1696" y="1213"/>
                  </a:lnTo>
                  <a:lnTo>
                    <a:pt x="1708" y="1162"/>
                  </a:lnTo>
                  <a:lnTo>
                    <a:pt x="1718" y="1116"/>
                  </a:lnTo>
                  <a:lnTo>
                    <a:pt x="1725" y="1075"/>
                  </a:lnTo>
                  <a:lnTo>
                    <a:pt x="1730" y="1040"/>
                  </a:lnTo>
                  <a:lnTo>
                    <a:pt x="1731" y="1009"/>
                  </a:lnTo>
                  <a:lnTo>
                    <a:pt x="1728" y="939"/>
                  </a:lnTo>
                  <a:lnTo>
                    <a:pt x="1718" y="872"/>
                  </a:lnTo>
                  <a:lnTo>
                    <a:pt x="1702" y="806"/>
                  </a:lnTo>
                  <a:lnTo>
                    <a:pt x="1681" y="744"/>
                  </a:lnTo>
                  <a:lnTo>
                    <a:pt x="1653" y="684"/>
                  </a:lnTo>
                  <a:lnTo>
                    <a:pt x="1622" y="626"/>
                  </a:lnTo>
                  <a:lnTo>
                    <a:pt x="1584" y="572"/>
                  </a:lnTo>
                  <a:lnTo>
                    <a:pt x="1542" y="522"/>
                  </a:lnTo>
                  <a:lnTo>
                    <a:pt x="1496" y="476"/>
                  </a:lnTo>
                  <a:lnTo>
                    <a:pt x="1446" y="435"/>
                  </a:lnTo>
                  <a:lnTo>
                    <a:pt x="1392" y="398"/>
                  </a:lnTo>
                  <a:lnTo>
                    <a:pt x="1335" y="365"/>
                  </a:lnTo>
                  <a:lnTo>
                    <a:pt x="1275" y="339"/>
                  </a:lnTo>
                  <a:lnTo>
                    <a:pt x="1212" y="317"/>
                  </a:lnTo>
                  <a:lnTo>
                    <a:pt x="1146" y="301"/>
                  </a:lnTo>
                  <a:lnTo>
                    <a:pt x="1080" y="292"/>
                  </a:lnTo>
                  <a:lnTo>
                    <a:pt x="1010" y="289"/>
                  </a:lnTo>
                  <a:close/>
                  <a:moveTo>
                    <a:pt x="1010" y="0"/>
                  </a:moveTo>
                  <a:lnTo>
                    <a:pt x="1093" y="4"/>
                  </a:lnTo>
                  <a:lnTo>
                    <a:pt x="1174" y="13"/>
                  </a:lnTo>
                  <a:lnTo>
                    <a:pt x="1252" y="29"/>
                  </a:lnTo>
                  <a:lnTo>
                    <a:pt x="1329" y="52"/>
                  </a:lnTo>
                  <a:lnTo>
                    <a:pt x="1403" y="79"/>
                  </a:lnTo>
                  <a:lnTo>
                    <a:pt x="1474" y="113"/>
                  </a:lnTo>
                  <a:lnTo>
                    <a:pt x="1542" y="151"/>
                  </a:lnTo>
                  <a:lnTo>
                    <a:pt x="1606" y="195"/>
                  </a:lnTo>
                  <a:lnTo>
                    <a:pt x="1666" y="243"/>
                  </a:lnTo>
                  <a:lnTo>
                    <a:pt x="1723" y="295"/>
                  </a:lnTo>
                  <a:lnTo>
                    <a:pt x="1777" y="352"/>
                  </a:lnTo>
                  <a:lnTo>
                    <a:pt x="1825" y="413"/>
                  </a:lnTo>
                  <a:lnTo>
                    <a:pt x="1869" y="477"/>
                  </a:lnTo>
                  <a:lnTo>
                    <a:pt x="1907" y="545"/>
                  </a:lnTo>
                  <a:lnTo>
                    <a:pt x="1940" y="616"/>
                  </a:lnTo>
                  <a:lnTo>
                    <a:pt x="1968" y="689"/>
                  </a:lnTo>
                  <a:lnTo>
                    <a:pt x="1990" y="766"/>
                  </a:lnTo>
                  <a:lnTo>
                    <a:pt x="2006" y="845"/>
                  </a:lnTo>
                  <a:lnTo>
                    <a:pt x="2016" y="926"/>
                  </a:lnTo>
                  <a:lnTo>
                    <a:pt x="2019" y="1009"/>
                  </a:lnTo>
                  <a:lnTo>
                    <a:pt x="2017" y="1052"/>
                  </a:lnTo>
                  <a:lnTo>
                    <a:pt x="2013" y="1100"/>
                  </a:lnTo>
                  <a:lnTo>
                    <a:pt x="2004" y="1152"/>
                  </a:lnTo>
                  <a:lnTo>
                    <a:pt x="1993" y="1211"/>
                  </a:lnTo>
                  <a:lnTo>
                    <a:pt x="1978" y="1273"/>
                  </a:lnTo>
                  <a:lnTo>
                    <a:pt x="1960" y="1342"/>
                  </a:lnTo>
                  <a:lnTo>
                    <a:pt x="1940" y="1414"/>
                  </a:lnTo>
                  <a:lnTo>
                    <a:pt x="1916" y="1492"/>
                  </a:lnTo>
                  <a:lnTo>
                    <a:pt x="1888" y="1575"/>
                  </a:lnTo>
                  <a:lnTo>
                    <a:pt x="1859" y="1661"/>
                  </a:lnTo>
                  <a:lnTo>
                    <a:pt x="1826" y="1753"/>
                  </a:lnTo>
                  <a:lnTo>
                    <a:pt x="1790" y="1849"/>
                  </a:lnTo>
                  <a:lnTo>
                    <a:pt x="1752" y="1950"/>
                  </a:lnTo>
                  <a:lnTo>
                    <a:pt x="1711" y="2055"/>
                  </a:lnTo>
                  <a:lnTo>
                    <a:pt x="1668" y="2165"/>
                  </a:lnTo>
                  <a:lnTo>
                    <a:pt x="1623" y="2276"/>
                  </a:lnTo>
                  <a:lnTo>
                    <a:pt x="1576" y="2388"/>
                  </a:lnTo>
                  <a:lnTo>
                    <a:pt x="1478" y="2618"/>
                  </a:lnTo>
                  <a:lnTo>
                    <a:pt x="1378" y="2849"/>
                  </a:lnTo>
                  <a:lnTo>
                    <a:pt x="1276" y="3077"/>
                  </a:lnTo>
                  <a:lnTo>
                    <a:pt x="1241" y="3154"/>
                  </a:lnTo>
                  <a:lnTo>
                    <a:pt x="1209" y="3226"/>
                  </a:lnTo>
                  <a:lnTo>
                    <a:pt x="1178" y="3294"/>
                  </a:lnTo>
                  <a:lnTo>
                    <a:pt x="1166" y="3321"/>
                  </a:lnTo>
                  <a:lnTo>
                    <a:pt x="1155" y="3344"/>
                  </a:lnTo>
                  <a:lnTo>
                    <a:pt x="1146" y="3362"/>
                  </a:lnTo>
                  <a:lnTo>
                    <a:pt x="1141" y="3375"/>
                  </a:lnTo>
                  <a:lnTo>
                    <a:pt x="1127" y="3399"/>
                  </a:lnTo>
                  <a:lnTo>
                    <a:pt x="1109" y="3419"/>
                  </a:lnTo>
                  <a:lnTo>
                    <a:pt x="1091" y="3435"/>
                  </a:lnTo>
                  <a:lnTo>
                    <a:pt x="1069" y="3446"/>
                  </a:lnTo>
                  <a:lnTo>
                    <a:pt x="1046" y="3455"/>
                  </a:lnTo>
                  <a:lnTo>
                    <a:pt x="1022" y="3458"/>
                  </a:lnTo>
                  <a:lnTo>
                    <a:pt x="998" y="3458"/>
                  </a:lnTo>
                  <a:lnTo>
                    <a:pt x="974" y="3454"/>
                  </a:lnTo>
                  <a:lnTo>
                    <a:pt x="951" y="3446"/>
                  </a:lnTo>
                  <a:lnTo>
                    <a:pt x="929" y="3434"/>
                  </a:lnTo>
                  <a:lnTo>
                    <a:pt x="909" y="3419"/>
                  </a:lnTo>
                  <a:lnTo>
                    <a:pt x="893" y="3399"/>
                  </a:lnTo>
                  <a:lnTo>
                    <a:pt x="879" y="3375"/>
                  </a:lnTo>
                  <a:lnTo>
                    <a:pt x="873" y="3362"/>
                  </a:lnTo>
                  <a:lnTo>
                    <a:pt x="864" y="3343"/>
                  </a:lnTo>
                  <a:lnTo>
                    <a:pt x="853" y="3321"/>
                  </a:lnTo>
                  <a:lnTo>
                    <a:pt x="841" y="3294"/>
                  </a:lnTo>
                  <a:lnTo>
                    <a:pt x="811" y="3226"/>
                  </a:lnTo>
                  <a:lnTo>
                    <a:pt x="778" y="3153"/>
                  </a:lnTo>
                  <a:lnTo>
                    <a:pt x="743" y="3077"/>
                  </a:lnTo>
                  <a:lnTo>
                    <a:pt x="641" y="2848"/>
                  </a:lnTo>
                  <a:lnTo>
                    <a:pt x="541" y="2616"/>
                  </a:lnTo>
                  <a:lnTo>
                    <a:pt x="444" y="2386"/>
                  </a:lnTo>
                  <a:lnTo>
                    <a:pt x="398" y="2274"/>
                  </a:lnTo>
                  <a:lnTo>
                    <a:pt x="354" y="2166"/>
                  </a:lnTo>
                  <a:lnTo>
                    <a:pt x="310" y="2056"/>
                  </a:lnTo>
                  <a:lnTo>
                    <a:pt x="269" y="1950"/>
                  </a:lnTo>
                  <a:lnTo>
                    <a:pt x="231" y="1850"/>
                  </a:lnTo>
                  <a:lnTo>
                    <a:pt x="195" y="1753"/>
                  </a:lnTo>
                  <a:lnTo>
                    <a:pt x="162" y="1661"/>
                  </a:lnTo>
                  <a:lnTo>
                    <a:pt x="132" y="1574"/>
                  </a:lnTo>
                  <a:lnTo>
                    <a:pt x="105" y="1491"/>
                  </a:lnTo>
                  <a:lnTo>
                    <a:pt x="81" y="1413"/>
                  </a:lnTo>
                  <a:lnTo>
                    <a:pt x="59" y="1341"/>
                  </a:lnTo>
                  <a:lnTo>
                    <a:pt x="42" y="1272"/>
                  </a:lnTo>
                  <a:lnTo>
                    <a:pt x="26" y="1210"/>
                  </a:lnTo>
                  <a:lnTo>
                    <a:pt x="15" y="1152"/>
                  </a:lnTo>
                  <a:lnTo>
                    <a:pt x="7" y="1099"/>
                  </a:lnTo>
                  <a:lnTo>
                    <a:pt x="2" y="1052"/>
                  </a:lnTo>
                  <a:lnTo>
                    <a:pt x="0" y="1009"/>
                  </a:lnTo>
                  <a:lnTo>
                    <a:pt x="3" y="926"/>
                  </a:lnTo>
                  <a:lnTo>
                    <a:pt x="13" y="845"/>
                  </a:lnTo>
                  <a:lnTo>
                    <a:pt x="30" y="766"/>
                  </a:lnTo>
                  <a:lnTo>
                    <a:pt x="51" y="689"/>
                  </a:lnTo>
                  <a:lnTo>
                    <a:pt x="80" y="616"/>
                  </a:lnTo>
                  <a:lnTo>
                    <a:pt x="113" y="545"/>
                  </a:lnTo>
                  <a:lnTo>
                    <a:pt x="151" y="477"/>
                  </a:lnTo>
                  <a:lnTo>
                    <a:pt x="195" y="413"/>
                  </a:lnTo>
                  <a:lnTo>
                    <a:pt x="243" y="352"/>
                  </a:lnTo>
                  <a:lnTo>
                    <a:pt x="296" y="295"/>
                  </a:lnTo>
                  <a:lnTo>
                    <a:pt x="353" y="243"/>
                  </a:lnTo>
                  <a:lnTo>
                    <a:pt x="413" y="195"/>
                  </a:lnTo>
                  <a:lnTo>
                    <a:pt x="478" y="151"/>
                  </a:lnTo>
                  <a:lnTo>
                    <a:pt x="545" y="113"/>
                  </a:lnTo>
                  <a:lnTo>
                    <a:pt x="616" y="79"/>
                  </a:lnTo>
                  <a:lnTo>
                    <a:pt x="691" y="52"/>
                  </a:lnTo>
                  <a:lnTo>
                    <a:pt x="767" y="29"/>
                  </a:lnTo>
                  <a:lnTo>
                    <a:pt x="846" y="13"/>
                  </a:lnTo>
                  <a:lnTo>
                    <a:pt x="927" y="4"/>
                  </a:lnTo>
                  <a:lnTo>
                    <a:pt x="101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8" name="Freeform 1275">
              <a:extLst>
                <a:ext uri="{FF2B5EF4-FFF2-40B4-BE49-F238E27FC236}">
                  <a16:creationId xmlns:a16="http://schemas.microsoft.com/office/drawing/2014/main" id="{8275C51B-E2F1-4649-96A7-20D5ABE9C808}"/>
                </a:ext>
              </a:extLst>
            </p:cNvPr>
            <p:cNvSpPr>
              <a:spLocks noEditPoints="1"/>
            </p:cNvSpPr>
            <p:nvPr/>
          </p:nvSpPr>
          <p:spPr bwMode="auto">
            <a:xfrm>
              <a:off x="7070725" y="4257675"/>
              <a:ext cx="687388" cy="685800"/>
            </a:xfrm>
            <a:custGeom>
              <a:avLst/>
              <a:gdLst>
                <a:gd name="T0" fmla="*/ 403 w 865"/>
                <a:gd name="T1" fmla="*/ 290 h 864"/>
                <a:gd name="T2" fmla="*/ 352 w 865"/>
                <a:gd name="T3" fmla="*/ 312 h 864"/>
                <a:gd name="T4" fmla="*/ 314 w 865"/>
                <a:gd name="T5" fmla="*/ 351 h 864"/>
                <a:gd name="T6" fmla="*/ 292 w 865"/>
                <a:gd name="T7" fmla="*/ 403 h 864"/>
                <a:gd name="T8" fmla="*/ 292 w 865"/>
                <a:gd name="T9" fmla="*/ 460 h 864"/>
                <a:gd name="T10" fmla="*/ 314 w 865"/>
                <a:gd name="T11" fmla="*/ 512 h 864"/>
                <a:gd name="T12" fmla="*/ 352 w 865"/>
                <a:gd name="T13" fmla="*/ 551 h 864"/>
                <a:gd name="T14" fmla="*/ 403 w 865"/>
                <a:gd name="T15" fmla="*/ 573 h 864"/>
                <a:gd name="T16" fmla="*/ 462 w 865"/>
                <a:gd name="T17" fmla="*/ 573 h 864"/>
                <a:gd name="T18" fmla="*/ 514 w 865"/>
                <a:gd name="T19" fmla="*/ 551 h 864"/>
                <a:gd name="T20" fmla="*/ 552 w 865"/>
                <a:gd name="T21" fmla="*/ 512 h 864"/>
                <a:gd name="T22" fmla="*/ 574 w 865"/>
                <a:gd name="T23" fmla="*/ 460 h 864"/>
                <a:gd name="T24" fmla="*/ 574 w 865"/>
                <a:gd name="T25" fmla="*/ 403 h 864"/>
                <a:gd name="T26" fmla="*/ 552 w 865"/>
                <a:gd name="T27" fmla="*/ 351 h 864"/>
                <a:gd name="T28" fmla="*/ 514 w 865"/>
                <a:gd name="T29" fmla="*/ 312 h 864"/>
                <a:gd name="T30" fmla="*/ 462 w 865"/>
                <a:gd name="T31" fmla="*/ 290 h 864"/>
                <a:gd name="T32" fmla="*/ 433 w 865"/>
                <a:gd name="T33" fmla="*/ 0 h 864"/>
                <a:gd name="T34" fmla="*/ 540 w 865"/>
                <a:gd name="T35" fmla="*/ 13 h 864"/>
                <a:gd name="T36" fmla="*/ 636 w 865"/>
                <a:gd name="T37" fmla="*/ 50 h 864"/>
                <a:gd name="T38" fmla="*/ 720 w 865"/>
                <a:gd name="T39" fmla="*/ 108 h 864"/>
                <a:gd name="T40" fmla="*/ 788 w 865"/>
                <a:gd name="T41" fmla="*/ 184 h 864"/>
                <a:gd name="T42" fmla="*/ 836 w 865"/>
                <a:gd name="T43" fmla="*/ 275 h 864"/>
                <a:gd name="T44" fmla="*/ 862 w 865"/>
                <a:gd name="T45" fmla="*/ 377 h 864"/>
                <a:gd name="T46" fmla="*/ 862 w 865"/>
                <a:gd name="T47" fmla="*/ 486 h 864"/>
                <a:gd name="T48" fmla="*/ 836 w 865"/>
                <a:gd name="T49" fmla="*/ 588 h 864"/>
                <a:gd name="T50" fmla="*/ 788 w 865"/>
                <a:gd name="T51" fmla="*/ 679 h 864"/>
                <a:gd name="T52" fmla="*/ 720 w 865"/>
                <a:gd name="T53" fmla="*/ 755 h 864"/>
                <a:gd name="T54" fmla="*/ 636 w 865"/>
                <a:gd name="T55" fmla="*/ 813 h 864"/>
                <a:gd name="T56" fmla="*/ 540 w 865"/>
                <a:gd name="T57" fmla="*/ 850 h 864"/>
                <a:gd name="T58" fmla="*/ 433 w 865"/>
                <a:gd name="T59" fmla="*/ 864 h 864"/>
                <a:gd name="T60" fmla="*/ 326 w 865"/>
                <a:gd name="T61" fmla="*/ 850 h 864"/>
                <a:gd name="T62" fmla="*/ 229 w 865"/>
                <a:gd name="T63" fmla="*/ 813 h 864"/>
                <a:gd name="T64" fmla="*/ 145 w 865"/>
                <a:gd name="T65" fmla="*/ 755 h 864"/>
                <a:gd name="T66" fmla="*/ 78 w 865"/>
                <a:gd name="T67" fmla="*/ 679 h 864"/>
                <a:gd name="T68" fmla="*/ 29 w 865"/>
                <a:gd name="T69" fmla="*/ 588 h 864"/>
                <a:gd name="T70" fmla="*/ 3 w 865"/>
                <a:gd name="T71" fmla="*/ 486 h 864"/>
                <a:gd name="T72" fmla="*/ 3 w 865"/>
                <a:gd name="T73" fmla="*/ 377 h 864"/>
                <a:gd name="T74" fmla="*/ 29 w 865"/>
                <a:gd name="T75" fmla="*/ 275 h 864"/>
                <a:gd name="T76" fmla="*/ 78 w 865"/>
                <a:gd name="T77" fmla="*/ 184 h 864"/>
                <a:gd name="T78" fmla="*/ 145 w 865"/>
                <a:gd name="T79" fmla="*/ 108 h 864"/>
                <a:gd name="T80" fmla="*/ 229 w 865"/>
                <a:gd name="T81" fmla="*/ 50 h 864"/>
                <a:gd name="T82" fmla="*/ 326 w 865"/>
                <a:gd name="T83" fmla="*/ 13 h 864"/>
                <a:gd name="T84" fmla="*/ 433 w 865"/>
                <a:gd name="T85"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5" h="864">
                  <a:moveTo>
                    <a:pt x="433" y="288"/>
                  </a:moveTo>
                  <a:lnTo>
                    <a:pt x="403" y="290"/>
                  </a:lnTo>
                  <a:lnTo>
                    <a:pt x="377" y="299"/>
                  </a:lnTo>
                  <a:lnTo>
                    <a:pt x="352" y="312"/>
                  </a:lnTo>
                  <a:lnTo>
                    <a:pt x="331" y="329"/>
                  </a:lnTo>
                  <a:lnTo>
                    <a:pt x="314" y="351"/>
                  </a:lnTo>
                  <a:lnTo>
                    <a:pt x="299" y="375"/>
                  </a:lnTo>
                  <a:lnTo>
                    <a:pt x="292" y="403"/>
                  </a:lnTo>
                  <a:lnTo>
                    <a:pt x="288" y="432"/>
                  </a:lnTo>
                  <a:lnTo>
                    <a:pt x="292" y="460"/>
                  </a:lnTo>
                  <a:lnTo>
                    <a:pt x="299" y="488"/>
                  </a:lnTo>
                  <a:lnTo>
                    <a:pt x="314" y="512"/>
                  </a:lnTo>
                  <a:lnTo>
                    <a:pt x="331" y="534"/>
                  </a:lnTo>
                  <a:lnTo>
                    <a:pt x="352" y="551"/>
                  </a:lnTo>
                  <a:lnTo>
                    <a:pt x="377" y="564"/>
                  </a:lnTo>
                  <a:lnTo>
                    <a:pt x="403" y="573"/>
                  </a:lnTo>
                  <a:lnTo>
                    <a:pt x="433" y="576"/>
                  </a:lnTo>
                  <a:lnTo>
                    <a:pt x="462" y="573"/>
                  </a:lnTo>
                  <a:lnTo>
                    <a:pt x="488" y="564"/>
                  </a:lnTo>
                  <a:lnTo>
                    <a:pt x="514" y="551"/>
                  </a:lnTo>
                  <a:lnTo>
                    <a:pt x="534" y="534"/>
                  </a:lnTo>
                  <a:lnTo>
                    <a:pt x="552" y="512"/>
                  </a:lnTo>
                  <a:lnTo>
                    <a:pt x="566" y="488"/>
                  </a:lnTo>
                  <a:lnTo>
                    <a:pt x="574" y="460"/>
                  </a:lnTo>
                  <a:lnTo>
                    <a:pt x="577" y="432"/>
                  </a:lnTo>
                  <a:lnTo>
                    <a:pt x="574" y="403"/>
                  </a:lnTo>
                  <a:lnTo>
                    <a:pt x="566" y="375"/>
                  </a:lnTo>
                  <a:lnTo>
                    <a:pt x="552" y="351"/>
                  </a:lnTo>
                  <a:lnTo>
                    <a:pt x="534" y="329"/>
                  </a:lnTo>
                  <a:lnTo>
                    <a:pt x="514" y="312"/>
                  </a:lnTo>
                  <a:lnTo>
                    <a:pt x="488" y="299"/>
                  </a:lnTo>
                  <a:lnTo>
                    <a:pt x="462" y="290"/>
                  </a:lnTo>
                  <a:lnTo>
                    <a:pt x="433" y="288"/>
                  </a:lnTo>
                  <a:close/>
                  <a:moveTo>
                    <a:pt x="433" y="0"/>
                  </a:moveTo>
                  <a:lnTo>
                    <a:pt x="487" y="3"/>
                  </a:lnTo>
                  <a:lnTo>
                    <a:pt x="540" y="13"/>
                  </a:lnTo>
                  <a:lnTo>
                    <a:pt x="589" y="28"/>
                  </a:lnTo>
                  <a:lnTo>
                    <a:pt x="636" y="50"/>
                  </a:lnTo>
                  <a:lnTo>
                    <a:pt x="680" y="76"/>
                  </a:lnTo>
                  <a:lnTo>
                    <a:pt x="720" y="108"/>
                  </a:lnTo>
                  <a:lnTo>
                    <a:pt x="756" y="145"/>
                  </a:lnTo>
                  <a:lnTo>
                    <a:pt x="788" y="184"/>
                  </a:lnTo>
                  <a:lnTo>
                    <a:pt x="815" y="228"/>
                  </a:lnTo>
                  <a:lnTo>
                    <a:pt x="836" y="275"/>
                  </a:lnTo>
                  <a:lnTo>
                    <a:pt x="852" y="325"/>
                  </a:lnTo>
                  <a:lnTo>
                    <a:pt x="862" y="377"/>
                  </a:lnTo>
                  <a:lnTo>
                    <a:pt x="865" y="432"/>
                  </a:lnTo>
                  <a:lnTo>
                    <a:pt x="862" y="486"/>
                  </a:lnTo>
                  <a:lnTo>
                    <a:pt x="852" y="538"/>
                  </a:lnTo>
                  <a:lnTo>
                    <a:pt x="836" y="588"/>
                  </a:lnTo>
                  <a:lnTo>
                    <a:pt x="815" y="635"/>
                  </a:lnTo>
                  <a:lnTo>
                    <a:pt x="788" y="679"/>
                  </a:lnTo>
                  <a:lnTo>
                    <a:pt x="756" y="719"/>
                  </a:lnTo>
                  <a:lnTo>
                    <a:pt x="720" y="755"/>
                  </a:lnTo>
                  <a:lnTo>
                    <a:pt x="680" y="787"/>
                  </a:lnTo>
                  <a:lnTo>
                    <a:pt x="636" y="813"/>
                  </a:lnTo>
                  <a:lnTo>
                    <a:pt x="589" y="835"/>
                  </a:lnTo>
                  <a:lnTo>
                    <a:pt x="540" y="850"/>
                  </a:lnTo>
                  <a:lnTo>
                    <a:pt x="487" y="860"/>
                  </a:lnTo>
                  <a:lnTo>
                    <a:pt x="433" y="864"/>
                  </a:lnTo>
                  <a:lnTo>
                    <a:pt x="378" y="860"/>
                  </a:lnTo>
                  <a:lnTo>
                    <a:pt x="326" y="850"/>
                  </a:lnTo>
                  <a:lnTo>
                    <a:pt x="276" y="835"/>
                  </a:lnTo>
                  <a:lnTo>
                    <a:pt x="229" y="813"/>
                  </a:lnTo>
                  <a:lnTo>
                    <a:pt x="186" y="787"/>
                  </a:lnTo>
                  <a:lnTo>
                    <a:pt x="145" y="755"/>
                  </a:lnTo>
                  <a:lnTo>
                    <a:pt x="109" y="719"/>
                  </a:lnTo>
                  <a:lnTo>
                    <a:pt x="78" y="679"/>
                  </a:lnTo>
                  <a:lnTo>
                    <a:pt x="50" y="635"/>
                  </a:lnTo>
                  <a:lnTo>
                    <a:pt x="29" y="588"/>
                  </a:lnTo>
                  <a:lnTo>
                    <a:pt x="13" y="538"/>
                  </a:lnTo>
                  <a:lnTo>
                    <a:pt x="3" y="486"/>
                  </a:lnTo>
                  <a:lnTo>
                    <a:pt x="0" y="432"/>
                  </a:lnTo>
                  <a:lnTo>
                    <a:pt x="3" y="377"/>
                  </a:lnTo>
                  <a:lnTo>
                    <a:pt x="13" y="325"/>
                  </a:lnTo>
                  <a:lnTo>
                    <a:pt x="29" y="275"/>
                  </a:lnTo>
                  <a:lnTo>
                    <a:pt x="50" y="228"/>
                  </a:lnTo>
                  <a:lnTo>
                    <a:pt x="78" y="184"/>
                  </a:lnTo>
                  <a:lnTo>
                    <a:pt x="109" y="145"/>
                  </a:lnTo>
                  <a:lnTo>
                    <a:pt x="145" y="108"/>
                  </a:lnTo>
                  <a:lnTo>
                    <a:pt x="186" y="76"/>
                  </a:lnTo>
                  <a:lnTo>
                    <a:pt x="229" y="50"/>
                  </a:lnTo>
                  <a:lnTo>
                    <a:pt x="276" y="28"/>
                  </a:lnTo>
                  <a:lnTo>
                    <a:pt x="326" y="13"/>
                  </a:lnTo>
                  <a:lnTo>
                    <a:pt x="378" y="3"/>
                  </a:lnTo>
                  <a:lnTo>
                    <a:pt x="43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13"/>
            </a:p>
          </p:txBody>
        </p:sp>
      </p:gr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ADMASTER-STAMP!20230418-2822561-9035910</a:t>
            </a:r>
          </a:p>
        </p:txBody>
      </p:sp>
    </p:spTree>
    <p:extLst>
      <p:ext uri="{BB962C8B-B14F-4D97-AF65-F5344CB8AC3E}">
        <p14:creationId xmlns:p14="http://schemas.microsoft.com/office/powerpoint/2010/main" val="1377907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CBCAC93D-7A23-91B8-D2FC-017AD9E917ED}"/>
              </a:ext>
            </a:extLst>
          </p:cNvPr>
          <p:cNvSpPr txBox="1"/>
          <p:nvPr/>
        </p:nvSpPr>
        <p:spPr>
          <a:xfrm>
            <a:off x="799150" y="264606"/>
            <a:ext cx="6448952" cy="584775"/>
          </a:xfrm>
          <a:prstGeom prst="rect">
            <a:avLst/>
          </a:prstGeom>
          <a:noFill/>
        </p:spPr>
        <p:txBody>
          <a:bodyPr wrap="square" rtlCol="0">
            <a:spAutoFit/>
          </a:bodyPr>
          <a:lstStyle/>
          <a:p>
            <a:pPr defTabSz="514337"/>
            <a:r>
              <a:rPr lang="en-US" sz="3200" b="1" dirty="0">
                <a:solidFill>
                  <a:srgbClr val="F58000"/>
                </a:solidFill>
                <a:latin typeface="Arial" panose="020B0604020202020204"/>
              </a:rPr>
              <a:t>Q1 2023 Content Hubs</a:t>
            </a:r>
          </a:p>
        </p:txBody>
      </p:sp>
      <p:sp>
        <p:nvSpPr>
          <p:cNvPr id="55" name="TextBox 54">
            <a:extLst>
              <a:ext uri="{FF2B5EF4-FFF2-40B4-BE49-F238E27FC236}">
                <a16:creationId xmlns:a16="http://schemas.microsoft.com/office/drawing/2014/main" id="{7A14D260-2F5F-435E-8932-AAED86ACB278}"/>
              </a:ext>
            </a:extLst>
          </p:cNvPr>
          <p:cNvSpPr txBox="1"/>
          <p:nvPr/>
        </p:nvSpPr>
        <p:spPr>
          <a:xfrm>
            <a:off x="4334237" y="3627746"/>
            <a:ext cx="503822" cy="248209"/>
          </a:xfrm>
          <a:prstGeom prst="rect">
            <a:avLst/>
          </a:prstGeom>
          <a:noFill/>
        </p:spPr>
        <p:txBody>
          <a:bodyPr wrap="square" rtlCol="0">
            <a:spAutoFit/>
          </a:bodyPr>
          <a:lstStyle/>
          <a:p>
            <a:pPr algn="ctr" defTabSz="257175">
              <a:defRPr/>
            </a:pPr>
            <a:r>
              <a:rPr lang="en-US" sz="1013">
                <a:solidFill>
                  <a:prstClr val="white"/>
                </a:solidFill>
                <a:latin typeface="Proxima Nova"/>
                <a:cs typeface="Arial" panose="020B0604020202020204" pitchFamily="34" charset="0"/>
              </a:rPr>
              <a:t>VS.</a:t>
            </a:r>
          </a:p>
        </p:txBody>
      </p:sp>
      <p:graphicFrame>
        <p:nvGraphicFramePr>
          <p:cNvPr id="59" name="Table 58">
            <a:extLst>
              <a:ext uri="{FF2B5EF4-FFF2-40B4-BE49-F238E27FC236}">
                <a16:creationId xmlns:a16="http://schemas.microsoft.com/office/drawing/2014/main" id="{E50B0F1E-7BA1-4C69-8E4F-6501B96BC64F}"/>
              </a:ext>
            </a:extLst>
          </p:cNvPr>
          <p:cNvGraphicFramePr>
            <a:graphicFrameLocks noGrp="1"/>
          </p:cNvGraphicFramePr>
          <p:nvPr>
            <p:extLst>
              <p:ext uri="{D42A27DB-BD31-4B8C-83A1-F6EECF244321}">
                <p14:modId xmlns:p14="http://schemas.microsoft.com/office/powerpoint/2010/main" val="196225424"/>
              </p:ext>
            </p:extLst>
          </p:nvPr>
        </p:nvGraphicFramePr>
        <p:xfrm>
          <a:off x="3235056" y="833719"/>
          <a:ext cx="5684825" cy="3646731"/>
        </p:xfrm>
        <a:graphic>
          <a:graphicData uri="http://schemas.openxmlformats.org/drawingml/2006/table">
            <a:tbl>
              <a:tblPr firstRow="1" bandRow="1"/>
              <a:tblGrid>
                <a:gridCol w="546803">
                  <a:extLst>
                    <a:ext uri="{9D8B030D-6E8A-4147-A177-3AD203B41FA5}">
                      <a16:colId xmlns:a16="http://schemas.microsoft.com/office/drawing/2014/main" val="20000"/>
                    </a:ext>
                  </a:extLst>
                </a:gridCol>
                <a:gridCol w="1118353">
                  <a:extLst>
                    <a:ext uri="{9D8B030D-6E8A-4147-A177-3AD203B41FA5}">
                      <a16:colId xmlns:a16="http://schemas.microsoft.com/office/drawing/2014/main" val="20001"/>
                    </a:ext>
                  </a:extLst>
                </a:gridCol>
                <a:gridCol w="1359261">
                  <a:extLst>
                    <a:ext uri="{9D8B030D-6E8A-4147-A177-3AD203B41FA5}">
                      <a16:colId xmlns:a16="http://schemas.microsoft.com/office/drawing/2014/main" val="3404884531"/>
                    </a:ext>
                  </a:extLst>
                </a:gridCol>
                <a:gridCol w="1330204">
                  <a:extLst>
                    <a:ext uri="{9D8B030D-6E8A-4147-A177-3AD203B41FA5}">
                      <a16:colId xmlns:a16="http://schemas.microsoft.com/office/drawing/2014/main" val="1050614611"/>
                    </a:ext>
                  </a:extLst>
                </a:gridCol>
                <a:gridCol w="1330204">
                  <a:extLst>
                    <a:ext uri="{9D8B030D-6E8A-4147-A177-3AD203B41FA5}">
                      <a16:colId xmlns:a16="http://schemas.microsoft.com/office/drawing/2014/main" val="3720247379"/>
                    </a:ext>
                  </a:extLst>
                </a:gridCol>
              </a:tblGrid>
              <a:tr h="544606">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endParaRPr lang="en-US" sz="600" b="0">
                        <a:solidFill>
                          <a:schemeClr val="tx1">
                            <a:lumMod val="75000"/>
                            <a:lumOff val="25000"/>
                          </a:schemeClr>
                        </a:solidFill>
                        <a:latin typeface="Arial" panose="020B0604020202020204" pitchFamily="34" charset="0"/>
                        <a:cs typeface="Arial" panose="020B0604020202020204" pitchFamily="34" charset="0"/>
                      </a:endParaRPr>
                    </a:p>
                  </a:txBody>
                  <a:tcPr marL="51435" marR="51435" marT="25718" marB="2571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endParaRPr lang="en-US" sz="1000" b="1" dirty="0">
                        <a:solidFill>
                          <a:schemeClr val="tx2"/>
                        </a:solidFill>
                        <a:latin typeface="Arial" panose="020B0604020202020204" pitchFamily="34" charset="0"/>
                        <a:cs typeface="Arial" panose="020B0604020202020204" pitchFamily="34" charset="0"/>
                      </a:endParaRPr>
                    </a:p>
                    <a:p>
                      <a:pPr algn="ctr"/>
                      <a:r>
                        <a:rPr lang="en-US" sz="1000" b="1" dirty="0">
                          <a:solidFill>
                            <a:schemeClr val="tx2"/>
                          </a:solidFill>
                          <a:latin typeface="Arial"/>
                          <a:cs typeface="Arial"/>
                        </a:rPr>
                        <a:t>Articles</a:t>
                      </a:r>
                    </a:p>
                    <a:p>
                      <a:pPr algn="ctr"/>
                      <a:endParaRPr lang="en-US" sz="1000" b="1" dirty="0">
                        <a:solidFill>
                          <a:schemeClr val="tx2"/>
                        </a:solidFill>
                        <a:latin typeface="Arial" panose="020B0604020202020204" pitchFamily="34" charset="0"/>
                        <a:cs typeface="Arial" panose="020B0604020202020204" pitchFamily="34" charset="0"/>
                      </a:endParaRPr>
                    </a:p>
                  </a:txBody>
                  <a:tcPr marL="51435" marR="51435" marT="25718" marB="2571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US" sz="1000" b="1" dirty="0">
                          <a:solidFill>
                            <a:schemeClr val="tx2"/>
                          </a:solidFill>
                          <a:latin typeface="Arial"/>
                          <a:cs typeface="Arial"/>
                        </a:rPr>
                        <a:t>Video</a:t>
                      </a:r>
                    </a:p>
                  </a:txBody>
                  <a:tcPr marL="51435" marR="51435" marT="25718" marB="2571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000" b="1" dirty="0">
                          <a:solidFill>
                            <a:schemeClr val="tx2"/>
                          </a:solidFill>
                          <a:latin typeface="Arial"/>
                          <a:cs typeface="Arial"/>
                        </a:rPr>
                        <a:t>Learning pods</a:t>
                      </a:r>
                    </a:p>
                  </a:txBody>
                  <a:tcPr marL="51435" marR="51435" marT="25718" marB="2571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US" sz="1000" b="1" dirty="0">
                          <a:solidFill>
                            <a:schemeClr val="tx2"/>
                          </a:solidFill>
                          <a:latin typeface="Arial"/>
                          <a:cs typeface="Arial"/>
                        </a:rPr>
                        <a:t>Live sessions</a:t>
                      </a:r>
                    </a:p>
                  </a:txBody>
                  <a:tcPr marL="51435" marR="51435" marT="25718" marB="2571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813548">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US" sz="800" b="1">
                          <a:solidFill>
                            <a:schemeClr val="tx2"/>
                          </a:solidFill>
                          <a:latin typeface="Arial"/>
                          <a:cs typeface="Arial"/>
                        </a:rPr>
                        <a:t>Jan</a:t>
                      </a:r>
                    </a:p>
                  </a:txBody>
                  <a:tcPr marL="51435" marR="51435" marT="25718" marB="25718" anchor="ctr">
                    <a:lnL>
                      <a:noFill/>
                    </a:lnL>
                    <a:lnR>
                      <a:noFill/>
                    </a:lnR>
                    <a:lnT w="38100" cap="flat" cmpd="sng" algn="ctr">
                      <a:solidFill>
                        <a:schemeClr val="accent3"/>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71450" lvl="1" indent="-171450" algn="l" rtl="0" eaLnBrk="1" fontAlgn="t" latinLnBrk="0" hangingPunct="1">
                        <a:spcBef>
                          <a:spcPts val="0"/>
                        </a:spcBef>
                        <a:spcAft>
                          <a:spcPts val="0"/>
                        </a:spcAft>
                        <a:buFont typeface="Arial" panose="020B0604020202020204" pitchFamily="34" charset="0"/>
                        <a:buChar char="•"/>
                      </a:pPr>
                      <a:r>
                        <a:rPr lang="en-US" sz="800" baseline="0" dirty="0">
                          <a:solidFill>
                            <a:schemeClr val="tx2"/>
                          </a:solidFill>
                          <a:effectLst/>
                          <a:latin typeface="+mn-lt"/>
                        </a:rPr>
                        <a:t>Budgeting post </a:t>
                      </a:r>
                    </a:p>
                    <a:p>
                      <a:pPr marL="171450" lvl="1" indent="-171450" algn="l" rtl="0" eaLnBrk="1" fontAlgn="t" latinLnBrk="0" hangingPunct="1">
                        <a:spcBef>
                          <a:spcPts val="0"/>
                        </a:spcBef>
                        <a:spcAft>
                          <a:spcPts val="0"/>
                        </a:spcAft>
                        <a:buFont typeface="Arial" panose="020B0604020202020204" pitchFamily="34" charset="0"/>
                        <a:buChar char="•"/>
                      </a:pPr>
                      <a:r>
                        <a:rPr lang="en-US" sz="800" baseline="0" dirty="0">
                          <a:solidFill>
                            <a:schemeClr val="tx2"/>
                          </a:solidFill>
                          <a:effectLst/>
                          <a:latin typeface="+mn-lt"/>
                        </a:rPr>
                        <a:t>Recession proof your finances</a:t>
                      </a:r>
                    </a:p>
                    <a:p>
                      <a:pPr marL="171450" lvl="1" indent="-171450" algn="l" rtl="0" eaLnBrk="1" fontAlgn="t" latinLnBrk="0" hangingPunct="1">
                        <a:spcBef>
                          <a:spcPts val="0"/>
                        </a:spcBef>
                        <a:spcAft>
                          <a:spcPts val="0"/>
                        </a:spcAft>
                        <a:buFont typeface="Arial" panose="020B0604020202020204" pitchFamily="34" charset="0"/>
                        <a:buChar char="•"/>
                      </a:pPr>
                      <a:endParaRPr lang="en-US" sz="800" baseline="0" dirty="0">
                        <a:solidFill>
                          <a:schemeClr val="tx2"/>
                        </a:solidFill>
                        <a:effectLst/>
                        <a:latin typeface="+mn-lt"/>
                      </a:endParaRPr>
                    </a:p>
                  </a:txBody>
                  <a:tcPr marL="28575" marR="28575" marT="28575" marB="28575" anchor="ctr">
                    <a:lnL>
                      <a:noFill/>
                    </a:lnL>
                    <a:lnR>
                      <a:noFill/>
                    </a:lnR>
                    <a:lnT w="38100" cap="flat" cmpd="sng" algn="ctr">
                      <a:solidFill>
                        <a:schemeClr val="accent3"/>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71450" lvl="0" indent="-171450" algn="l">
                        <a:buFont typeface="Arial" panose="020B0604020202020204" pitchFamily="34" charset="0"/>
                        <a:buChar char="•"/>
                      </a:pPr>
                      <a:r>
                        <a:rPr lang="en-US" sz="800" b="0" i="0" u="none" strike="noStrike" dirty="0">
                          <a:solidFill>
                            <a:schemeClr val="tx2"/>
                          </a:solidFill>
                          <a:effectLst/>
                          <a:latin typeface="+mn-lt"/>
                        </a:rPr>
                        <a:t>Setting financial goals</a:t>
                      </a:r>
                    </a:p>
                    <a:p>
                      <a:pPr marL="171450" lvl="0" indent="-171450" algn="l">
                        <a:buFont typeface="Arial" panose="020B0604020202020204" pitchFamily="34" charset="0"/>
                        <a:buChar char="•"/>
                      </a:pPr>
                      <a:r>
                        <a:rPr lang="en-US" sz="800" b="0" i="0" u="none" strike="noStrike" dirty="0">
                          <a:solidFill>
                            <a:schemeClr val="tx2"/>
                          </a:solidFill>
                          <a:effectLst/>
                          <a:latin typeface="+mn-lt"/>
                        </a:rPr>
                        <a:t>Creating a budget</a:t>
                      </a:r>
                    </a:p>
                    <a:p>
                      <a:pPr marL="171450" lvl="0" indent="-171450" algn="l">
                        <a:buFont typeface="Arial" panose="020B0604020202020204" pitchFamily="34" charset="0"/>
                        <a:buChar char="•"/>
                      </a:pPr>
                      <a:r>
                        <a:rPr lang="en-US" sz="800" b="0" i="0" u="none" strike="noStrike" dirty="0">
                          <a:solidFill>
                            <a:schemeClr val="tx2"/>
                          </a:solidFill>
                          <a:effectLst/>
                          <a:latin typeface="+mn-lt"/>
                        </a:rPr>
                        <a:t>Establish emergency savings</a:t>
                      </a:r>
                    </a:p>
                  </a:txBody>
                  <a:tcPr marL="51435" marR="51435" marT="25718" marB="25718" anchor="ctr">
                    <a:lnL>
                      <a:noFill/>
                    </a:lnL>
                    <a:lnR>
                      <a:noFill/>
                    </a:lnR>
                    <a:lnT w="38100" cap="flat" cmpd="sng" algn="ctr">
                      <a:solidFill>
                        <a:schemeClr val="accent3"/>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lvl="2" indent="-171450" algn="l">
                        <a:buFont typeface="Arial" panose="020B0604020202020204" pitchFamily="34" charset="0"/>
                        <a:buChar char="•"/>
                      </a:pPr>
                      <a:r>
                        <a:rPr lang="en-US" sz="800" b="0" i="0" u="none" strike="noStrike" kern="1200">
                          <a:solidFill>
                            <a:schemeClr val="tx2"/>
                          </a:solidFill>
                          <a:effectLst/>
                          <a:latin typeface="+mn-lt"/>
                          <a:ea typeface="+mn-ea"/>
                          <a:cs typeface="+mn-cs"/>
                        </a:rPr>
                        <a:t>Steps to organize your spending and saving</a:t>
                      </a:r>
                    </a:p>
                    <a:p>
                      <a:pPr marL="171450" marR="0" lvl="2"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baseline="0">
                          <a:solidFill>
                            <a:schemeClr val="tx2"/>
                          </a:solidFill>
                          <a:effectLst/>
                          <a:latin typeface="+mn-lt"/>
                          <a:ea typeface="+mn-ea"/>
                          <a:cs typeface="+mn-cs"/>
                        </a:rPr>
                        <a:t>Steps to understand investing and the market</a:t>
                      </a:r>
                    </a:p>
                    <a:p>
                      <a:pPr marL="171450" lvl="2" indent="-171450" algn="l">
                        <a:buFont typeface="Arial" panose="020B0604020202020204" pitchFamily="34" charset="0"/>
                        <a:buChar char="•"/>
                      </a:pPr>
                      <a:endParaRPr lang="en-US" sz="800" b="0" i="0" u="none" strike="noStrike" kern="1200">
                        <a:solidFill>
                          <a:schemeClr val="tx2"/>
                        </a:solidFill>
                        <a:effectLst/>
                        <a:latin typeface="+mn-lt"/>
                        <a:ea typeface="+mn-ea"/>
                        <a:cs typeface="+mn-cs"/>
                      </a:endParaRPr>
                    </a:p>
                  </a:txBody>
                  <a:tcPr marL="51435" marR="51435" marT="25718" marB="25718" anchor="ctr">
                    <a:lnL>
                      <a:noFill/>
                    </a:lnL>
                    <a:lnR>
                      <a:noFill/>
                    </a:lnR>
                    <a:lnT w="38100" cap="flat" cmpd="sng" algn="ctr">
                      <a:solidFill>
                        <a:schemeClr val="accent3"/>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71450" lvl="2" indent="-171450" algn="l" rtl="0" eaLnBrk="1" latinLnBrk="0" hangingPunct="1">
                        <a:buFont typeface="Arial" panose="020B0604020202020204" pitchFamily="34" charset="0"/>
                        <a:buChar char="•"/>
                      </a:pPr>
                      <a:r>
                        <a:rPr lang="en-US" sz="800" b="0" i="0" u="none" strike="noStrike" kern="1200">
                          <a:solidFill>
                            <a:schemeClr val="tx2"/>
                          </a:solidFill>
                          <a:effectLst/>
                          <a:latin typeface="+mn-lt"/>
                          <a:ea typeface="+mn-ea"/>
                          <a:cs typeface="+mn-cs"/>
                        </a:rPr>
                        <a:t>Get organized and on track</a:t>
                      </a:r>
                    </a:p>
                    <a:p>
                      <a:pPr marL="171450" lvl="2" indent="-171450" algn="l" rtl="0" eaLnBrk="1" latinLnBrk="0" hangingPunct="1">
                        <a:buFont typeface="Arial" panose="020B0604020202020204" pitchFamily="34" charset="0"/>
                        <a:buChar char="•"/>
                      </a:pPr>
                      <a:r>
                        <a:rPr lang="en-US" sz="800" b="0" i="0" u="none" strike="noStrike" kern="1200">
                          <a:solidFill>
                            <a:schemeClr val="tx2"/>
                          </a:solidFill>
                          <a:effectLst/>
                          <a:latin typeface="+mn-lt"/>
                          <a:ea typeface="+mn-ea"/>
                          <a:cs typeface="+mn-cs"/>
                        </a:rPr>
                        <a:t>Savers Tax Credit</a:t>
                      </a:r>
                    </a:p>
                    <a:p>
                      <a:pPr marL="0" lvl="2" indent="0" algn="l">
                        <a:buFont typeface="Arial" panose="020B0604020202020204" pitchFamily="34" charset="0"/>
                        <a:buNone/>
                      </a:pPr>
                      <a:endParaRPr lang="en-US" sz="800" b="0" i="0" u="none" strike="noStrike" kern="1200">
                        <a:solidFill>
                          <a:schemeClr val="tx2"/>
                        </a:solidFill>
                        <a:effectLst/>
                        <a:latin typeface="+mn-lt"/>
                        <a:ea typeface="+mn-ea"/>
                        <a:cs typeface="+mn-cs"/>
                      </a:endParaRPr>
                    </a:p>
                  </a:txBody>
                  <a:tcPr marL="51435" marR="51435" marT="25718" marB="25718" anchor="ctr">
                    <a:lnL>
                      <a:noFill/>
                    </a:lnL>
                    <a:lnR>
                      <a:noFill/>
                    </a:lnR>
                    <a:lnT w="38100" cap="flat" cmpd="sng" algn="ctr">
                      <a:solidFill>
                        <a:schemeClr val="accent3"/>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261781">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US" sz="800" b="1">
                          <a:solidFill>
                            <a:schemeClr val="tx2"/>
                          </a:solidFill>
                          <a:latin typeface="Arial"/>
                          <a:cs typeface="Arial"/>
                        </a:rPr>
                        <a:t>Feb</a:t>
                      </a:r>
                    </a:p>
                  </a:txBody>
                  <a:tcPr marL="51435" marR="51435" marT="25718" marB="25718"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73355" lvl="0" indent="-173355" rtl="0" fontAlgn="ctr">
                        <a:spcBef>
                          <a:spcPts val="0"/>
                        </a:spcBef>
                        <a:spcAft>
                          <a:spcPts val="0"/>
                        </a:spcAft>
                        <a:buFont typeface="Arial" panose="020B0604020202020204" pitchFamily="34" charset="0"/>
                        <a:buChar char="•"/>
                      </a:pPr>
                      <a:endParaRPr lang="en-US" sz="800" dirty="0">
                        <a:solidFill>
                          <a:schemeClr val="tx2"/>
                        </a:solidFill>
                        <a:effectLst/>
                        <a:latin typeface="+mn-lt"/>
                      </a:endParaRPr>
                    </a:p>
                    <a:p>
                      <a:pPr marL="173355" lvl="0" indent="-173355" rtl="0" fontAlgn="ctr">
                        <a:spcBef>
                          <a:spcPts val="0"/>
                        </a:spcBef>
                        <a:spcAft>
                          <a:spcPts val="0"/>
                        </a:spcAft>
                        <a:buFont typeface="Arial" panose="020B0604020202020204" pitchFamily="34" charset="0"/>
                        <a:buChar char="•"/>
                      </a:pPr>
                      <a:r>
                        <a:rPr lang="en-US" sz="800" dirty="0">
                          <a:solidFill>
                            <a:schemeClr val="tx2"/>
                          </a:solidFill>
                          <a:effectLst/>
                          <a:latin typeface="+mn-lt"/>
                        </a:rPr>
                        <a:t>Black History Month celebration article </a:t>
                      </a:r>
                    </a:p>
                    <a:p>
                      <a:pPr marL="173355" lvl="0" indent="-173355" rtl="0" fontAlgn="ctr">
                        <a:spcBef>
                          <a:spcPts val="0"/>
                        </a:spcBef>
                        <a:spcAft>
                          <a:spcPts val="0"/>
                        </a:spcAft>
                        <a:buFont typeface="Arial" panose="020B0604020202020204" pitchFamily="34" charset="0"/>
                        <a:buChar char="•"/>
                      </a:pPr>
                      <a:r>
                        <a:rPr lang="en-US" sz="800" dirty="0">
                          <a:solidFill>
                            <a:schemeClr val="tx2"/>
                          </a:solidFill>
                          <a:effectLst/>
                          <a:latin typeface="+mn-lt"/>
                        </a:rPr>
                        <a:t>Inflation and your money</a:t>
                      </a:r>
                    </a:p>
                    <a:p>
                      <a:pPr marL="173355" lvl="0" indent="-173355" rtl="0" fontAlgn="ctr">
                        <a:spcBef>
                          <a:spcPts val="0"/>
                        </a:spcBef>
                        <a:spcAft>
                          <a:spcPts val="0"/>
                        </a:spcAft>
                        <a:buFont typeface="Arial" panose="020B0604020202020204" pitchFamily="34" charset="0"/>
                        <a:buChar char="•"/>
                      </a:pPr>
                      <a:r>
                        <a:rPr lang="en-US" sz="800" dirty="0">
                          <a:solidFill>
                            <a:schemeClr val="tx2"/>
                          </a:solidFill>
                          <a:effectLst/>
                          <a:latin typeface="+mn-lt"/>
                        </a:rPr>
                        <a:t>Beneficiaries post</a:t>
                      </a:r>
                    </a:p>
                    <a:p>
                      <a:pPr marL="173355" lvl="0" indent="-173355" rtl="0" fontAlgn="ctr">
                        <a:spcBef>
                          <a:spcPts val="0"/>
                        </a:spcBef>
                        <a:spcAft>
                          <a:spcPts val="0"/>
                        </a:spcAft>
                        <a:buFont typeface="Arial" panose="020B0604020202020204" pitchFamily="34" charset="0"/>
                        <a:buChar char="•"/>
                      </a:pPr>
                      <a:endParaRPr lang="en-US" sz="800" dirty="0">
                        <a:solidFill>
                          <a:schemeClr val="tx2"/>
                        </a:solidFill>
                        <a:effectLst/>
                        <a:latin typeface="+mn-lt"/>
                      </a:endParaRPr>
                    </a:p>
                    <a:p>
                      <a:pPr marL="173736" lvl="0" indent="-173736" rtl="0" fontAlgn="ctr">
                        <a:spcBef>
                          <a:spcPts val="0"/>
                        </a:spcBef>
                        <a:spcAft>
                          <a:spcPts val="0"/>
                        </a:spcAft>
                        <a:buFont typeface="Arial" panose="020B0604020202020204" pitchFamily="34" charset="0"/>
                        <a:buChar char="•"/>
                      </a:pPr>
                      <a:endParaRPr lang="en-US" sz="800" dirty="0">
                        <a:solidFill>
                          <a:schemeClr val="tx2"/>
                        </a:solidFill>
                        <a:effectLst/>
                        <a:latin typeface="+mn-lt"/>
                      </a:endParaRPr>
                    </a:p>
                  </a:txBody>
                  <a:tcPr marL="25718" marR="25718" marT="25718" marB="25718"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71450" indent="-171450" algn="l" fontAlgn="t">
                        <a:buFont typeface="Arial" panose="020B0604020202020204" pitchFamily="34" charset="0"/>
                        <a:buChar char="•"/>
                      </a:pPr>
                      <a:r>
                        <a:rPr lang="en-US" sz="800" b="0" i="0" u="none" strike="noStrike" kern="1200" baseline="0" dirty="0">
                          <a:solidFill>
                            <a:schemeClr val="tx2"/>
                          </a:solidFill>
                          <a:effectLst/>
                          <a:latin typeface="+mn-lt"/>
                          <a:ea typeface="+mn-ea"/>
                          <a:cs typeface="Arial"/>
                        </a:rPr>
                        <a:t>Prioritizing debt</a:t>
                      </a:r>
                    </a:p>
                    <a:p>
                      <a:pPr marL="171450" indent="-171450" algn="l" fontAlgn="t">
                        <a:buFont typeface="Arial" panose="020B0604020202020204" pitchFamily="34" charset="0"/>
                        <a:buChar char="•"/>
                      </a:pPr>
                      <a:r>
                        <a:rPr lang="en-US" sz="800" b="0" i="0" u="none" strike="noStrike" kern="1200" baseline="0" dirty="0">
                          <a:solidFill>
                            <a:schemeClr val="tx2"/>
                          </a:solidFill>
                          <a:effectLst/>
                          <a:latin typeface="+mn-lt"/>
                          <a:ea typeface="+mn-ea"/>
                          <a:cs typeface="Arial"/>
                        </a:rPr>
                        <a:t>Strategies to save more</a:t>
                      </a:r>
                    </a:p>
                    <a:p>
                      <a:pPr marL="171450" indent="-171450" algn="l" fontAlgn="t">
                        <a:buFont typeface="Arial" panose="020B0604020202020204" pitchFamily="34" charset="0"/>
                        <a:buChar char="•"/>
                      </a:pPr>
                      <a:r>
                        <a:rPr lang="en-US" sz="800" b="0" i="0" u="none" strike="noStrike" kern="1200" baseline="0" dirty="0">
                          <a:solidFill>
                            <a:schemeClr val="tx2"/>
                          </a:solidFill>
                          <a:effectLst/>
                          <a:latin typeface="+mn-lt"/>
                          <a:ea typeface="+mn-ea"/>
                          <a:cs typeface="Arial"/>
                        </a:rPr>
                        <a:t>Financial accounts and beneficiaries  </a:t>
                      </a:r>
                    </a:p>
                  </a:txBody>
                  <a:tcPr marL="51435" marR="51435" marT="25718" marB="25718"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a:lnSpc>
                          <a:spcPct val="100000"/>
                        </a:lnSpc>
                        <a:spcBef>
                          <a:spcPts val="0"/>
                        </a:spcBef>
                        <a:spcAft>
                          <a:spcPts val="0"/>
                        </a:spcAft>
                        <a:buClrTx/>
                        <a:buSzTx/>
                        <a:buFont typeface="Arial" panose="020B0604020202020204" pitchFamily="34" charset="0"/>
                        <a:buChar char="•"/>
                      </a:pPr>
                      <a:r>
                        <a:rPr lang="en-US" sz="800" dirty="0">
                          <a:solidFill>
                            <a:schemeClr val="tx2"/>
                          </a:solidFill>
                          <a:latin typeface="+mn-lt"/>
                        </a:rPr>
                        <a:t>Steps to manage your debt</a:t>
                      </a:r>
                    </a:p>
                    <a:p>
                      <a:pPr marL="171450" marR="0" lvl="0" indent="-171450" algn="l">
                        <a:lnSpc>
                          <a:spcPct val="100000"/>
                        </a:lnSpc>
                        <a:spcBef>
                          <a:spcPts val="0"/>
                        </a:spcBef>
                        <a:spcAft>
                          <a:spcPts val="0"/>
                        </a:spcAft>
                        <a:buClrTx/>
                        <a:buSzTx/>
                        <a:buFont typeface="Arial" panose="020B0604020202020204" pitchFamily="34" charset="0"/>
                        <a:buChar char="•"/>
                      </a:pPr>
                      <a:r>
                        <a:rPr lang="en-US" sz="800" dirty="0">
                          <a:solidFill>
                            <a:schemeClr val="tx2"/>
                          </a:solidFill>
                          <a:latin typeface="+mn-lt"/>
                        </a:rPr>
                        <a:t>Steps when you are starting in the workforce</a:t>
                      </a:r>
                    </a:p>
                  </a:txBody>
                  <a:tcPr marL="51435" marR="51435" marT="25718" marB="25718"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800" dirty="0">
                          <a:solidFill>
                            <a:schemeClr val="tx2"/>
                          </a:solidFill>
                          <a:latin typeface="+mn-lt"/>
                        </a:rPr>
                        <a:t>Financial tips when you are starting out</a:t>
                      </a:r>
                    </a:p>
                    <a:p>
                      <a:pPr marL="171450" marR="0" lvl="0" indent="-171450" algn="l">
                        <a:lnSpc>
                          <a:spcPct val="100000"/>
                        </a:lnSpc>
                        <a:spcBef>
                          <a:spcPts val="0"/>
                        </a:spcBef>
                        <a:spcAft>
                          <a:spcPts val="0"/>
                        </a:spcAft>
                        <a:buClrTx/>
                        <a:buSzTx/>
                        <a:buFont typeface="Arial" panose="020B0604020202020204" pitchFamily="34" charset="0"/>
                        <a:buChar char="•"/>
                      </a:pPr>
                      <a:r>
                        <a:rPr lang="en-US" sz="800" dirty="0">
                          <a:solidFill>
                            <a:schemeClr val="tx2"/>
                          </a:solidFill>
                          <a:latin typeface="+mn-lt"/>
                        </a:rPr>
                        <a:t>Get organized and on track</a:t>
                      </a:r>
                    </a:p>
                  </a:txBody>
                  <a:tcPr marL="51435" marR="51435" marT="25718" marB="25718"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974911">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US" sz="800" b="1">
                          <a:solidFill>
                            <a:schemeClr val="tx2"/>
                          </a:solidFill>
                          <a:latin typeface="Arial"/>
                          <a:cs typeface="Arial"/>
                        </a:rPr>
                        <a:t>Mar</a:t>
                      </a:r>
                    </a:p>
                  </a:txBody>
                  <a:tcPr marL="51435" marR="51435" marT="25718" marB="25718" anchor="ctr">
                    <a:lnL>
                      <a:noFill/>
                    </a:lnL>
                    <a:lnR>
                      <a:noFill/>
                    </a:lnR>
                    <a:lnT w="12700" cap="flat" cmpd="sng" algn="ctr">
                      <a:solidFill>
                        <a:srgbClr val="FFFFFF">
                          <a:lumMod val="85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73355" lvl="0" indent="-173355" rtl="0" fontAlgn="ctr">
                        <a:spcBef>
                          <a:spcPts val="0"/>
                        </a:spcBef>
                        <a:spcAft>
                          <a:spcPts val="0"/>
                        </a:spcAft>
                        <a:buFont typeface="Arial" panose="020B0604020202020204" pitchFamily="34" charset="0"/>
                        <a:buChar char="•"/>
                      </a:pPr>
                      <a:endParaRPr lang="en-US" sz="800" b="0" i="0" u="none" strike="noStrike" kern="1200" noProof="0" dirty="0">
                        <a:solidFill>
                          <a:schemeClr val="tx2"/>
                        </a:solidFill>
                        <a:effectLst/>
                        <a:latin typeface="Arial"/>
                      </a:endParaRPr>
                    </a:p>
                    <a:p>
                      <a:pPr marL="173355" lvl="0" indent="-173355" rtl="0" fontAlgn="ctr">
                        <a:spcBef>
                          <a:spcPts val="0"/>
                        </a:spcBef>
                        <a:spcAft>
                          <a:spcPts val="0"/>
                        </a:spcAft>
                        <a:buFont typeface="Arial" panose="020B0604020202020204" pitchFamily="34" charset="0"/>
                        <a:buChar char="•"/>
                      </a:pPr>
                      <a:r>
                        <a:rPr lang="en-US" sz="800" b="0" i="0" u="none" strike="noStrike" kern="1200" noProof="0" dirty="0">
                          <a:solidFill>
                            <a:schemeClr val="tx2"/>
                          </a:solidFill>
                          <a:effectLst/>
                          <a:latin typeface="Arial"/>
                        </a:rPr>
                        <a:t>International Women’s Month celebration article</a:t>
                      </a:r>
                    </a:p>
                  </a:txBody>
                  <a:tcPr marL="28575" marR="28575" marT="28575" marB="28575" anchor="ctr">
                    <a:lnL>
                      <a:noFill/>
                    </a:lnL>
                    <a:lnR>
                      <a:noFill/>
                    </a:lnR>
                    <a:lnT w="12700" cap="flat" cmpd="sng" algn="ctr">
                      <a:solidFill>
                        <a:srgbClr val="FFFFFF">
                          <a:lumMod val="85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71450" indent="-171450" algn="l" rtl="0" eaLnBrk="1" latinLnBrk="0" hangingPunct="1">
                        <a:buFont typeface="Arial" panose="020B0604020202020204" pitchFamily="34" charset="0"/>
                        <a:buChar char="•"/>
                      </a:pPr>
                      <a:endParaRPr lang="en-US" sz="800" b="0" i="0" u="none" strike="noStrike" kern="1200" baseline="0" dirty="0">
                        <a:solidFill>
                          <a:schemeClr val="tx2"/>
                        </a:solidFill>
                        <a:effectLst/>
                        <a:latin typeface="+mn-lt"/>
                        <a:ea typeface="+mn-ea"/>
                        <a:cs typeface="+mn-cs"/>
                      </a:endParaRPr>
                    </a:p>
                    <a:p>
                      <a:pPr marL="171450" lvl="0" indent="-171450" algn="l">
                        <a:buFont typeface="Arial" panose="020B0604020202020204" pitchFamily="34" charset="0"/>
                        <a:buChar char="•"/>
                      </a:pPr>
                      <a:r>
                        <a:rPr lang="en-US" sz="800" b="0" i="0" u="none" strike="noStrike" kern="1200" baseline="0" dirty="0">
                          <a:solidFill>
                            <a:schemeClr val="tx2"/>
                          </a:solidFill>
                          <a:effectLst/>
                          <a:latin typeface="+mn-lt"/>
                          <a:ea typeface="+mn-ea"/>
                          <a:cs typeface="+mn-cs"/>
                        </a:rPr>
                        <a:t>Retirement planning for women</a:t>
                      </a:r>
                    </a:p>
                    <a:p>
                      <a:pPr marL="171450" lvl="0" indent="-171450" algn="l">
                        <a:buFont typeface="Arial" panose="020B0604020202020204" pitchFamily="34" charset="0"/>
                        <a:buChar char="•"/>
                      </a:pPr>
                      <a:r>
                        <a:rPr lang="en-US" sz="800" b="0" i="0" u="none" strike="noStrike" kern="1200" baseline="0" dirty="0">
                          <a:solidFill>
                            <a:schemeClr val="tx2"/>
                          </a:solidFill>
                          <a:effectLst/>
                          <a:latin typeface="+mn-lt"/>
                          <a:ea typeface="+mn-ea"/>
                          <a:cs typeface="+mn-cs"/>
                        </a:rPr>
                        <a:t>Investing 301</a:t>
                      </a:r>
                    </a:p>
                    <a:p>
                      <a:pPr marL="171450" lvl="0" indent="-171450" algn="l">
                        <a:buFont typeface="Arial" panose="020B0604020202020204" pitchFamily="34" charset="0"/>
                        <a:buChar char="•"/>
                      </a:pPr>
                      <a:r>
                        <a:rPr lang="en-US" sz="800" b="0" i="0" u="none" strike="noStrike" kern="1200" baseline="0" dirty="0">
                          <a:solidFill>
                            <a:schemeClr val="tx2"/>
                          </a:solidFill>
                          <a:effectLst/>
                          <a:latin typeface="+mn-lt"/>
                          <a:ea typeface="+mn-ea"/>
                          <a:cs typeface="+mn-cs"/>
                        </a:rPr>
                        <a:t>Personal finances and family</a:t>
                      </a:r>
                    </a:p>
                    <a:p>
                      <a:pPr marL="171450" lvl="0" indent="-171450" algn="l">
                        <a:buFont typeface="Arial" panose="020B0604020202020204" pitchFamily="34" charset="0"/>
                        <a:buChar char="•"/>
                      </a:pPr>
                      <a:endParaRPr lang="en-US" sz="800" b="0" i="0" u="none" strike="noStrike" kern="1200" baseline="0" dirty="0">
                        <a:solidFill>
                          <a:schemeClr val="tx2"/>
                        </a:solidFill>
                        <a:effectLst/>
                        <a:latin typeface="+mn-lt"/>
                        <a:ea typeface="+mn-ea"/>
                        <a:cs typeface="+mn-cs"/>
                      </a:endParaRPr>
                    </a:p>
                    <a:p>
                      <a:pPr marL="171450" lvl="0" indent="-171450" algn="l">
                        <a:buFont typeface="Arial" panose="020B0604020202020204" pitchFamily="34" charset="0"/>
                        <a:buChar char="•"/>
                      </a:pPr>
                      <a:endParaRPr lang="en-US" sz="800" b="0" i="0" u="none" strike="noStrike" kern="1200" baseline="0" dirty="0">
                        <a:solidFill>
                          <a:schemeClr val="tx2"/>
                        </a:solidFill>
                        <a:effectLst/>
                        <a:latin typeface="+mn-lt"/>
                        <a:ea typeface="+mn-ea"/>
                        <a:cs typeface="+mn-cs"/>
                      </a:endParaRPr>
                    </a:p>
                  </a:txBody>
                  <a:tcPr marL="51435" marR="51435" marT="25718" marB="25718" anchor="ctr">
                    <a:lnL>
                      <a:noFill/>
                    </a:lnL>
                    <a:lnR>
                      <a:noFill/>
                    </a:lnR>
                    <a:lnT w="12700" cap="flat" cmpd="sng" algn="ctr">
                      <a:solidFill>
                        <a:srgbClr val="FFFFFF">
                          <a:lumMod val="85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marL="171450" marR="0" lvl="1" indent="-171450" algn="l" defTabSz="685800" rtl="0" eaLnBrk="1" fontAlgn="t" latinLnBrk="0" hangingPunct="1">
                        <a:lnSpc>
                          <a:spcPct val="100000"/>
                        </a:lnSpc>
                        <a:spcBef>
                          <a:spcPts val="0"/>
                        </a:spcBef>
                        <a:spcAft>
                          <a:spcPts val="0"/>
                        </a:spcAft>
                        <a:buClr>
                          <a:srgbClr val="F58000"/>
                        </a:buClr>
                        <a:buFont typeface="Arial" panose="020B0604020202020204" pitchFamily="34" charset="0"/>
                        <a:buChar char="•"/>
                      </a:pPr>
                      <a:r>
                        <a:rPr lang="en-US" sz="800" kern="1200" baseline="0" dirty="0">
                          <a:solidFill>
                            <a:schemeClr val="tx2"/>
                          </a:solidFill>
                          <a:effectLst/>
                          <a:latin typeface="+mn-lt"/>
                          <a:ea typeface="+mn-ea"/>
                          <a:cs typeface="+mn-cs"/>
                        </a:rPr>
                        <a:t>Steps to set your financial goals</a:t>
                      </a:r>
                    </a:p>
                    <a:p>
                      <a:pPr marL="171450" marR="0" lvl="1" indent="-171450" algn="l" defTabSz="685800" rtl="0" eaLnBrk="1" fontAlgn="t" latinLnBrk="0" hangingPunct="1">
                        <a:lnSpc>
                          <a:spcPct val="100000"/>
                        </a:lnSpc>
                        <a:spcBef>
                          <a:spcPts val="0"/>
                        </a:spcBef>
                        <a:spcAft>
                          <a:spcPts val="0"/>
                        </a:spcAft>
                        <a:buClr>
                          <a:srgbClr val="F58000"/>
                        </a:buClr>
                        <a:buFont typeface="Arial" panose="020B0604020202020204" pitchFamily="34" charset="0"/>
                        <a:buChar char="•"/>
                      </a:pPr>
                      <a:r>
                        <a:rPr lang="en-US" sz="800" kern="1200" baseline="0" dirty="0">
                          <a:solidFill>
                            <a:schemeClr val="tx2"/>
                          </a:solidFill>
                          <a:effectLst/>
                          <a:latin typeface="+mn-lt"/>
                          <a:ea typeface="+mn-ea"/>
                          <a:cs typeface="+mn-cs"/>
                        </a:rPr>
                        <a:t>Steps to plan for your future</a:t>
                      </a:r>
                    </a:p>
                  </a:txBody>
                  <a:tcPr marL="51435" marR="51435" marT="25718" marB="25718" anchor="ctr">
                    <a:lnL>
                      <a:noFill/>
                    </a:lnL>
                    <a:lnR>
                      <a:noFill/>
                    </a:lnR>
                    <a:lnT w="12700" cap="flat" cmpd="sng" algn="ctr">
                      <a:solidFill>
                        <a:srgbClr val="FFFFFF">
                          <a:lumMod val="85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71450" marR="0" lvl="0" indent="-171450" algn="l" rtl="0" eaLnBrk="1" latinLnBrk="0" hangingPunct="1">
                        <a:lnSpc>
                          <a:spcPct val="100000"/>
                        </a:lnSpc>
                        <a:spcBef>
                          <a:spcPts val="0"/>
                        </a:spcBef>
                        <a:spcAft>
                          <a:spcPts val="0"/>
                        </a:spcAft>
                        <a:buClr>
                          <a:srgbClr val="F58000"/>
                        </a:buClr>
                        <a:buFont typeface="Arial,Sans-Serif" panose="020B0604020202020204" pitchFamily="34" charset="0"/>
                        <a:buChar char="•"/>
                      </a:pPr>
                      <a:r>
                        <a:rPr lang="en-US" sz="800" b="0" i="0" u="none" strike="noStrike" kern="1200" baseline="0" noProof="0" dirty="0">
                          <a:solidFill>
                            <a:schemeClr val="tx2"/>
                          </a:solidFill>
                          <a:latin typeface="Arial"/>
                        </a:rPr>
                        <a:t>Financial tips when you are starting out</a:t>
                      </a:r>
                    </a:p>
                    <a:p>
                      <a:pPr marL="171450" marR="0" lvl="0" indent="-171450" algn="l" rtl="0" eaLnBrk="1" latinLnBrk="0" hangingPunct="1">
                        <a:lnSpc>
                          <a:spcPct val="100000"/>
                        </a:lnSpc>
                        <a:spcBef>
                          <a:spcPts val="0"/>
                        </a:spcBef>
                        <a:spcAft>
                          <a:spcPts val="0"/>
                        </a:spcAft>
                        <a:buClr>
                          <a:srgbClr val="F58000"/>
                        </a:buClr>
                        <a:buFont typeface="Arial,Sans-Serif" panose="020B0604020202020204" pitchFamily="34" charset="0"/>
                        <a:buChar char="•"/>
                      </a:pPr>
                      <a:r>
                        <a:rPr lang="en-US" sz="800" b="0" i="0" u="none" strike="noStrike" kern="1200" baseline="0" noProof="0" dirty="0">
                          <a:solidFill>
                            <a:schemeClr val="tx2"/>
                          </a:solidFill>
                          <a:latin typeface="Arial"/>
                        </a:rPr>
                        <a:t>Establish good spending and savings habits</a:t>
                      </a:r>
                      <a:endParaRPr lang="en-US" sz="800" dirty="0"/>
                    </a:p>
                  </a:txBody>
                  <a:tcPr marL="51435" marR="51435" marT="25718" marB="25718" anchor="ctr">
                    <a:lnL>
                      <a:noFill/>
                    </a:lnL>
                    <a:lnR>
                      <a:noFill/>
                    </a:lnR>
                    <a:lnT w="12700" cap="flat" cmpd="sng" algn="ctr">
                      <a:solidFill>
                        <a:srgbClr val="FFFFFF">
                          <a:lumMod val="85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4" name="Group 3">
            <a:extLst>
              <a:ext uri="{FF2B5EF4-FFF2-40B4-BE49-F238E27FC236}">
                <a16:creationId xmlns:a16="http://schemas.microsoft.com/office/drawing/2014/main" id="{BF4A2832-9CB5-F989-6ABD-A0B207709315}"/>
              </a:ext>
            </a:extLst>
          </p:cNvPr>
          <p:cNvGrpSpPr/>
          <p:nvPr/>
        </p:nvGrpSpPr>
        <p:grpSpPr>
          <a:xfrm>
            <a:off x="252415" y="1281955"/>
            <a:ext cx="2848101" cy="2910954"/>
            <a:chOff x="1233974" y="1528173"/>
            <a:chExt cx="1974116" cy="2342005"/>
          </a:xfrm>
        </p:grpSpPr>
        <p:sp>
          <p:nvSpPr>
            <p:cNvPr id="2" name="Rectangle 1">
              <a:extLst>
                <a:ext uri="{FF2B5EF4-FFF2-40B4-BE49-F238E27FC236}">
                  <a16:creationId xmlns:a16="http://schemas.microsoft.com/office/drawing/2014/main" id="{781923F4-3758-42AA-9B64-07A74A0C0020}"/>
                </a:ext>
              </a:extLst>
            </p:cNvPr>
            <p:cNvSpPr/>
            <p:nvPr/>
          </p:nvSpPr>
          <p:spPr>
            <a:xfrm>
              <a:off x="1320284" y="1528173"/>
              <a:ext cx="1887806" cy="2286187"/>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endParaRPr lang="en-US" sz="1013">
                <a:solidFill>
                  <a:srgbClr val="FFFFFF"/>
                </a:solidFill>
                <a:latin typeface="Arial" panose="020B0604020202020204"/>
              </a:endParaRPr>
            </a:p>
          </p:txBody>
        </p:sp>
        <p:sp>
          <p:nvSpPr>
            <p:cNvPr id="53" name="Rectangle 52">
              <a:extLst>
                <a:ext uri="{FF2B5EF4-FFF2-40B4-BE49-F238E27FC236}">
                  <a16:creationId xmlns:a16="http://schemas.microsoft.com/office/drawing/2014/main" id="{1BE25A05-262A-4BEB-A383-CA99DE7DA3F6}"/>
                </a:ext>
              </a:extLst>
            </p:cNvPr>
            <p:cNvSpPr/>
            <p:nvPr/>
          </p:nvSpPr>
          <p:spPr>
            <a:xfrm>
              <a:off x="1335281" y="3160304"/>
              <a:ext cx="1636983" cy="709874"/>
            </a:xfrm>
            <a:prstGeom prst="rect">
              <a:avLst/>
            </a:prstGeom>
          </p:spPr>
          <p:txBody>
            <a:bodyPr wrap="square" lIns="68580" tIns="34290" rIns="68580" bIns="34290" anchor="t">
              <a:spAutoFit/>
            </a:bodyPr>
            <a:lstStyle/>
            <a:p>
              <a:pPr marL="128588" indent="-128588" defTabSz="342884">
                <a:buFont typeface="Arial" panose="020B0604020202020204" pitchFamily="34" charset="0"/>
                <a:buChar char="•"/>
              </a:pPr>
              <a:r>
                <a:rPr lang="en-US" sz="900" dirty="0">
                  <a:solidFill>
                    <a:srgbClr val="6E6E6E"/>
                  </a:solidFill>
                  <a:latin typeface="Arial" panose="020B0604020202020204"/>
                  <a:ea typeface="Arial" charset="0"/>
                  <a:cs typeface="Arial" panose="020B0604020202020204" pitchFamily="34" charset="0"/>
                </a:rPr>
                <a:t>America Saves Week – Feb 27</a:t>
              </a:r>
            </a:p>
            <a:p>
              <a:pPr marL="128588" indent="-128588" defTabSz="342884">
                <a:buFont typeface="Arial" panose="020B0604020202020204" pitchFamily="34" charset="0"/>
                <a:buChar char="•"/>
              </a:pPr>
              <a:r>
                <a:rPr lang="en-US" sz="900" dirty="0">
                  <a:solidFill>
                    <a:srgbClr val="6E6E6E"/>
                  </a:solidFill>
                  <a:latin typeface="Arial" panose="020B0604020202020204"/>
                  <a:ea typeface="Arial" charset="0"/>
                  <a:cs typeface="Arial" panose="020B0604020202020204" pitchFamily="34" charset="0"/>
                </a:rPr>
                <a:t>Black History Month</a:t>
              </a:r>
            </a:p>
            <a:p>
              <a:pPr marL="128588" indent="-128588" defTabSz="342884">
                <a:buFont typeface="Arial" panose="020B0604020202020204" pitchFamily="34" charset="0"/>
                <a:buChar char="•"/>
              </a:pPr>
              <a:r>
                <a:rPr lang="en-US" sz="900" dirty="0">
                  <a:solidFill>
                    <a:srgbClr val="6E6E6E"/>
                  </a:solidFill>
                  <a:latin typeface="Arial" panose="020B0604020202020204"/>
                  <a:ea typeface="Arial" charset="0"/>
                  <a:cs typeface="Arial" panose="020B0604020202020204" pitchFamily="34" charset="0"/>
                </a:rPr>
                <a:t>International Women’s Month</a:t>
              </a:r>
            </a:p>
            <a:p>
              <a:pPr marL="128588" indent="-128588" defTabSz="342884">
                <a:buFont typeface="Arial" panose="020B0604020202020204" pitchFamily="34" charset="0"/>
                <a:buChar char="•"/>
              </a:pPr>
              <a:r>
                <a:rPr lang="en-US" sz="900" dirty="0" err="1">
                  <a:solidFill>
                    <a:srgbClr val="6E6E6E"/>
                  </a:solidFill>
                  <a:latin typeface="Arial" panose="020B0604020202020204"/>
                  <a:ea typeface="Arial" charset="0"/>
                  <a:cs typeface="Arial" panose="020B0604020202020204" pitchFamily="34" charset="0"/>
                </a:rPr>
                <a:t>eDelivery</a:t>
              </a:r>
              <a:r>
                <a:rPr lang="en-US" sz="900" dirty="0">
                  <a:solidFill>
                    <a:srgbClr val="6E6E6E"/>
                  </a:solidFill>
                  <a:latin typeface="Arial" panose="020B0604020202020204"/>
                  <a:ea typeface="Arial" charset="0"/>
                  <a:cs typeface="Arial" panose="020B0604020202020204" pitchFamily="34" charset="0"/>
                </a:rPr>
                <a:t> campaign</a:t>
              </a:r>
            </a:p>
            <a:p>
              <a:pPr marL="128588" indent="-128588" defTabSz="342884">
                <a:buFont typeface="Arial" panose="020B0604020202020204" pitchFamily="34" charset="0"/>
                <a:buChar char="•"/>
              </a:pPr>
              <a:r>
                <a:rPr lang="en-US" sz="900" dirty="0">
                  <a:solidFill>
                    <a:srgbClr val="6E6E6E"/>
                  </a:solidFill>
                  <a:latin typeface="Arial" panose="020B0604020202020204"/>
                  <a:ea typeface="Arial" charset="0"/>
                  <a:cs typeface="Arial" panose="020B0604020202020204" pitchFamily="34" charset="0"/>
                </a:rPr>
                <a:t>Inflation campaign</a:t>
              </a:r>
              <a:endParaRPr lang="en-US" sz="900" dirty="0">
                <a:solidFill>
                  <a:srgbClr val="6E6E6E"/>
                </a:solidFill>
                <a:latin typeface="Arial" panose="020B0604020202020204"/>
                <a:ea typeface="Arial" charset="0"/>
                <a:cs typeface="Arial"/>
              </a:endParaRPr>
            </a:p>
            <a:p>
              <a:pPr marL="128588" indent="-128588">
                <a:buFont typeface="Arial" panose="020B0604020202020204" pitchFamily="34" charset="0"/>
                <a:buChar char="•"/>
              </a:pPr>
              <a:endParaRPr lang="en-US" sz="788" dirty="0">
                <a:solidFill>
                  <a:srgbClr val="6E6E6E"/>
                </a:solidFill>
                <a:latin typeface="Arial" panose="020B0604020202020204"/>
                <a:ea typeface="Arial" charset="0"/>
                <a:cs typeface="Arial"/>
              </a:endParaRPr>
            </a:p>
          </p:txBody>
        </p:sp>
        <p:sp>
          <p:nvSpPr>
            <p:cNvPr id="82" name="TextBox 81">
              <a:extLst>
                <a:ext uri="{FF2B5EF4-FFF2-40B4-BE49-F238E27FC236}">
                  <a16:creationId xmlns:a16="http://schemas.microsoft.com/office/drawing/2014/main" id="{5A46FADB-286E-428F-B7DD-F7043F0BA1B2}"/>
                </a:ext>
              </a:extLst>
            </p:cNvPr>
            <p:cNvSpPr txBox="1"/>
            <p:nvPr/>
          </p:nvSpPr>
          <p:spPr>
            <a:xfrm>
              <a:off x="1684691" y="1566520"/>
              <a:ext cx="1428753" cy="795845"/>
            </a:xfrm>
            <a:prstGeom prst="rect">
              <a:avLst/>
            </a:prstGeom>
            <a:noFill/>
          </p:spPr>
          <p:txBody>
            <a:bodyPr wrap="square" rtlCol="0">
              <a:spAutoFit/>
            </a:bodyPr>
            <a:lstStyle/>
            <a:p>
              <a:pPr defTabSz="400050">
                <a:spcBef>
                  <a:spcPct val="0"/>
                </a:spcBef>
                <a:spcAft>
                  <a:spcPct val="35000"/>
                </a:spcAft>
                <a:defRPr/>
              </a:pPr>
              <a:r>
                <a:rPr lang="en-US" sz="900" dirty="0">
                  <a:solidFill>
                    <a:srgbClr val="55595D"/>
                  </a:solidFill>
                  <a:latin typeface="Arial" panose="020B0604020202020204"/>
                </a:rPr>
                <a:t>Start the year fresh with an intentional plan aligned to your goals</a:t>
              </a:r>
            </a:p>
            <a:p>
              <a:pPr marL="128588" indent="-128588" defTabSz="400050">
                <a:spcBef>
                  <a:spcPct val="0"/>
                </a:spcBef>
                <a:buFont typeface="Arial" charset="0"/>
                <a:buChar char="•"/>
                <a:defRPr/>
              </a:pPr>
              <a:r>
                <a:rPr lang="en-US" sz="900" dirty="0">
                  <a:solidFill>
                    <a:srgbClr val="55595D"/>
                  </a:solidFill>
                  <a:latin typeface="Arial" panose="020B0604020202020204"/>
                </a:rPr>
                <a:t>Understand your finances</a:t>
              </a:r>
            </a:p>
            <a:p>
              <a:pPr marL="128588" indent="-128588" defTabSz="400050">
                <a:spcBef>
                  <a:spcPct val="0"/>
                </a:spcBef>
                <a:buFont typeface="Arial" charset="0"/>
                <a:buChar char="•"/>
                <a:defRPr/>
              </a:pPr>
              <a:r>
                <a:rPr lang="en-US" sz="900" dirty="0">
                  <a:solidFill>
                    <a:srgbClr val="55595D"/>
                  </a:solidFill>
                  <a:latin typeface="Arial" panose="020B0604020202020204"/>
                </a:rPr>
                <a:t>Create a budget</a:t>
              </a:r>
            </a:p>
            <a:p>
              <a:pPr marL="128588" indent="-128588" defTabSz="400050">
                <a:spcBef>
                  <a:spcPct val="0"/>
                </a:spcBef>
                <a:buFont typeface="Arial" charset="0"/>
                <a:buChar char="•"/>
                <a:defRPr/>
              </a:pPr>
              <a:r>
                <a:rPr lang="en-US" sz="900" dirty="0">
                  <a:solidFill>
                    <a:srgbClr val="55595D"/>
                  </a:solidFill>
                  <a:latin typeface="Arial" panose="020B0604020202020204"/>
                </a:rPr>
                <a:t>Maximize your savings</a:t>
              </a:r>
              <a:endParaRPr lang="en-US" sz="900" dirty="0">
                <a:solidFill>
                  <a:srgbClr val="55595D"/>
                </a:solidFill>
                <a:latin typeface="Arial" charset="0"/>
                <a:ea typeface="Arial" charset="0"/>
                <a:cs typeface="Arial" charset="0"/>
              </a:endParaRPr>
            </a:p>
            <a:p>
              <a:pPr>
                <a:defRPr/>
              </a:pPr>
              <a:endParaRPr lang="en-US" sz="1013" kern="0" dirty="0">
                <a:solidFill>
                  <a:srgbClr val="F58000"/>
                </a:solidFill>
                <a:latin typeface="Arial" panose="020B0604020202020204"/>
              </a:endParaRPr>
            </a:p>
          </p:txBody>
        </p:sp>
        <p:sp>
          <p:nvSpPr>
            <p:cNvPr id="84" name="Oval 83">
              <a:extLst>
                <a:ext uri="{FF2B5EF4-FFF2-40B4-BE49-F238E27FC236}">
                  <a16:creationId xmlns:a16="http://schemas.microsoft.com/office/drawing/2014/main" id="{289F1F1E-2104-4DBC-9D80-29AA7A0CFFB6}"/>
                </a:ext>
              </a:extLst>
            </p:cNvPr>
            <p:cNvSpPr/>
            <p:nvPr/>
          </p:nvSpPr>
          <p:spPr>
            <a:xfrm>
              <a:off x="1233974" y="1625752"/>
              <a:ext cx="365621" cy="365624"/>
            </a:xfrm>
            <a:prstGeom prst="ellipse">
              <a:avLst/>
            </a:prstGeom>
            <a:solidFill>
              <a:schemeClr val="accent3"/>
            </a:solidFill>
            <a:ln w="12700" cap="flat" cmpd="sng" algn="ctr">
              <a:noFill/>
              <a:prstDash val="solid"/>
              <a:miter lim="800000"/>
            </a:ln>
            <a:effectLst/>
          </p:spPr>
          <p:txBody>
            <a:bodyPr rtlCol="0" anchor="ctr"/>
            <a:lstStyle/>
            <a:p>
              <a:pPr algn="ctr" defTabSz="685766">
                <a:defRPr/>
              </a:pPr>
              <a:endParaRPr lang="en-US" sz="760" kern="0">
                <a:solidFill>
                  <a:srgbClr val="FFFFFF"/>
                </a:solidFill>
                <a:latin typeface="Arial" panose="020B0604020202020204"/>
              </a:endParaRPr>
            </a:p>
          </p:txBody>
        </p:sp>
        <p:sp>
          <p:nvSpPr>
            <p:cNvPr id="94" name="Freeform 35">
              <a:extLst>
                <a:ext uri="{FF2B5EF4-FFF2-40B4-BE49-F238E27FC236}">
                  <a16:creationId xmlns:a16="http://schemas.microsoft.com/office/drawing/2014/main" id="{AB7C5027-5FC2-4628-A190-A1C31938A59B}"/>
                </a:ext>
              </a:extLst>
            </p:cNvPr>
            <p:cNvSpPr>
              <a:spLocks noChangeAspect="1"/>
            </p:cNvSpPr>
            <p:nvPr/>
          </p:nvSpPr>
          <p:spPr>
            <a:xfrm>
              <a:off x="1335280" y="1714125"/>
              <a:ext cx="192024" cy="188876"/>
            </a:xfrm>
            <a:custGeom>
              <a:avLst/>
              <a:gdLst>
                <a:gd name="connsiteX0" fmla="*/ 179486 w 257168"/>
                <a:gd name="connsiteY0" fmla="*/ 51781 h 228633"/>
                <a:gd name="connsiteX1" fmla="*/ 96529 w 257168"/>
                <a:gd name="connsiteY1" fmla="*/ 134782 h 228633"/>
                <a:gd name="connsiteX2" fmla="*/ 93270 w 257168"/>
                <a:gd name="connsiteY2" fmla="*/ 163937 h 228633"/>
                <a:gd name="connsiteX3" fmla="*/ 122425 w 257168"/>
                <a:gd name="connsiteY3" fmla="*/ 160678 h 228633"/>
                <a:gd name="connsiteX4" fmla="*/ 205426 w 257168"/>
                <a:gd name="connsiteY4" fmla="*/ 77721 h 228633"/>
                <a:gd name="connsiteX5" fmla="*/ 21431 w 257168"/>
                <a:gd name="connsiteY5" fmla="*/ 28608 h 228633"/>
                <a:gd name="connsiteX6" fmla="*/ 143545 w 257168"/>
                <a:gd name="connsiteY6" fmla="*/ 28608 h 228633"/>
                <a:gd name="connsiteX7" fmla="*/ 146090 w 257168"/>
                <a:gd name="connsiteY7" fmla="*/ 34725 h 228633"/>
                <a:gd name="connsiteX8" fmla="*/ 131802 w 257168"/>
                <a:gd name="connsiteY8" fmla="*/ 49013 h 228633"/>
                <a:gd name="connsiteX9" fmla="*/ 129257 w 257168"/>
                <a:gd name="connsiteY9" fmla="*/ 50039 h 228633"/>
                <a:gd name="connsiteX10" fmla="*/ 21431 w 257168"/>
                <a:gd name="connsiteY10" fmla="*/ 50039 h 228633"/>
                <a:gd name="connsiteX11" fmla="*/ 21431 w 257168"/>
                <a:gd name="connsiteY11" fmla="*/ 207202 h 228633"/>
                <a:gd name="connsiteX12" fmla="*/ 178594 w 257168"/>
                <a:gd name="connsiteY12" fmla="*/ 207202 h 228633"/>
                <a:gd name="connsiteX13" fmla="*/ 178594 w 257168"/>
                <a:gd name="connsiteY13" fmla="*/ 156526 h 228633"/>
                <a:gd name="connsiteX14" fmla="*/ 179621 w 257168"/>
                <a:gd name="connsiteY14" fmla="*/ 154026 h 228633"/>
                <a:gd name="connsiteX15" fmla="*/ 193908 w 257168"/>
                <a:gd name="connsiteY15" fmla="*/ 139738 h 228633"/>
                <a:gd name="connsiteX16" fmla="*/ 200025 w 257168"/>
                <a:gd name="connsiteY16" fmla="*/ 142283 h 228633"/>
                <a:gd name="connsiteX17" fmla="*/ 200025 w 257168"/>
                <a:gd name="connsiteY17" fmla="*/ 207202 h 228633"/>
                <a:gd name="connsiteX18" fmla="*/ 178594 w 257168"/>
                <a:gd name="connsiteY18" fmla="*/ 228633 h 228633"/>
                <a:gd name="connsiteX19" fmla="*/ 21431 w 257168"/>
                <a:gd name="connsiteY19" fmla="*/ 228633 h 228633"/>
                <a:gd name="connsiteX20" fmla="*/ 0 w 257168"/>
                <a:gd name="connsiteY20" fmla="*/ 207202 h 228633"/>
                <a:gd name="connsiteX21" fmla="*/ 0 w 257168"/>
                <a:gd name="connsiteY21" fmla="*/ 50039 h 228633"/>
                <a:gd name="connsiteX22" fmla="*/ 21431 w 257168"/>
                <a:gd name="connsiteY22" fmla="*/ 28608 h 228633"/>
                <a:gd name="connsiteX23" fmla="*/ 211750 w 257168"/>
                <a:gd name="connsiteY23" fmla="*/ 21475 h 228633"/>
                <a:gd name="connsiteX24" fmla="*/ 208463 w 257168"/>
                <a:gd name="connsiteY24" fmla="*/ 22848 h 228633"/>
                <a:gd name="connsiteX25" fmla="*/ 194666 w 257168"/>
                <a:gd name="connsiteY25" fmla="*/ 36645 h 228633"/>
                <a:gd name="connsiteX26" fmla="*/ 220607 w 257168"/>
                <a:gd name="connsiteY26" fmla="*/ 62585 h 228633"/>
                <a:gd name="connsiteX27" fmla="*/ 234403 w 257168"/>
                <a:gd name="connsiteY27" fmla="*/ 48789 h 228633"/>
                <a:gd name="connsiteX28" fmla="*/ 234359 w 257168"/>
                <a:gd name="connsiteY28" fmla="*/ 42137 h 228633"/>
                <a:gd name="connsiteX29" fmla="*/ 215071 w 257168"/>
                <a:gd name="connsiteY29" fmla="*/ 22848 h 228633"/>
                <a:gd name="connsiteX30" fmla="*/ 211750 w 257168"/>
                <a:gd name="connsiteY30" fmla="*/ 21475 h 228633"/>
                <a:gd name="connsiteX31" fmla="*/ 211761 w 257168"/>
                <a:gd name="connsiteY31" fmla="*/ 0 h 228633"/>
                <a:gd name="connsiteX32" fmla="*/ 230206 w 257168"/>
                <a:gd name="connsiteY32" fmla="*/ 7668 h 228633"/>
                <a:gd name="connsiteX33" fmla="*/ 249495 w 257168"/>
                <a:gd name="connsiteY33" fmla="*/ 26956 h 228633"/>
                <a:gd name="connsiteX34" fmla="*/ 249539 w 257168"/>
                <a:gd name="connsiteY34" fmla="*/ 63925 h 228633"/>
                <a:gd name="connsiteX35" fmla="*/ 132292 w 257168"/>
                <a:gd name="connsiteY35" fmla="*/ 181172 h 228633"/>
                <a:gd name="connsiteX36" fmla="*/ 91930 w 257168"/>
                <a:gd name="connsiteY36" fmla="*/ 185637 h 228633"/>
                <a:gd name="connsiteX37" fmla="*/ 71570 w 257168"/>
                <a:gd name="connsiteY37" fmla="*/ 165277 h 228633"/>
                <a:gd name="connsiteX38" fmla="*/ 76035 w 257168"/>
                <a:gd name="connsiteY38" fmla="*/ 124915 h 228633"/>
                <a:gd name="connsiteX39" fmla="*/ 193282 w 257168"/>
                <a:gd name="connsiteY39" fmla="*/ 7668 h 228633"/>
                <a:gd name="connsiteX40" fmla="*/ 211761 w 257168"/>
                <a:gd name="connsiteY40" fmla="*/ 0 h 22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168" h="228633">
                  <a:moveTo>
                    <a:pt x="179486" y="51781"/>
                  </a:moveTo>
                  <a:lnTo>
                    <a:pt x="96529" y="134782"/>
                  </a:lnTo>
                  <a:lnTo>
                    <a:pt x="93270" y="163937"/>
                  </a:lnTo>
                  <a:lnTo>
                    <a:pt x="122425" y="160678"/>
                  </a:lnTo>
                  <a:lnTo>
                    <a:pt x="205426" y="77721"/>
                  </a:lnTo>
                  <a:close/>
                  <a:moveTo>
                    <a:pt x="21431" y="28608"/>
                  </a:moveTo>
                  <a:lnTo>
                    <a:pt x="143545" y="28608"/>
                  </a:lnTo>
                  <a:cubicBezTo>
                    <a:pt x="146715" y="28608"/>
                    <a:pt x="148322" y="32448"/>
                    <a:pt x="146090" y="34725"/>
                  </a:cubicBezTo>
                  <a:lnTo>
                    <a:pt x="131802" y="49013"/>
                  </a:lnTo>
                  <a:cubicBezTo>
                    <a:pt x="131133" y="49682"/>
                    <a:pt x="130240" y="50039"/>
                    <a:pt x="129257" y="50039"/>
                  </a:cubicBezTo>
                  <a:lnTo>
                    <a:pt x="21431" y="50039"/>
                  </a:lnTo>
                  <a:lnTo>
                    <a:pt x="21431" y="207202"/>
                  </a:lnTo>
                  <a:lnTo>
                    <a:pt x="178594" y="207202"/>
                  </a:lnTo>
                  <a:lnTo>
                    <a:pt x="178594" y="156526"/>
                  </a:lnTo>
                  <a:cubicBezTo>
                    <a:pt x="178594" y="155588"/>
                    <a:pt x="178951" y="154695"/>
                    <a:pt x="179621" y="154026"/>
                  </a:cubicBezTo>
                  <a:lnTo>
                    <a:pt x="193908" y="139738"/>
                  </a:lnTo>
                  <a:cubicBezTo>
                    <a:pt x="196141" y="137506"/>
                    <a:pt x="200025" y="139069"/>
                    <a:pt x="200025" y="142283"/>
                  </a:cubicBezTo>
                  <a:lnTo>
                    <a:pt x="200025" y="207202"/>
                  </a:lnTo>
                  <a:cubicBezTo>
                    <a:pt x="200025" y="219034"/>
                    <a:pt x="190426" y="228633"/>
                    <a:pt x="178594" y="228633"/>
                  </a:cubicBezTo>
                  <a:lnTo>
                    <a:pt x="21431" y="228633"/>
                  </a:lnTo>
                  <a:cubicBezTo>
                    <a:pt x="9600" y="228633"/>
                    <a:pt x="0" y="219034"/>
                    <a:pt x="0" y="207202"/>
                  </a:cubicBezTo>
                  <a:lnTo>
                    <a:pt x="0" y="50039"/>
                  </a:lnTo>
                  <a:cubicBezTo>
                    <a:pt x="0" y="38208"/>
                    <a:pt x="9600" y="28608"/>
                    <a:pt x="21431" y="28608"/>
                  </a:cubicBezTo>
                  <a:close/>
                  <a:moveTo>
                    <a:pt x="211750" y="21475"/>
                  </a:moveTo>
                  <a:cubicBezTo>
                    <a:pt x="210550" y="21475"/>
                    <a:pt x="209356" y="21933"/>
                    <a:pt x="208463" y="22848"/>
                  </a:cubicBezTo>
                  <a:lnTo>
                    <a:pt x="194666" y="36645"/>
                  </a:lnTo>
                  <a:lnTo>
                    <a:pt x="220607" y="62585"/>
                  </a:lnTo>
                  <a:lnTo>
                    <a:pt x="234403" y="48789"/>
                  </a:lnTo>
                  <a:cubicBezTo>
                    <a:pt x="236189" y="46914"/>
                    <a:pt x="236189" y="43967"/>
                    <a:pt x="234359" y="42137"/>
                  </a:cubicBezTo>
                  <a:lnTo>
                    <a:pt x="215071" y="22848"/>
                  </a:lnTo>
                  <a:cubicBezTo>
                    <a:pt x="214155" y="21933"/>
                    <a:pt x="212950" y="21475"/>
                    <a:pt x="211750" y="21475"/>
                  </a:cubicBezTo>
                  <a:close/>
                  <a:moveTo>
                    <a:pt x="211761" y="0"/>
                  </a:moveTo>
                  <a:cubicBezTo>
                    <a:pt x="218441" y="0"/>
                    <a:pt x="225116" y="2556"/>
                    <a:pt x="230206" y="7668"/>
                  </a:cubicBezTo>
                  <a:lnTo>
                    <a:pt x="249495" y="26956"/>
                  </a:lnTo>
                  <a:cubicBezTo>
                    <a:pt x="259719" y="37181"/>
                    <a:pt x="259719" y="53745"/>
                    <a:pt x="249539" y="63925"/>
                  </a:cubicBezTo>
                  <a:lnTo>
                    <a:pt x="132292" y="181172"/>
                  </a:lnTo>
                  <a:lnTo>
                    <a:pt x="91930" y="185637"/>
                  </a:lnTo>
                  <a:cubicBezTo>
                    <a:pt x="80232" y="186931"/>
                    <a:pt x="70276" y="177064"/>
                    <a:pt x="71570" y="165277"/>
                  </a:cubicBezTo>
                  <a:lnTo>
                    <a:pt x="76035" y="124915"/>
                  </a:lnTo>
                  <a:lnTo>
                    <a:pt x="193282" y="7668"/>
                  </a:lnTo>
                  <a:cubicBezTo>
                    <a:pt x="198395" y="2556"/>
                    <a:pt x="205081" y="0"/>
                    <a:pt x="211761" y="0"/>
                  </a:cubicBez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defRPr/>
              </a:pPr>
              <a:endParaRPr lang="en-US" sz="1013" kern="0">
                <a:solidFill>
                  <a:prstClr val="black"/>
                </a:solidFill>
                <a:latin typeface="Calibri"/>
              </a:endParaRPr>
            </a:p>
          </p:txBody>
        </p:sp>
        <p:pic>
          <p:nvPicPr>
            <p:cNvPr id="96" name="Picture 95">
              <a:extLst>
                <a:ext uri="{FF2B5EF4-FFF2-40B4-BE49-F238E27FC236}">
                  <a16:creationId xmlns:a16="http://schemas.microsoft.com/office/drawing/2014/main" id="{1FEF1388-B27D-40ED-8BBD-50010F4BFB04}"/>
                </a:ext>
              </a:extLst>
            </p:cNvPr>
            <p:cNvPicPr>
              <a:picLocks noChangeAspect="1"/>
            </p:cNvPicPr>
            <p:nvPr/>
          </p:nvPicPr>
          <p:blipFill rotWithShape="1">
            <a:blip r:embed="rId2"/>
            <a:srcRect l="1159"/>
            <a:stretch/>
          </p:blipFill>
          <p:spPr>
            <a:xfrm>
              <a:off x="1520001" y="2453748"/>
              <a:ext cx="413286" cy="535103"/>
            </a:xfrm>
            <a:prstGeom prst="rect">
              <a:avLst/>
            </a:prstGeom>
            <a:effectLst>
              <a:outerShdw blurRad="50800" dist="38100" dir="5400000" algn="t" rotWithShape="0">
                <a:prstClr val="black">
                  <a:alpha val="40000"/>
                </a:prstClr>
              </a:outerShdw>
            </a:effectLst>
          </p:spPr>
        </p:pic>
        <p:pic>
          <p:nvPicPr>
            <p:cNvPr id="97" name="Picture 96">
              <a:extLst>
                <a:ext uri="{FF2B5EF4-FFF2-40B4-BE49-F238E27FC236}">
                  <a16:creationId xmlns:a16="http://schemas.microsoft.com/office/drawing/2014/main" id="{9695B43D-76C9-4C7D-9A7C-4F2E016B1C34}"/>
                </a:ext>
              </a:extLst>
            </p:cNvPr>
            <p:cNvPicPr>
              <a:picLocks noChangeAspect="1"/>
            </p:cNvPicPr>
            <p:nvPr/>
          </p:nvPicPr>
          <p:blipFill>
            <a:blip r:embed="rId3"/>
            <a:stretch>
              <a:fillRect/>
            </a:stretch>
          </p:blipFill>
          <p:spPr>
            <a:xfrm>
              <a:off x="2537988" y="2422281"/>
              <a:ext cx="367777" cy="598037"/>
            </a:xfrm>
            <a:prstGeom prst="rect">
              <a:avLst/>
            </a:prstGeom>
            <a:effectLst>
              <a:outerShdw blurRad="50800" dist="38100" dir="5400000" algn="t" rotWithShape="0">
                <a:prstClr val="black">
                  <a:alpha val="40000"/>
                </a:prstClr>
              </a:outerShdw>
            </a:effectLst>
          </p:spPr>
        </p:pic>
        <p:pic>
          <p:nvPicPr>
            <p:cNvPr id="20" name="Picture 19">
              <a:extLst>
                <a:ext uri="{FF2B5EF4-FFF2-40B4-BE49-F238E27FC236}">
                  <a16:creationId xmlns:a16="http://schemas.microsoft.com/office/drawing/2014/main" id="{ACC052DF-7B47-4B08-A43B-A47E2CBF2290}"/>
                </a:ext>
              </a:extLst>
            </p:cNvPr>
            <p:cNvPicPr>
              <a:picLocks noChangeAspect="1"/>
            </p:cNvPicPr>
            <p:nvPr/>
          </p:nvPicPr>
          <p:blipFill rotWithShape="1">
            <a:blip r:embed="rId4"/>
            <a:srcRect t="6336"/>
            <a:stretch/>
          </p:blipFill>
          <p:spPr>
            <a:xfrm>
              <a:off x="2041576" y="2410857"/>
              <a:ext cx="383075" cy="625434"/>
            </a:xfrm>
            <a:prstGeom prst="rect">
              <a:avLst/>
            </a:prstGeom>
            <a:ln>
              <a:noFill/>
            </a:ln>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470672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1923F4-3758-42AA-9B64-07A74A0C0020}"/>
              </a:ext>
            </a:extLst>
          </p:cNvPr>
          <p:cNvSpPr/>
          <p:nvPr/>
        </p:nvSpPr>
        <p:spPr>
          <a:xfrm>
            <a:off x="236379" y="1180312"/>
            <a:ext cx="2517074" cy="3048249"/>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BCAC93D-7A23-91B8-D2FC-017AD9E917ED}"/>
              </a:ext>
            </a:extLst>
          </p:cNvPr>
          <p:cNvSpPr txBox="1"/>
          <p:nvPr/>
        </p:nvSpPr>
        <p:spPr>
          <a:xfrm>
            <a:off x="712922" y="272481"/>
            <a:ext cx="8598602" cy="584775"/>
          </a:xfrm>
          <a:prstGeom prst="rect">
            <a:avLst/>
          </a:prstGeom>
          <a:noFill/>
        </p:spPr>
        <p:txBody>
          <a:bodyPr wrap="square" rtlCol="0">
            <a:spAutoFit/>
          </a:bodyPr>
          <a:lstStyle/>
          <a:p>
            <a:r>
              <a:rPr lang="en-US" sz="3200" b="1" dirty="0">
                <a:solidFill>
                  <a:schemeClr val="accent1"/>
                </a:solidFill>
                <a:latin typeface="+mj-lt"/>
              </a:rPr>
              <a:t>Q2 2023 Content Hubs</a:t>
            </a:r>
            <a:endParaRPr lang="en-US" sz="2000" b="1" dirty="0">
              <a:solidFill>
                <a:schemeClr val="accent1"/>
              </a:solidFill>
              <a:latin typeface="+mj-lt"/>
            </a:endParaRPr>
          </a:p>
        </p:txBody>
      </p:sp>
      <p:sp>
        <p:nvSpPr>
          <p:cNvPr id="53" name="Rectangle 52">
            <a:extLst>
              <a:ext uri="{FF2B5EF4-FFF2-40B4-BE49-F238E27FC236}">
                <a16:creationId xmlns:a16="http://schemas.microsoft.com/office/drawing/2014/main" id="{1BE25A05-262A-4BEB-A383-CA99DE7DA3F6}"/>
              </a:ext>
            </a:extLst>
          </p:cNvPr>
          <p:cNvSpPr/>
          <p:nvPr/>
        </p:nvSpPr>
        <p:spPr>
          <a:xfrm>
            <a:off x="550817" y="3356488"/>
            <a:ext cx="1888199" cy="946413"/>
          </a:xfrm>
          <a:prstGeom prst="rect">
            <a:avLst/>
          </a:prstGeom>
        </p:spPr>
        <p:txBody>
          <a:bodyPr wrap="square" lIns="91440" tIns="45720" rIns="91440" bIns="45720" anchor="t">
            <a:spAutoFit/>
          </a:bodyPr>
          <a:lstStyle/>
          <a:p>
            <a:pPr marL="171450" indent="-171450" defTabSz="457178">
              <a:buFont typeface="Arial" panose="020B0604020202020204" pitchFamily="34" charset="0"/>
              <a:buChar char="•"/>
            </a:pPr>
            <a:r>
              <a:rPr lang="en-US" sz="900">
                <a:solidFill>
                  <a:srgbClr val="6E6E6E"/>
                </a:solidFill>
                <a:ea typeface="Arial" charset="0"/>
                <a:cs typeface="Arial" panose="020B0604020202020204" pitchFamily="34" charset="0"/>
              </a:rPr>
              <a:t>Financial Literacy Month</a:t>
            </a:r>
          </a:p>
          <a:p>
            <a:pPr marL="171450" indent="-171450" defTabSz="457178">
              <a:buFont typeface="Arial" panose="020B0604020202020204" pitchFamily="34" charset="0"/>
              <a:buChar char="•"/>
            </a:pPr>
            <a:r>
              <a:rPr lang="en-US" sz="900">
                <a:solidFill>
                  <a:srgbClr val="6E6E6E"/>
                </a:solidFill>
                <a:ea typeface="Arial" charset="0"/>
                <a:cs typeface="Arial" panose="020B0604020202020204" pitchFamily="34" charset="0"/>
              </a:rPr>
              <a:t>Asian Pacific Islander Heritage Month</a:t>
            </a:r>
          </a:p>
          <a:p>
            <a:pPr marL="171450" indent="-171450" defTabSz="457178">
              <a:buFont typeface="Arial" panose="020B0604020202020204" pitchFamily="34" charset="0"/>
              <a:buChar char="•"/>
            </a:pPr>
            <a:r>
              <a:rPr lang="en-US" sz="900">
                <a:solidFill>
                  <a:srgbClr val="6E6E6E"/>
                </a:solidFill>
                <a:ea typeface="Arial" charset="0"/>
                <a:cs typeface="Arial" panose="020B0604020202020204" pitchFamily="34" charset="0"/>
              </a:rPr>
              <a:t>Pride Month</a:t>
            </a:r>
          </a:p>
          <a:p>
            <a:pPr marL="171450" indent="-171450" defTabSz="457178">
              <a:buFont typeface="Arial" panose="020B0604020202020204" pitchFamily="34" charset="0"/>
              <a:buChar char="•"/>
            </a:pPr>
            <a:r>
              <a:rPr lang="en-US" sz="900">
                <a:solidFill>
                  <a:srgbClr val="6E6E6E"/>
                </a:solidFill>
                <a:ea typeface="Arial" charset="0"/>
                <a:cs typeface="Arial" panose="020B0604020202020204" pitchFamily="34" charset="0"/>
              </a:rPr>
              <a:t>Diversify campaign</a:t>
            </a:r>
            <a:endParaRPr lang="en-US" sz="900">
              <a:solidFill>
                <a:srgbClr val="6E6E6E"/>
              </a:solidFill>
              <a:ea typeface="Arial" charset="0"/>
              <a:cs typeface="Arial"/>
            </a:endParaRPr>
          </a:p>
          <a:p>
            <a:pPr marL="171450" indent="-171450" defTabSz="457200">
              <a:buFont typeface="Arial" panose="020B0604020202020204" pitchFamily="34" charset="0"/>
              <a:buChar char="•"/>
            </a:pPr>
            <a:endParaRPr lang="en-US" sz="1050">
              <a:solidFill>
                <a:srgbClr val="6E6E6E"/>
              </a:solidFill>
              <a:ea typeface="Arial" charset="0"/>
              <a:cs typeface="Arial"/>
            </a:endParaRPr>
          </a:p>
        </p:txBody>
      </p:sp>
      <p:sp>
        <p:nvSpPr>
          <p:cNvPr id="55" name="TextBox 54">
            <a:extLst>
              <a:ext uri="{FF2B5EF4-FFF2-40B4-BE49-F238E27FC236}">
                <a16:creationId xmlns:a16="http://schemas.microsoft.com/office/drawing/2014/main" id="{7A14D260-2F5F-435E-8932-AAED86ACB278}"/>
              </a:ext>
            </a:extLst>
          </p:cNvPr>
          <p:cNvSpPr txBox="1"/>
          <p:nvPr/>
        </p:nvSpPr>
        <p:spPr>
          <a:xfrm>
            <a:off x="4254983" y="3979744"/>
            <a:ext cx="671762" cy="369332"/>
          </a:xfrm>
          <a:prstGeom prst="rect">
            <a:avLst/>
          </a:prstGeom>
          <a:noFill/>
        </p:spPr>
        <p:txBody>
          <a:bodyPr wrap="square" rtlCol="0">
            <a:spAutoFit/>
          </a:bodyPr>
          <a:lstStyle/>
          <a:p>
            <a:pPr algn="ctr" defTabSz="342900">
              <a:defRPr/>
            </a:pPr>
            <a:r>
              <a:rPr lang="en-US" sz="1800">
                <a:solidFill>
                  <a:prstClr val="white"/>
                </a:solidFill>
                <a:latin typeface="Proxima Nova"/>
                <a:cs typeface="Arial" panose="020B0604020202020204" pitchFamily="34" charset="0"/>
              </a:rPr>
              <a:t>VS.</a:t>
            </a:r>
          </a:p>
        </p:txBody>
      </p:sp>
      <p:graphicFrame>
        <p:nvGraphicFramePr>
          <p:cNvPr id="59" name="Table 58">
            <a:extLst>
              <a:ext uri="{FF2B5EF4-FFF2-40B4-BE49-F238E27FC236}">
                <a16:creationId xmlns:a16="http://schemas.microsoft.com/office/drawing/2014/main" id="{E50B0F1E-7BA1-4C69-8E4F-6501B96BC64F}"/>
              </a:ext>
            </a:extLst>
          </p:cNvPr>
          <p:cNvGraphicFramePr>
            <a:graphicFrameLocks noGrp="1"/>
          </p:cNvGraphicFramePr>
          <p:nvPr/>
        </p:nvGraphicFramePr>
        <p:xfrm>
          <a:off x="3072385" y="735250"/>
          <a:ext cx="5552422" cy="3799861"/>
        </p:xfrm>
        <a:graphic>
          <a:graphicData uri="http://schemas.openxmlformats.org/drawingml/2006/table">
            <a:tbl>
              <a:tblPr firstRow="1" bandRow="1"/>
              <a:tblGrid>
                <a:gridCol w="534069">
                  <a:extLst>
                    <a:ext uri="{9D8B030D-6E8A-4147-A177-3AD203B41FA5}">
                      <a16:colId xmlns:a16="http://schemas.microsoft.com/office/drawing/2014/main" val="20000"/>
                    </a:ext>
                  </a:extLst>
                </a:gridCol>
                <a:gridCol w="1092306">
                  <a:extLst>
                    <a:ext uri="{9D8B030D-6E8A-4147-A177-3AD203B41FA5}">
                      <a16:colId xmlns:a16="http://schemas.microsoft.com/office/drawing/2014/main" val="20001"/>
                    </a:ext>
                  </a:extLst>
                </a:gridCol>
                <a:gridCol w="1327603">
                  <a:extLst>
                    <a:ext uri="{9D8B030D-6E8A-4147-A177-3AD203B41FA5}">
                      <a16:colId xmlns:a16="http://schemas.microsoft.com/office/drawing/2014/main" val="3404884531"/>
                    </a:ext>
                  </a:extLst>
                </a:gridCol>
                <a:gridCol w="1299222">
                  <a:extLst>
                    <a:ext uri="{9D8B030D-6E8A-4147-A177-3AD203B41FA5}">
                      <a16:colId xmlns:a16="http://schemas.microsoft.com/office/drawing/2014/main" val="1050614611"/>
                    </a:ext>
                  </a:extLst>
                </a:gridCol>
                <a:gridCol w="1299222">
                  <a:extLst>
                    <a:ext uri="{9D8B030D-6E8A-4147-A177-3AD203B41FA5}">
                      <a16:colId xmlns:a16="http://schemas.microsoft.com/office/drawing/2014/main" val="3720247379"/>
                    </a:ext>
                  </a:extLst>
                </a:gridCol>
              </a:tblGrid>
              <a:tr h="612119">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endParaRPr lang="en-US" sz="800" b="0">
                        <a:solidFill>
                          <a:schemeClr val="tx1">
                            <a:lumMod val="75000"/>
                            <a:lumOff val="25000"/>
                          </a:schemeClr>
                        </a:solidFill>
                        <a:latin typeface="Arial" panose="020B0604020202020204" pitchFamily="34" charset="0"/>
                        <a:cs typeface="Arial" panose="020B0604020202020204" pitchFamily="34"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endParaRPr lang="en-US" sz="1200" b="1">
                        <a:solidFill>
                          <a:schemeClr val="tx2"/>
                        </a:solidFill>
                        <a:latin typeface="Arial" panose="020B0604020202020204" pitchFamily="34" charset="0"/>
                        <a:cs typeface="Arial" panose="020B0604020202020204" pitchFamily="34" charset="0"/>
                      </a:endParaRPr>
                    </a:p>
                    <a:p>
                      <a:pPr algn="ctr"/>
                      <a:r>
                        <a:rPr lang="en-US" sz="1200" b="1">
                          <a:solidFill>
                            <a:schemeClr val="tx2"/>
                          </a:solidFill>
                          <a:latin typeface="Arial"/>
                          <a:cs typeface="Arial"/>
                        </a:rPr>
                        <a:t>Articles</a:t>
                      </a:r>
                    </a:p>
                    <a:p>
                      <a:pPr algn="ctr"/>
                      <a:endParaRPr lang="en-US" sz="1200" b="1">
                        <a:solidFill>
                          <a:schemeClr val="tx2"/>
                        </a:solidFill>
                        <a:latin typeface="Arial" panose="020B0604020202020204" pitchFamily="34" charset="0"/>
                        <a:cs typeface="Arial" panose="020B0604020202020204" pitchFamily="34"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US" sz="1200" b="1">
                          <a:solidFill>
                            <a:schemeClr val="tx2"/>
                          </a:solidFill>
                          <a:latin typeface="Arial"/>
                          <a:cs typeface="Arial"/>
                        </a:rPr>
                        <a:t>Video</a:t>
                      </a: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a:solidFill>
                            <a:schemeClr val="tx2"/>
                          </a:solidFill>
                          <a:latin typeface="Arial"/>
                          <a:cs typeface="Arial"/>
                        </a:rPr>
                        <a:t>Learning pods</a:t>
                      </a: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algn="ctr"/>
                      <a:r>
                        <a:rPr lang="en-US" sz="1200" b="1">
                          <a:solidFill>
                            <a:schemeClr val="tx2"/>
                          </a:solidFill>
                          <a:latin typeface="Arial"/>
                          <a:cs typeface="Arial"/>
                        </a:rPr>
                        <a:t>Live sessions</a:t>
                      </a: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914400">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US" sz="1000" b="1">
                          <a:solidFill>
                            <a:schemeClr val="tx2"/>
                          </a:solidFill>
                          <a:latin typeface="Arial"/>
                          <a:cs typeface="Arial"/>
                        </a:rPr>
                        <a:t>Apr</a:t>
                      </a:r>
                    </a:p>
                  </a:txBody>
                  <a:tcPr marL="68580" marR="68580" marT="34290" marB="34290" anchor="ctr">
                    <a:lnL>
                      <a:noFill/>
                    </a:lnL>
                    <a:lnR>
                      <a:noFill/>
                    </a:lnR>
                    <a:lnT w="57150" cap="flat" cmpd="sng" algn="ctr">
                      <a:solidFill>
                        <a:schemeClr val="accent4"/>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71450" lvl="1" indent="-171450" algn="l" rtl="0" eaLnBrk="1" fontAlgn="t" latinLnBrk="0" hangingPunct="1">
                        <a:spcBef>
                          <a:spcPts val="0"/>
                        </a:spcBef>
                        <a:spcAft>
                          <a:spcPts val="0"/>
                        </a:spcAft>
                        <a:buFont typeface="Arial" panose="020B0604020202020204" pitchFamily="34" charset="0"/>
                        <a:buChar char="•"/>
                      </a:pPr>
                      <a:endParaRPr lang="en-US" sz="800" baseline="0">
                        <a:solidFill>
                          <a:schemeClr val="tx2"/>
                        </a:solidFill>
                        <a:effectLst/>
                        <a:latin typeface="+mn-lt"/>
                      </a:endParaRPr>
                    </a:p>
                    <a:p>
                      <a:pPr marL="171450" lvl="1" indent="-171450" algn="l" rtl="0" eaLnBrk="1" fontAlgn="t" latinLnBrk="0" hangingPunct="1">
                        <a:spcBef>
                          <a:spcPts val="0"/>
                        </a:spcBef>
                        <a:spcAft>
                          <a:spcPts val="0"/>
                        </a:spcAft>
                        <a:buFont typeface="Arial" panose="020B0604020202020204" pitchFamily="34" charset="0"/>
                        <a:buChar char="•"/>
                      </a:pPr>
                      <a:r>
                        <a:rPr lang="en-US" sz="800" baseline="0">
                          <a:solidFill>
                            <a:schemeClr val="tx2"/>
                          </a:solidFill>
                          <a:effectLst/>
                          <a:latin typeface="+mn-lt"/>
                        </a:rPr>
                        <a:t>Tax strategies</a:t>
                      </a:r>
                    </a:p>
                    <a:p>
                      <a:pPr marL="171450" lvl="1" indent="-171450" algn="l" rtl="0" eaLnBrk="1" fontAlgn="t" latinLnBrk="0" hangingPunct="1">
                        <a:spcBef>
                          <a:spcPts val="0"/>
                        </a:spcBef>
                        <a:spcAft>
                          <a:spcPts val="0"/>
                        </a:spcAft>
                        <a:buFont typeface="Arial" panose="020B0604020202020204" pitchFamily="34" charset="0"/>
                        <a:buChar char="•"/>
                      </a:pPr>
                      <a:r>
                        <a:rPr lang="en-US" sz="800" baseline="0">
                          <a:solidFill>
                            <a:schemeClr val="tx2"/>
                          </a:solidFill>
                          <a:effectLst/>
                          <a:latin typeface="+mn-lt"/>
                        </a:rPr>
                        <a:t>Navigating market volatility</a:t>
                      </a:r>
                    </a:p>
                    <a:p>
                      <a:pPr marL="171450" lvl="1" indent="-171450" algn="l" rtl="0" eaLnBrk="1" fontAlgn="t" latinLnBrk="0" hangingPunct="1">
                        <a:spcBef>
                          <a:spcPts val="0"/>
                        </a:spcBef>
                        <a:spcAft>
                          <a:spcPts val="0"/>
                        </a:spcAft>
                        <a:buFont typeface="Arial" panose="020B0604020202020204" pitchFamily="34" charset="0"/>
                        <a:buChar char="•"/>
                      </a:pPr>
                      <a:r>
                        <a:rPr lang="en-US" sz="800" baseline="0">
                          <a:solidFill>
                            <a:schemeClr val="tx2"/>
                          </a:solidFill>
                          <a:effectLst/>
                          <a:latin typeface="+mn-lt"/>
                        </a:rPr>
                        <a:t>Financial Literacy</a:t>
                      </a:r>
                    </a:p>
                    <a:p>
                      <a:pPr marL="0" lvl="1" indent="0" algn="l">
                        <a:spcBef>
                          <a:spcPts val="0"/>
                        </a:spcBef>
                        <a:spcAft>
                          <a:spcPts val="0"/>
                        </a:spcAft>
                        <a:buNone/>
                      </a:pPr>
                      <a:endParaRPr lang="en-US" sz="800" baseline="0">
                        <a:solidFill>
                          <a:schemeClr val="tx2"/>
                        </a:solidFill>
                        <a:effectLst/>
                        <a:latin typeface="+mn-lt"/>
                      </a:endParaRPr>
                    </a:p>
                    <a:p>
                      <a:pPr marL="171450" lvl="1" indent="-171450" algn="l" rtl="0" eaLnBrk="1" fontAlgn="t" latinLnBrk="0" hangingPunct="1">
                        <a:spcBef>
                          <a:spcPts val="0"/>
                        </a:spcBef>
                        <a:spcAft>
                          <a:spcPts val="0"/>
                        </a:spcAft>
                        <a:buFont typeface="Arial" panose="020B0604020202020204" pitchFamily="34" charset="0"/>
                        <a:buChar char="•"/>
                      </a:pPr>
                      <a:endParaRPr lang="en-US" sz="800" baseline="0">
                        <a:solidFill>
                          <a:schemeClr val="tx2"/>
                        </a:solidFill>
                        <a:effectLst/>
                        <a:latin typeface="+mn-lt"/>
                      </a:endParaRPr>
                    </a:p>
                    <a:p>
                      <a:pPr marL="171450" lvl="1" indent="-171450" algn="l" rtl="0" eaLnBrk="1" fontAlgn="t" latinLnBrk="0" hangingPunct="1">
                        <a:spcBef>
                          <a:spcPts val="0"/>
                        </a:spcBef>
                        <a:spcAft>
                          <a:spcPts val="0"/>
                        </a:spcAft>
                        <a:buFont typeface="Arial" panose="020B0604020202020204" pitchFamily="34" charset="0"/>
                        <a:buChar char="•"/>
                      </a:pPr>
                      <a:endParaRPr lang="en-US" sz="800" baseline="0">
                        <a:solidFill>
                          <a:schemeClr val="tx2"/>
                        </a:solidFill>
                        <a:effectLst/>
                        <a:latin typeface="+mn-lt"/>
                      </a:endParaRPr>
                    </a:p>
                  </a:txBody>
                  <a:tcPr marL="38100" marR="38100" marT="38100" marB="38100" anchor="ctr">
                    <a:lnL>
                      <a:noFill/>
                    </a:lnL>
                    <a:lnR>
                      <a:noFill/>
                    </a:lnR>
                    <a:lnT w="57150" cap="flat" cmpd="sng" algn="ctr">
                      <a:solidFill>
                        <a:schemeClr val="accent4"/>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71450" lvl="0" indent="-171450" algn="l">
                        <a:buFont typeface="Arial" panose="020B0604020202020204" pitchFamily="34" charset="0"/>
                        <a:buChar char="•"/>
                      </a:pPr>
                      <a:r>
                        <a:rPr lang="en-US" sz="800" b="0" i="0" u="none" strike="noStrike">
                          <a:solidFill>
                            <a:schemeClr val="tx2"/>
                          </a:solidFill>
                          <a:effectLst/>
                          <a:latin typeface="+mn-lt"/>
                        </a:rPr>
                        <a:t>Saving strategies for your family</a:t>
                      </a:r>
                    </a:p>
                    <a:p>
                      <a:pPr marL="171450" lvl="0" indent="-171450" algn="l">
                        <a:buFont typeface="Arial" panose="020B0604020202020204" pitchFamily="34" charset="0"/>
                        <a:buChar char="•"/>
                      </a:pPr>
                      <a:r>
                        <a:rPr lang="en-US" sz="800" b="0" i="0" u="none" strike="noStrike">
                          <a:solidFill>
                            <a:schemeClr val="tx2"/>
                          </a:solidFill>
                          <a:effectLst/>
                          <a:latin typeface="+mn-lt"/>
                        </a:rPr>
                        <a:t>Addressing Uncertainty: Asset allocation</a:t>
                      </a:r>
                    </a:p>
                    <a:p>
                      <a:pPr marL="171450" lvl="0" indent="-171450" algn="l">
                        <a:buFont typeface="Arial" panose="020B0604020202020204" pitchFamily="34" charset="0"/>
                        <a:buChar char="•"/>
                      </a:pPr>
                      <a:r>
                        <a:rPr lang="en-US" sz="800" b="0" i="0" u="none" strike="noStrike">
                          <a:solidFill>
                            <a:schemeClr val="tx2"/>
                          </a:solidFill>
                          <a:effectLst/>
                          <a:latin typeface="+mn-lt"/>
                        </a:rPr>
                        <a:t>Financial literacy</a:t>
                      </a:r>
                    </a:p>
                  </a:txBody>
                  <a:tcPr marL="68580" marR="68580" marT="34290" marB="34290" anchor="ctr">
                    <a:lnL>
                      <a:noFill/>
                    </a:lnL>
                    <a:lnR>
                      <a:noFill/>
                    </a:lnR>
                    <a:lnT w="57150" cap="flat" cmpd="sng" algn="ctr">
                      <a:solidFill>
                        <a:schemeClr val="accent4"/>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lvl="2" indent="-171450" algn="l">
                        <a:buFont typeface="Arial" panose="020B0604020202020204" pitchFamily="34" charset="0"/>
                        <a:buChar char="•"/>
                      </a:pPr>
                      <a:r>
                        <a:rPr lang="en-US" sz="800" b="0" i="0" u="none" strike="noStrike" kern="1200">
                          <a:solidFill>
                            <a:schemeClr val="tx2"/>
                          </a:solidFill>
                          <a:effectLst/>
                          <a:latin typeface="+mn-lt"/>
                          <a:ea typeface="+mn-ea"/>
                          <a:cs typeface="+mn-cs"/>
                        </a:rPr>
                        <a:t>Steps to investing</a:t>
                      </a:r>
                    </a:p>
                    <a:p>
                      <a:pPr marL="171450" lvl="2" indent="-171450" algn="l">
                        <a:buFont typeface="Arial" panose="020B0604020202020204" pitchFamily="34" charset="0"/>
                        <a:buChar char="•"/>
                      </a:pPr>
                      <a:r>
                        <a:rPr lang="en-US" sz="800" b="0" i="0" u="none" strike="noStrike" kern="1200">
                          <a:solidFill>
                            <a:schemeClr val="tx2"/>
                          </a:solidFill>
                          <a:effectLst/>
                          <a:latin typeface="+mn-lt"/>
                          <a:ea typeface="+mn-ea"/>
                          <a:cs typeface="+mn-cs"/>
                        </a:rPr>
                        <a:t>Steps to improve your financial literacy</a:t>
                      </a:r>
                    </a:p>
                  </a:txBody>
                  <a:tcPr marL="68580" marR="68580" marT="34290" marB="34290" anchor="ctr">
                    <a:lnL>
                      <a:noFill/>
                    </a:lnL>
                    <a:lnR>
                      <a:noFill/>
                    </a:lnR>
                    <a:lnT w="57150" cap="flat" cmpd="sng" algn="ctr">
                      <a:solidFill>
                        <a:schemeClr val="accent4"/>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71450" lvl="2" indent="-171450" algn="l" rtl="0" eaLnBrk="1" latinLnBrk="0" hangingPunct="1">
                        <a:buFont typeface="Arial" panose="020B0604020202020204" pitchFamily="34" charset="0"/>
                        <a:buChar char="•"/>
                      </a:pPr>
                      <a:r>
                        <a:rPr lang="en-US" sz="800" b="0" i="0" u="none" strike="noStrike" kern="1200">
                          <a:solidFill>
                            <a:schemeClr val="tx2"/>
                          </a:solidFill>
                          <a:effectLst/>
                          <a:latin typeface="+mn-lt"/>
                          <a:ea typeface="+mn-ea"/>
                          <a:cs typeface="+mn-cs"/>
                        </a:rPr>
                        <a:t>6 Tips for spring cleaning your finances</a:t>
                      </a:r>
                    </a:p>
                    <a:p>
                      <a:pPr marL="171450" lvl="2" indent="-171450" algn="l" rtl="0" eaLnBrk="1" latinLnBrk="0" hangingPunct="1">
                        <a:buFont typeface="Arial" panose="020B0604020202020204" pitchFamily="34" charset="0"/>
                        <a:buChar char="•"/>
                      </a:pPr>
                      <a:r>
                        <a:rPr lang="en-US" sz="800" b="0" i="0" u="none" strike="noStrike" kern="1200">
                          <a:solidFill>
                            <a:schemeClr val="tx2"/>
                          </a:solidFill>
                          <a:effectLst/>
                          <a:latin typeface="+mn-lt"/>
                          <a:ea typeface="+mn-ea"/>
                          <a:cs typeface="+mn-cs"/>
                        </a:rPr>
                        <a:t>Investing 101</a:t>
                      </a:r>
                    </a:p>
                    <a:p>
                      <a:pPr marL="0" lvl="2" indent="0" algn="l">
                        <a:buFont typeface="Arial" panose="020B0604020202020204" pitchFamily="34" charset="0"/>
                        <a:buNone/>
                      </a:pPr>
                      <a:endParaRPr lang="en-US" sz="800" b="0" i="0" u="none" strike="noStrike" kern="1200">
                        <a:solidFill>
                          <a:schemeClr val="tx2"/>
                        </a:solidFill>
                        <a:effectLst/>
                        <a:latin typeface="+mn-lt"/>
                        <a:ea typeface="+mn-ea"/>
                        <a:cs typeface="+mn-cs"/>
                      </a:endParaRPr>
                    </a:p>
                  </a:txBody>
                  <a:tcPr marL="68580" marR="68580" marT="34290" marB="34290" anchor="ctr">
                    <a:lnL>
                      <a:noFill/>
                    </a:lnL>
                    <a:lnR>
                      <a:noFill/>
                    </a:lnR>
                    <a:lnT w="57150" cap="flat" cmpd="sng" algn="ctr">
                      <a:solidFill>
                        <a:schemeClr val="accent4"/>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50426">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US" sz="1000" b="1">
                          <a:solidFill>
                            <a:schemeClr val="tx2"/>
                          </a:solidFill>
                          <a:latin typeface="Arial"/>
                          <a:cs typeface="Arial"/>
                        </a:rPr>
                        <a:t>May</a:t>
                      </a:r>
                    </a:p>
                  </a:txBody>
                  <a:tcPr marL="68580" marR="68580" marT="34290" marB="34290"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73355" lvl="0" indent="-173355" rtl="0" fontAlgn="ctr">
                        <a:spcBef>
                          <a:spcPts val="0"/>
                        </a:spcBef>
                        <a:spcAft>
                          <a:spcPts val="0"/>
                        </a:spcAft>
                        <a:buFont typeface="Arial" panose="020B0604020202020204" pitchFamily="34" charset="0"/>
                        <a:buChar char="•"/>
                      </a:pPr>
                      <a:endParaRPr lang="en-US" sz="800" dirty="0">
                        <a:solidFill>
                          <a:schemeClr val="tx2"/>
                        </a:solidFill>
                        <a:effectLst/>
                        <a:latin typeface="+mn-lt"/>
                      </a:endParaRPr>
                    </a:p>
                    <a:p>
                      <a:pPr marL="173355" lvl="0" indent="-173355" rtl="0" fontAlgn="ctr">
                        <a:spcBef>
                          <a:spcPts val="0"/>
                        </a:spcBef>
                        <a:spcAft>
                          <a:spcPts val="0"/>
                        </a:spcAft>
                        <a:buFont typeface="Arial" panose="020B0604020202020204" pitchFamily="34" charset="0"/>
                        <a:buChar char="•"/>
                      </a:pPr>
                      <a:r>
                        <a:rPr lang="en-US" sz="800" dirty="0">
                          <a:solidFill>
                            <a:schemeClr val="tx2"/>
                          </a:solidFill>
                          <a:effectLst/>
                          <a:latin typeface="+mn-lt"/>
                        </a:rPr>
                        <a:t>Investing</a:t>
                      </a:r>
                    </a:p>
                    <a:p>
                      <a:pPr marL="173355" lvl="0" indent="-173355">
                        <a:spcBef>
                          <a:spcPts val="0"/>
                        </a:spcBef>
                        <a:spcAft>
                          <a:spcPts val="0"/>
                        </a:spcAft>
                        <a:buFont typeface="Arial" panose="020B0604020202020204" pitchFamily="34" charset="0"/>
                        <a:buChar char="•"/>
                      </a:pPr>
                      <a:r>
                        <a:rPr lang="en-US" sz="800" dirty="0">
                          <a:solidFill>
                            <a:schemeClr val="tx2"/>
                          </a:solidFill>
                          <a:effectLst/>
                          <a:latin typeface="+mn-lt"/>
                        </a:rPr>
                        <a:t>Mental health &amp; finances </a:t>
                      </a:r>
                    </a:p>
                    <a:p>
                      <a:pPr marL="173355" lvl="0" indent="-173355">
                        <a:spcBef>
                          <a:spcPts val="0"/>
                        </a:spcBef>
                        <a:spcAft>
                          <a:spcPts val="0"/>
                        </a:spcAft>
                        <a:buFont typeface="Arial" panose="020B0604020202020204" pitchFamily="34" charset="0"/>
                        <a:buChar char="•"/>
                      </a:pPr>
                      <a:r>
                        <a:rPr lang="en-US" sz="800" kern="1200" noProof="0" dirty="0">
                          <a:solidFill>
                            <a:schemeClr val="tx2"/>
                          </a:solidFill>
                          <a:effectLst/>
                          <a:latin typeface="+mn-lt"/>
                          <a:ea typeface="+mn-ea"/>
                          <a:cs typeface="+mn-cs"/>
                        </a:rPr>
                        <a:t>Estate planning</a:t>
                      </a:r>
                      <a:endParaRPr lang="en-US" sz="800" kern="1200" dirty="0">
                        <a:solidFill>
                          <a:schemeClr val="tx2"/>
                        </a:solidFill>
                        <a:effectLst/>
                        <a:latin typeface="+mn-lt"/>
                        <a:ea typeface="+mn-ea"/>
                        <a:cs typeface="+mn-cs"/>
                      </a:endParaRPr>
                    </a:p>
                    <a:p>
                      <a:pPr marL="173355" lvl="0" indent="-173355" rtl="0" fontAlgn="ctr">
                        <a:spcBef>
                          <a:spcPts val="0"/>
                        </a:spcBef>
                        <a:spcAft>
                          <a:spcPts val="0"/>
                        </a:spcAft>
                        <a:buFont typeface="Arial" panose="020B0604020202020204" pitchFamily="34" charset="0"/>
                        <a:buChar char="•"/>
                      </a:pPr>
                      <a:endParaRPr lang="en-US" sz="800" dirty="0">
                        <a:solidFill>
                          <a:schemeClr val="tx2"/>
                        </a:solidFill>
                        <a:effectLst/>
                        <a:latin typeface="+mn-lt"/>
                      </a:endParaRPr>
                    </a:p>
                    <a:p>
                      <a:pPr marL="173736" lvl="0" indent="-173736" rtl="0" fontAlgn="ctr">
                        <a:spcBef>
                          <a:spcPts val="0"/>
                        </a:spcBef>
                        <a:spcAft>
                          <a:spcPts val="0"/>
                        </a:spcAft>
                        <a:buFont typeface="Arial" panose="020B0604020202020204" pitchFamily="34" charset="0"/>
                        <a:buChar char="•"/>
                      </a:pPr>
                      <a:endParaRPr lang="en-US" sz="900" dirty="0">
                        <a:solidFill>
                          <a:schemeClr val="tx2"/>
                        </a:solidFill>
                        <a:effectLst/>
                        <a:latin typeface="+mn-lt"/>
                      </a:endParaRPr>
                    </a:p>
                  </a:txBody>
                  <a:tcPr marL="34290" marR="34290" marT="34290" marB="34290"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71450" indent="-171450" algn="l" fontAlgn="t">
                        <a:buFont typeface="Arial" panose="020B0604020202020204" pitchFamily="34" charset="0"/>
                        <a:buChar char="•"/>
                      </a:pPr>
                      <a:r>
                        <a:rPr lang="en-US" sz="800" b="0" i="0" u="none" strike="noStrike" kern="1200" baseline="0">
                          <a:solidFill>
                            <a:schemeClr val="tx2"/>
                          </a:solidFill>
                          <a:effectLst/>
                          <a:latin typeface="+mn-lt"/>
                          <a:ea typeface="+mn-ea"/>
                          <a:cs typeface="Arial"/>
                        </a:rPr>
                        <a:t>Investing 101</a:t>
                      </a:r>
                    </a:p>
                    <a:p>
                      <a:pPr marL="171450" indent="-171450" algn="l" fontAlgn="t">
                        <a:buFont typeface="Arial" panose="020B0604020202020204" pitchFamily="34" charset="0"/>
                        <a:buChar char="•"/>
                      </a:pPr>
                      <a:r>
                        <a:rPr lang="en-US" sz="800" b="0" i="0" u="none" strike="noStrike" kern="1200" baseline="0">
                          <a:solidFill>
                            <a:schemeClr val="tx2"/>
                          </a:solidFill>
                          <a:effectLst/>
                          <a:latin typeface="+mn-lt"/>
                          <a:ea typeface="+mn-ea"/>
                          <a:cs typeface="Arial"/>
                        </a:rPr>
                        <a:t>Prioritizing debt</a:t>
                      </a:r>
                    </a:p>
                    <a:p>
                      <a:pPr marL="171450" indent="-171450" algn="l" fontAlgn="t">
                        <a:buFont typeface="Arial" panose="020B0604020202020204" pitchFamily="34" charset="0"/>
                        <a:buChar char="•"/>
                      </a:pPr>
                      <a:r>
                        <a:rPr lang="en-US" sz="800" b="0" i="0" u="none" strike="noStrike" kern="1200" baseline="0">
                          <a:solidFill>
                            <a:schemeClr val="tx2"/>
                          </a:solidFill>
                          <a:effectLst/>
                          <a:latin typeface="+mn-lt"/>
                          <a:ea typeface="+mn-ea"/>
                          <a:cs typeface="Arial"/>
                        </a:rPr>
                        <a:t>Types of insurance</a:t>
                      </a:r>
                    </a:p>
                    <a:p>
                      <a:pPr marL="171450" lvl="0" indent="-171450" algn="l">
                        <a:buFont typeface="Arial" panose="020B0604020202020204" pitchFamily="34" charset="0"/>
                        <a:buChar char="•"/>
                      </a:pPr>
                      <a:r>
                        <a:rPr lang="en-US" sz="800" b="0" i="0" u="none" strike="noStrike" kern="1200" baseline="0">
                          <a:solidFill>
                            <a:schemeClr val="tx2"/>
                          </a:solidFill>
                          <a:effectLst/>
                          <a:latin typeface="+mn-lt"/>
                          <a:ea typeface="+mn-ea"/>
                          <a:cs typeface="Arial"/>
                        </a:rPr>
                        <a:t>Protect your finances with an estate plan</a:t>
                      </a:r>
                    </a:p>
                  </a:txBody>
                  <a:tcPr marL="68580" marR="68580" marT="34290" marB="34290"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a:lnSpc>
                          <a:spcPct val="100000"/>
                        </a:lnSpc>
                        <a:spcBef>
                          <a:spcPts val="0"/>
                        </a:spcBef>
                        <a:spcAft>
                          <a:spcPts val="0"/>
                        </a:spcAft>
                        <a:buClrTx/>
                        <a:buSzTx/>
                        <a:buFont typeface="Arial" panose="020B0604020202020204" pitchFamily="34" charset="0"/>
                        <a:buChar char="•"/>
                      </a:pPr>
                      <a:r>
                        <a:rPr lang="en-US" sz="800">
                          <a:solidFill>
                            <a:schemeClr val="tx2"/>
                          </a:solidFill>
                          <a:latin typeface="+mn-lt"/>
                        </a:rPr>
                        <a:t>Steps to protect yourself today and in the future</a:t>
                      </a:r>
                    </a:p>
                    <a:p>
                      <a:pPr marL="171450" marR="0" lvl="0" indent="-171450" algn="l">
                        <a:lnSpc>
                          <a:spcPct val="100000"/>
                        </a:lnSpc>
                        <a:spcBef>
                          <a:spcPts val="0"/>
                        </a:spcBef>
                        <a:spcAft>
                          <a:spcPts val="0"/>
                        </a:spcAft>
                        <a:buClrTx/>
                        <a:buSzTx/>
                        <a:buFont typeface="Arial" panose="020B0604020202020204" pitchFamily="34" charset="0"/>
                        <a:buChar char="•"/>
                      </a:pPr>
                      <a:r>
                        <a:rPr lang="en-US" sz="800">
                          <a:solidFill>
                            <a:schemeClr val="tx2"/>
                          </a:solidFill>
                          <a:latin typeface="+mn-lt"/>
                        </a:rPr>
                        <a:t>Steps to balance your priorities</a:t>
                      </a:r>
                    </a:p>
                    <a:p>
                      <a:pPr marL="171450" marR="0" lvl="0" indent="-171450" algn="l">
                        <a:lnSpc>
                          <a:spcPct val="100000"/>
                        </a:lnSpc>
                        <a:spcBef>
                          <a:spcPts val="0"/>
                        </a:spcBef>
                        <a:spcAft>
                          <a:spcPts val="0"/>
                        </a:spcAft>
                        <a:buClrTx/>
                        <a:buSzTx/>
                        <a:buFont typeface="Arial" panose="020B0604020202020204" pitchFamily="34" charset="0"/>
                        <a:buChar char="•"/>
                      </a:pPr>
                      <a:r>
                        <a:rPr lang="en-US" sz="800">
                          <a:solidFill>
                            <a:schemeClr val="tx2"/>
                          </a:solidFill>
                          <a:latin typeface="+mn-lt"/>
                        </a:rPr>
                        <a:t>Steps to manage your debt</a:t>
                      </a:r>
                    </a:p>
                  </a:txBody>
                  <a:tcPr marL="68580" marR="68580" marT="34290" marB="34290"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71450" lvl="2" indent="-171450" algn="l" rtl="0" eaLnBrk="1" latinLnBrk="0" hangingPunct="1">
                        <a:buFont typeface="Arial" panose="020B0604020202020204" pitchFamily="34" charset="0"/>
                        <a:buChar char="•"/>
                      </a:pPr>
                      <a:r>
                        <a:rPr lang="en-US" sz="800" b="0" i="0" u="none" strike="noStrike" kern="1200">
                          <a:solidFill>
                            <a:schemeClr val="tx2"/>
                          </a:solidFill>
                          <a:effectLst/>
                          <a:latin typeface="Arial" panose="020B0604020202020204"/>
                          <a:ea typeface="+mn-ea"/>
                          <a:cs typeface="+mn-cs"/>
                        </a:rPr>
                        <a:t>6 Tips for spring cleaning your finances</a:t>
                      </a:r>
                    </a:p>
                    <a:p>
                      <a:pPr marL="171450" lvl="2" indent="-171450" algn="l" rtl="0" eaLnBrk="1" latinLnBrk="0" hangingPunct="1">
                        <a:buFont typeface="Arial" panose="020B0604020202020204" pitchFamily="34" charset="0"/>
                        <a:buChar char="•"/>
                      </a:pPr>
                      <a:r>
                        <a:rPr lang="en-US" sz="800" b="0" i="0" u="none" strike="noStrike" kern="1200">
                          <a:solidFill>
                            <a:schemeClr val="tx2"/>
                          </a:solidFill>
                          <a:effectLst/>
                          <a:latin typeface="Arial" panose="020B0604020202020204"/>
                          <a:ea typeface="+mn-ea"/>
                          <a:cs typeface="+mn-cs"/>
                        </a:rPr>
                        <a:t>Investing 201</a:t>
                      </a:r>
                    </a:p>
                  </a:txBody>
                  <a:tcPr marL="68580" marR="68580" marT="34290" marB="34290"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080655">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r>
                        <a:rPr lang="en-US" sz="1000" b="1">
                          <a:solidFill>
                            <a:schemeClr val="tx2"/>
                          </a:solidFill>
                          <a:latin typeface="Arial"/>
                          <a:cs typeface="Arial"/>
                        </a:rPr>
                        <a:t>June</a:t>
                      </a:r>
                    </a:p>
                  </a:txBody>
                  <a:tcPr marL="68580" marR="68580" marT="34290" marB="34290" anchor="ctr">
                    <a:lnL>
                      <a:noFill/>
                    </a:lnL>
                    <a:lnR>
                      <a:noFill/>
                    </a:lnR>
                    <a:lnT w="12700" cap="flat" cmpd="sng" algn="ctr">
                      <a:solidFill>
                        <a:srgbClr val="FFFFFF">
                          <a:lumMod val="85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73355" lvl="0" indent="-173355" rtl="0" fontAlgn="ctr">
                        <a:spcBef>
                          <a:spcPts val="0"/>
                        </a:spcBef>
                        <a:spcAft>
                          <a:spcPts val="0"/>
                        </a:spcAft>
                        <a:buFont typeface="Arial" panose="020B0604020202020204" pitchFamily="34" charset="0"/>
                        <a:buChar char="•"/>
                      </a:pPr>
                      <a:endParaRPr lang="en-US" sz="800" b="0" i="0" u="none" strike="noStrike" kern="1200" noProof="0" dirty="0">
                        <a:solidFill>
                          <a:schemeClr val="tx2"/>
                        </a:solidFill>
                        <a:effectLst/>
                        <a:latin typeface="Arial"/>
                      </a:endParaRPr>
                    </a:p>
                    <a:p>
                      <a:pPr marL="173355" lvl="0" indent="-173355" rtl="0" fontAlgn="ctr">
                        <a:spcBef>
                          <a:spcPts val="0"/>
                        </a:spcBef>
                        <a:spcAft>
                          <a:spcPts val="0"/>
                        </a:spcAft>
                        <a:buFont typeface="Arial" panose="020B0604020202020204" pitchFamily="34" charset="0"/>
                        <a:buChar char="•"/>
                      </a:pPr>
                      <a:r>
                        <a:rPr lang="en-US" sz="800" b="0" i="0" u="none" strike="noStrike" kern="1200" noProof="0" dirty="0">
                          <a:solidFill>
                            <a:schemeClr val="tx2"/>
                          </a:solidFill>
                          <a:effectLst/>
                          <a:latin typeface="Arial"/>
                        </a:rPr>
                        <a:t>Pride article </a:t>
                      </a:r>
                    </a:p>
                    <a:p>
                      <a:pPr marL="173355" lvl="0" indent="-173355">
                        <a:spcBef>
                          <a:spcPts val="0"/>
                        </a:spcBef>
                        <a:spcAft>
                          <a:spcPts val="0"/>
                        </a:spcAft>
                        <a:buFont typeface="Arial" panose="020B0604020202020204" pitchFamily="34" charset="0"/>
                        <a:buChar char="•"/>
                      </a:pPr>
                      <a:r>
                        <a:rPr lang="en-US" sz="800" b="0" i="0" u="none" strike="noStrike" kern="1200" noProof="0" dirty="0">
                          <a:solidFill>
                            <a:schemeClr val="tx2"/>
                          </a:solidFill>
                          <a:effectLst/>
                          <a:latin typeface="Arial"/>
                        </a:rPr>
                        <a:t>Health Savings Account</a:t>
                      </a:r>
                    </a:p>
                    <a:p>
                      <a:pPr marL="173355" lvl="0" indent="-173355" rtl="0" fontAlgn="ctr">
                        <a:spcBef>
                          <a:spcPts val="0"/>
                        </a:spcBef>
                        <a:spcAft>
                          <a:spcPts val="0"/>
                        </a:spcAft>
                        <a:buFont typeface="Arial" panose="020B0604020202020204" pitchFamily="34" charset="0"/>
                        <a:buChar char="•"/>
                      </a:pPr>
                      <a:r>
                        <a:rPr lang="en-US" sz="800" b="0" i="0" u="none" strike="noStrike" kern="1200" noProof="0" dirty="0">
                          <a:solidFill>
                            <a:schemeClr val="tx2"/>
                          </a:solidFill>
                          <a:effectLst/>
                          <a:latin typeface="Arial"/>
                        </a:rPr>
                        <a:t>Financial planning for your family</a:t>
                      </a:r>
                    </a:p>
                    <a:p>
                      <a:pPr marL="173355" lvl="0" indent="-173355">
                        <a:spcBef>
                          <a:spcPts val="0"/>
                        </a:spcBef>
                        <a:spcAft>
                          <a:spcPts val="0"/>
                        </a:spcAft>
                        <a:buFont typeface="Arial" panose="020B0604020202020204" pitchFamily="34" charset="0"/>
                        <a:buChar char="•"/>
                      </a:pPr>
                      <a:r>
                        <a:rPr lang="en-US" sz="800" b="0" i="0" u="none" strike="noStrike" kern="1200" noProof="0" dirty="0">
                          <a:solidFill>
                            <a:schemeClr val="tx2"/>
                          </a:solidFill>
                          <a:effectLst/>
                          <a:latin typeface="Arial"/>
                        </a:rPr>
                        <a:t>Connecting health &amp; wealth benefits</a:t>
                      </a:r>
                    </a:p>
                  </a:txBody>
                  <a:tcPr marL="38100" marR="38100" marT="38100" marB="38100" anchor="ctr">
                    <a:lnL>
                      <a:noFill/>
                    </a:lnL>
                    <a:lnR>
                      <a:noFill/>
                    </a:lnR>
                    <a:lnT w="12700" cap="flat" cmpd="sng" algn="ctr">
                      <a:solidFill>
                        <a:srgbClr val="FFFFFF">
                          <a:lumMod val="85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71450" indent="-171450" algn="l" rtl="0" eaLnBrk="1" latinLnBrk="0" hangingPunct="1">
                        <a:buFont typeface="Arial" panose="020B0604020202020204" pitchFamily="34" charset="0"/>
                        <a:buChar char="•"/>
                      </a:pPr>
                      <a:endParaRPr lang="en-US" sz="900" b="0" i="0" u="none" strike="noStrike" kern="1200" baseline="0">
                        <a:solidFill>
                          <a:schemeClr val="tx2"/>
                        </a:solidFill>
                        <a:effectLst/>
                        <a:latin typeface="+mn-lt"/>
                        <a:ea typeface="+mn-ea"/>
                        <a:cs typeface="+mn-cs"/>
                      </a:endParaRPr>
                    </a:p>
                    <a:p>
                      <a:pPr marL="171450" lvl="0" indent="-171450" algn="l">
                        <a:buFont typeface="Arial" panose="020B0604020202020204" pitchFamily="34" charset="0"/>
                        <a:buChar char="•"/>
                      </a:pPr>
                      <a:r>
                        <a:rPr lang="en-US" sz="800" b="0" i="0" u="none" strike="noStrike" kern="1200" baseline="0">
                          <a:solidFill>
                            <a:schemeClr val="tx2"/>
                          </a:solidFill>
                          <a:effectLst/>
                          <a:latin typeface="+mn-lt"/>
                          <a:ea typeface="+mn-ea"/>
                          <a:cs typeface="+mn-cs"/>
                        </a:rPr>
                        <a:t>Investing 201</a:t>
                      </a:r>
                    </a:p>
                    <a:p>
                      <a:pPr marL="171450" lvl="0" indent="-171450" algn="l">
                        <a:buFont typeface="Arial" panose="020B0604020202020204" pitchFamily="34" charset="0"/>
                        <a:buChar char="•"/>
                      </a:pPr>
                      <a:r>
                        <a:rPr lang="en-US" sz="800" b="0" i="0" u="none" strike="noStrike" kern="1200" baseline="0">
                          <a:solidFill>
                            <a:schemeClr val="tx2"/>
                          </a:solidFill>
                          <a:effectLst/>
                          <a:latin typeface="+mn-lt"/>
                          <a:ea typeface="+mn-ea"/>
                          <a:cs typeface="+mn-cs"/>
                        </a:rPr>
                        <a:t>Nearing retirement</a:t>
                      </a:r>
                    </a:p>
                    <a:p>
                      <a:pPr marL="171450" lvl="0" indent="-171450" algn="l">
                        <a:buFont typeface="Arial" panose="020B0604020202020204" pitchFamily="34" charset="0"/>
                        <a:buChar char="•"/>
                      </a:pPr>
                      <a:r>
                        <a:rPr lang="en-US" sz="800" b="0" i="0" u="none" strike="noStrike" kern="1200" baseline="0">
                          <a:solidFill>
                            <a:schemeClr val="tx2"/>
                          </a:solidFill>
                          <a:effectLst/>
                          <a:latin typeface="+mn-lt"/>
                          <a:ea typeface="+mn-ea"/>
                          <a:cs typeface="+mn-cs"/>
                        </a:rPr>
                        <a:t>Beneficiaries</a:t>
                      </a:r>
                    </a:p>
                    <a:p>
                      <a:pPr marL="171450" lvl="0" indent="-171450" algn="l">
                        <a:buFont typeface="Arial" panose="020B0604020202020204" pitchFamily="34" charset="0"/>
                        <a:buChar char="•"/>
                      </a:pPr>
                      <a:r>
                        <a:rPr lang="en-US" sz="800" b="0" i="0" u="none" strike="noStrike" kern="1200" baseline="0">
                          <a:solidFill>
                            <a:schemeClr val="tx2"/>
                          </a:solidFill>
                          <a:effectLst/>
                          <a:latin typeface="+mn-lt"/>
                          <a:ea typeface="+mn-ea"/>
                          <a:cs typeface="+mn-cs"/>
                        </a:rPr>
                        <a:t>Health Savings Account</a:t>
                      </a:r>
                    </a:p>
                    <a:p>
                      <a:pPr marL="171450" lvl="0" indent="-171450" algn="l">
                        <a:buFont typeface="Arial" panose="020B0604020202020204" pitchFamily="34" charset="0"/>
                        <a:buChar char="•"/>
                      </a:pPr>
                      <a:endParaRPr lang="en-US" sz="900" b="0" i="0" u="none" strike="noStrike" kern="1200" baseline="0">
                        <a:solidFill>
                          <a:schemeClr val="tx2"/>
                        </a:solidFill>
                        <a:effectLst/>
                        <a:latin typeface="+mn-lt"/>
                        <a:ea typeface="+mn-ea"/>
                        <a:cs typeface="+mn-cs"/>
                      </a:endParaRPr>
                    </a:p>
                  </a:txBody>
                  <a:tcPr marL="68580" marR="68580" marT="34290" marB="34290" anchor="ctr">
                    <a:lnL>
                      <a:noFill/>
                    </a:lnL>
                    <a:lnR>
                      <a:noFill/>
                    </a:lnR>
                    <a:lnT w="12700" cap="flat" cmpd="sng" algn="ctr">
                      <a:solidFill>
                        <a:srgbClr val="FFFFFF">
                          <a:lumMod val="85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marL="171450" marR="0" lvl="1" indent="-171450" algn="l" defTabSz="685800" rtl="0" eaLnBrk="1" fontAlgn="t" latinLnBrk="0" hangingPunct="1">
                        <a:lnSpc>
                          <a:spcPct val="100000"/>
                        </a:lnSpc>
                        <a:spcBef>
                          <a:spcPts val="0"/>
                        </a:spcBef>
                        <a:spcAft>
                          <a:spcPts val="0"/>
                        </a:spcAft>
                        <a:buClr>
                          <a:srgbClr val="F58000"/>
                        </a:buClr>
                        <a:buFont typeface="Arial" panose="020B0604020202020204" pitchFamily="34" charset="0"/>
                        <a:buChar char="•"/>
                      </a:pPr>
                      <a:r>
                        <a:rPr lang="en-US" sz="800" kern="1200" baseline="0">
                          <a:solidFill>
                            <a:schemeClr val="tx2"/>
                          </a:solidFill>
                          <a:effectLst/>
                          <a:latin typeface="+mn-lt"/>
                          <a:ea typeface="+mn-ea"/>
                          <a:cs typeface="+mn-cs"/>
                        </a:rPr>
                        <a:t>Steps to set other financial goals</a:t>
                      </a:r>
                    </a:p>
                    <a:p>
                      <a:pPr marL="171450" marR="0" lvl="1" indent="-171450" algn="l" defTabSz="685800" rtl="0" eaLnBrk="1" fontAlgn="t" latinLnBrk="0" hangingPunct="1">
                        <a:lnSpc>
                          <a:spcPct val="100000"/>
                        </a:lnSpc>
                        <a:spcBef>
                          <a:spcPts val="0"/>
                        </a:spcBef>
                        <a:spcAft>
                          <a:spcPts val="0"/>
                        </a:spcAft>
                        <a:buClr>
                          <a:srgbClr val="F58000"/>
                        </a:buClr>
                        <a:buFont typeface="Arial" panose="020B0604020202020204" pitchFamily="34" charset="0"/>
                        <a:buChar char="•"/>
                      </a:pPr>
                      <a:r>
                        <a:rPr lang="en-US" sz="800" kern="1200" baseline="0">
                          <a:solidFill>
                            <a:schemeClr val="tx2"/>
                          </a:solidFill>
                          <a:effectLst/>
                          <a:latin typeface="+mn-lt"/>
                          <a:ea typeface="+mn-ea"/>
                          <a:cs typeface="+mn-cs"/>
                        </a:rPr>
                        <a:t>Steps to establish an emergency fund</a:t>
                      </a:r>
                    </a:p>
                  </a:txBody>
                  <a:tcPr marL="68580" marR="68580" marT="34290" marB="34290" anchor="ctr">
                    <a:lnL>
                      <a:noFill/>
                    </a:lnL>
                    <a:lnR>
                      <a:noFill/>
                    </a:lnR>
                    <a:lnT w="12700" cap="flat" cmpd="sng" algn="ctr">
                      <a:solidFill>
                        <a:srgbClr val="FFFFFF">
                          <a:lumMod val="85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Arial" panose="020B0604020202020204"/>
                        </a:defRPr>
                      </a:lvl1pPr>
                      <a:lvl2pPr marL="342900" algn="l" defTabSz="685800" rtl="0" eaLnBrk="1" latinLnBrk="0" hangingPunct="1">
                        <a:defRPr sz="1350" kern="1200">
                          <a:solidFill>
                            <a:schemeClr val="tx1"/>
                          </a:solidFill>
                          <a:latin typeface="Arial" panose="020B0604020202020204"/>
                        </a:defRPr>
                      </a:lvl2pPr>
                      <a:lvl3pPr marL="685800" algn="l" defTabSz="685800" rtl="0" eaLnBrk="1" latinLnBrk="0" hangingPunct="1">
                        <a:defRPr sz="1350" kern="1200">
                          <a:solidFill>
                            <a:schemeClr val="tx1"/>
                          </a:solidFill>
                          <a:latin typeface="Arial" panose="020B0604020202020204"/>
                        </a:defRPr>
                      </a:lvl3pPr>
                      <a:lvl4pPr marL="1028700" algn="l" defTabSz="685800" rtl="0" eaLnBrk="1" latinLnBrk="0" hangingPunct="1">
                        <a:defRPr sz="1350" kern="1200">
                          <a:solidFill>
                            <a:schemeClr val="tx1"/>
                          </a:solidFill>
                          <a:latin typeface="Arial" panose="020B0604020202020204"/>
                        </a:defRPr>
                      </a:lvl4pPr>
                      <a:lvl5pPr marL="1371600" algn="l" defTabSz="685800" rtl="0" eaLnBrk="1" latinLnBrk="0" hangingPunct="1">
                        <a:defRPr sz="1350" kern="1200">
                          <a:solidFill>
                            <a:schemeClr val="tx1"/>
                          </a:solidFill>
                          <a:latin typeface="Arial" panose="020B0604020202020204"/>
                        </a:defRPr>
                      </a:lvl5pPr>
                      <a:lvl6pPr marL="1714500" algn="l" defTabSz="685800" rtl="0" eaLnBrk="1" latinLnBrk="0" hangingPunct="1">
                        <a:defRPr sz="1350" kern="1200">
                          <a:solidFill>
                            <a:schemeClr val="tx1"/>
                          </a:solidFill>
                          <a:latin typeface="Arial" panose="020B0604020202020204"/>
                        </a:defRPr>
                      </a:lvl6pPr>
                      <a:lvl7pPr marL="2057400" algn="l" defTabSz="685800" rtl="0" eaLnBrk="1" latinLnBrk="0" hangingPunct="1">
                        <a:defRPr sz="1350" kern="1200">
                          <a:solidFill>
                            <a:schemeClr val="tx1"/>
                          </a:solidFill>
                          <a:latin typeface="Arial" panose="020B0604020202020204"/>
                        </a:defRPr>
                      </a:lvl7pPr>
                      <a:lvl8pPr marL="2400300" algn="l" defTabSz="685800" rtl="0" eaLnBrk="1" latinLnBrk="0" hangingPunct="1">
                        <a:defRPr sz="1350" kern="1200">
                          <a:solidFill>
                            <a:schemeClr val="tx1"/>
                          </a:solidFill>
                          <a:latin typeface="Arial" panose="020B0604020202020204"/>
                        </a:defRPr>
                      </a:lvl8pPr>
                      <a:lvl9pPr marL="2743200" algn="l" defTabSz="685800" rtl="0" eaLnBrk="1" latinLnBrk="0" hangingPunct="1">
                        <a:defRPr sz="1350" kern="1200">
                          <a:solidFill>
                            <a:schemeClr val="tx1"/>
                          </a:solidFill>
                          <a:latin typeface="Arial" panose="020B0604020202020204"/>
                        </a:defRPr>
                      </a:lvl9pPr>
                    </a:lstStyle>
                    <a:p>
                      <a:pPr marL="171450" marR="0" lvl="0" indent="-171450" algn="l" rtl="0" eaLnBrk="1" latinLnBrk="0" hangingPunct="1">
                        <a:lnSpc>
                          <a:spcPct val="100000"/>
                        </a:lnSpc>
                        <a:spcBef>
                          <a:spcPts val="0"/>
                        </a:spcBef>
                        <a:spcAft>
                          <a:spcPts val="0"/>
                        </a:spcAft>
                        <a:buClr>
                          <a:srgbClr val="F58000"/>
                        </a:buClr>
                        <a:buFont typeface="Arial,Sans-Serif" panose="020B0604020202020204" pitchFamily="34" charset="0"/>
                        <a:buChar char="•"/>
                      </a:pPr>
                      <a:r>
                        <a:rPr lang="en-US" sz="800" b="0" i="0" u="none" strike="noStrike" kern="1200" baseline="0" noProof="0" dirty="0">
                          <a:solidFill>
                            <a:schemeClr val="tx2"/>
                          </a:solidFill>
                          <a:latin typeface="Arial"/>
                        </a:rPr>
                        <a:t>6 Tips for a mid-year check in on your finances</a:t>
                      </a:r>
                    </a:p>
                    <a:p>
                      <a:pPr marL="171450" marR="0" lvl="0" indent="-171450" algn="l" rtl="0" eaLnBrk="1" latinLnBrk="0" hangingPunct="1">
                        <a:lnSpc>
                          <a:spcPct val="100000"/>
                        </a:lnSpc>
                        <a:spcBef>
                          <a:spcPts val="0"/>
                        </a:spcBef>
                        <a:spcAft>
                          <a:spcPts val="0"/>
                        </a:spcAft>
                        <a:buClr>
                          <a:srgbClr val="F58000"/>
                        </a:buClr>
                        <a:buFont typeface="Arial,Sans-Serif" panose="020B0604020202020204" pitchFamily="34" charset="0"/>
                        <a:buChar char="•"/>
                      </a:pPr>
                      <a:r>
                        <a:rPr lang="en-US" sz="800" b="0" i="0" u="none" strike="noStrike" kern="1200" baseline="0" noProof="0" dirty="0">
                          <a:solidFill>
                            <a:schemeClr val="tx2"/>
                          </a:solidFill>
                          <a:latin typeface="Arial"/>
                        </a:rPr>
                        <a:t>Set and achieve other financial goals</a:t>
                      </a:r>
                      <a:endParaRPr lang="en-US" sz="1200" dirty="0"/>
                    </a:p>
                  </a:txBody>
                  <a:tcPr marL="68580" marR="68580" marT="34290" marB="34290" anchor="ctr">
                    <a:lnL>
                      <a:noFill/>
                    </a:lnL>
                    <a:lnR>
                      <a:noFill/>
                    </a:lnR>
                    <a:lnT w="12700" cap="flat" cmpd="sng" algn="ctr">
                      <a:solidFill>
                        <a:srgbClr val="FFFFFF">
                          <a:lumMod val="85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82" name="TextBox 81">
            <a:extLst>
              <a:ext uri="{FF2B5EF4-FFF2-40B4-BE49-F238E27FC236}">
                <a16:creationId xmlns:a16="http://schemas.microsoft.com/office/drawing/2014/main" id="{5A46FADB-286E-428F-B7DD-F7043F0BA1B2}"/>
              </a:ext>
            </a:extLst>
          </p:cNvPr>
          <p:cNvSpPr txBox="1"/>
          <p:nvPr/>
        </p:nvSpPr>
        <p:spPr>
          <a:xfrm>
            <a:off x="722254" y="1231444"/>
            <a:ext cx="1905004" cy="1582741"/>
          </a:xfrm>
          <a:prstGeom prst="rect">
            <a:avLst/>
          </a:prstGeom>
          <a:noFill/>
        </p:spPr>
        <p:txBody>
          <a:bodyPr wrap="square" rtlCol="0">
            <a:spAutoFit/>
          </a:bodyPr>
          <a:lstStyle/>
          <a:p>
            <a:pPr marL="0" marR="0" lvl="0" indent="0" algn="l" defTabSz="533400" rtl="0" eaLnBrk="1" fontAlgn="auto" latinLnBrk="0" hangingPunct="1">
              <a:lnSpc>
                <a:spcPct val="100000"/>
              </a:lnSpc>
              <a:spcBef>
                <a:spcPct val="0"/>
              </a:spcBef>
              <a:spcAft>
                <a:spcPct val="35000"/>
              </a:spcAft>
              <a:buClrTx/>
              <a:buSzTx/>
              <a:buFontTx/>
              <a:buNone/>
              <a:tabLst/>
              <a:defRPr/>
            </a:pPr>
            <a:r>
              <a:rPr kumimoji="0" lang="en-US" sz="1100" u="none" strike="noStrike" kern="1200" cap="none" spc="0" normalizeH="0" baseline="0" noProof="0" dirty="0">
                <a:ln>
                  <a:noFill/>
                </a:ln>
                <a:solidFill>
                  <a:srgbClr val="55595D"/>
                </a:solidFill>
                <a:effectLst/>
                <a:uLnTx/>
                <a:uFillTx/>
              </a:rPr>
              <a:t>Implement strategies to prioritize your personal financial care</a:t>
            </a:r>
          </a:p>
          <a:p>
            <a:pPr marL="171450" marR="0" lvl="0" indent="-171450" algn="l" defTabSz="533400" rtl="0" eaLnBrk="1" fontAlgn="auto" latinLnBrk="0" hangingPunct="1">
              <a:lnSpc>
                <a:spcPct val="100000"/>
              </a:lnSpc>
              <a:spcBef>
                <a:spcPct val="0"/>
              </a:spcBef>
              <a:buClrTx/>
              <a:buSzTx/>
              <a:buFont typeface="Arial" charset="0"/>
              <a:buChar char="•"/>
              <a:tabLst/>
              <a:defRPr/>
            </a:pPr>
            <a:r>
              <a:rPr kumimoji="0" lang="en-US" sz="1050" u="none" strike="noStrike" kern="1200" cap="none" spc="0" normalizeH="0" baseline="0" noProof="0" dirty="0">
                <a:ln>
                  <a:noFill/>
                </a:ln>
                <a:solidFill>
                  <a:srgbClr val="55595D"/>
                </a:solidFill>
                <a:effectLst/>
                <a:uLnTx/>
                <a:uFillTx/>
              </a:rPr>
              <a:t>Evaluate your investments</a:t>
            </a:r>
          </a:p>
          <a:p>
            <a:pPr marL="171450" marR="0" lvl="0" indent="-171450" algn="l" defTabSz="533400" rtl="0" eaLnBrk="1" fontAlgn="auto" latinLnBrk="0" hangingPunct="1">
              <a:lnSpc>
                <a:spcPct val="100000"/>
              </a:lnSpc>
              <a:spcBef>
                <a:spcPct val="0"/>
              </a:spcBef>
              <a:buClrTx/>
              <a:buSzTx/>
              <a:buFont typeface="Arial" charset="0"/>
              <a:buChar char="•"/>
              <a:tabLst/>
              <a:defRPr/>
            </a:pPr>
            <a:r>
              <a:rPr lang="en-US" sz="1050" b="0" i="0" dirty="0">
                <a:solidFill>
                  <a:srgbClr val="55595D"/>
                </a:solidFill>
                <a:latin typeface="Arial" charset="0"/>
                <a:ea typeface="Arial" charset="0"/>
                <a:cs typeface="Arial" charset="0"/>
              </a:rPr>
              <a:t>Manage your debt</a:t>
            </a:r>
          </a:p>
          <a:p>
            <a:pPr marL="171450" marR="0" lvl="0" indent="-171450" algn="l" defTabSz="533400" rtl="0" eaLnBrk="1" fontAlgn="auto" latinLnBrk="0" hangingPunct="1">
              <a:lnSpc>
                <a:spcPct val="100000"/>
              </a:lnSpc>
              <a:spcBef>
                <a:spcPct val="0"/>
              </a:spcBef>
              <a:buClrTx/>
              <a:buSzTx/>
              <a:buFont typeface="Arial" charset="0"/>
              <a:buChar char="•"/>
              <a:tabLst/>
              <a:defRPr/>
            </a:pPr>
            <a:r>
              <a:rPr kumimoji="0" lang="en-US" sz="1050" u="none" strike="noStrike" kern="1200" cap="none" spc="0" normalizeH="0" baseline="0" noProof="0" dirty="0">
                <a:ln>
                  <a:noFill/>
                </a:ln>
                <a:solidFill>
                  <a:srgbClr val="55595D"/>
                </a:solidFill>
                <a:effectLst/>
                <a:uLnTx/>
                <a:uFillTx/>
                <a:latin typeface="Arial" charset="0"/>
                <a:ea typeface="Arial" charset="0"/>
                <a:cs typeface="Arial" charset="0"/>
              </a:rPr>
              <a:t>Put coverage to use</a:t>
            </a:r>
            <a:endParaRPr kumimoji="0" lang="en-US" sz="900" b="0" i="0" u="none" strike="noStrike" kern="1200" cap="none" spc="0" normalizeH="0" baseline="0" noProof="0" dirty="0">
              <a:ln>
                <a:noFill/>
              </a:ln>
              <a:solidFill>
                <a:srgbClr val="55595D"/>
              </a:solidFill>
              <a:effectLst/>
              <a:uLnTx/>
              <a:uFillTx/>
              <a:latin typeface="Arial" charset="0"/>
              <a:ea typeface="Arial" charset="0"/>
              <a:cs typeface="Arial"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58000"/>
              </a:solidFill>
              <a:effectLst/>
              <a:uLnTx/>
              <a:uFillTx/>
            </a:endParaRPr>
          </a:p>
        </p:txBody>
      </p:sp>
      <p:sp>
        <p:nvSpPr>
          <p:cNvPr id="84" name="Oval 83">
            <a:extLst>
              <a:ext uri="{FF2B5EF4-FFF2-40B4-BE49-F238E27FC236}">
                <a16:creationId xmlns:a16="http://schemas.microsoft.com/office/drawing/2014/main" id="{289F1F1E-2104-4DBC-9D80-29AA7A0CFFB6}"/>
              </a:ext>
            </a:extLst>
          </p:cNvPr>
          <p:cNvSpPr/>
          <p:nvPr/>
        </p:nvSpPr>
        <p:spPr>
          <a:xfrm>
            <a:off x="121297" y="1310417"/>
            <a:ext cx="487495" cy="487499"/>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4" name="Freeform 35">
            <a:extLst>
              <a:ext uri="{FF2B5EF4-FFF2-40B4-BE49-F238E27FC236}">
                <a16:creationId xmlns:a16="http://schemas.microsoft.com/office/drawing/2014/main" id="{AB7C5027-5FC2-4628-A190-A1C31938A59B}"/>
              </a:ext>
            </a:extLst>
          </p:cNvPr>
          <p:cNvSpPr>
            <a:spLocks noChangeAspect="1"/>
          </p:cNvSpPr>
          <p:nvPr/>
        </p:nvSpPr>
        <p:spPr>
          <a:xfrm>
            <a:off x="256373" y="1428248"/>
            <a:ext cx="256032" cy="251835"/>
          </a:xfrm>
          <a:custGeom>
            <a:avLst/>
            <a:gdLst>
              <a:gd name="connsiteX0" fmla="*/ 179486 w 257168"/>
              <a:gd name="connsiteY0" fmla="*/ 51781 h 228633"/>
              <a:gd name="connsiteX1" fmla="*/ 96529 w 257168"/>
              <a:gd name="connsiteY1" fmla="*/ 134782 h 228633"/>
              <a:gd name="connsiteX2" fmla="*/ 93270 w 257168"/>
              <a:gd name="connsiteY2" fmla="*/ 163937 h 228633"/>
              <a:gd name="connsiteX3" fmla="*/ 122425 w 257168"/>
              <a:gd name="connsiteY3" fmla="*/ 160678 h 228633"/>
              <a:gd name="connsiteX4" fmla="*/ 205426 w 257168"/>
              <a:gd name="connsiteY4" fmla="*/ 77721 h 228633"/>
              <a:gd name="connsiteX5" fmla="*/ 21431 w 257168"/>
              <a:gd name="connsiteY5" fmla="*/ 28608 h 228633"/>
              <a:gd name="connsiteX6" fmla="*/ 143545 w 257168"/>
              <a:gd name="connsiteY6" fmla="*/ 28608 h 228633"/>
              <a:gd name="connsiteX7" fmla="*/ 146090 w 257168"/>
              <a:gd name="connsiteY7" fmla="*/ 34725 h 228633"/>
              <a:gd name="connsiteX8" fmla="*/ 131802 w 257168"/>
              <a:gd name="connsiteY8" fmla="*/ 49013 h 228633"/>
              <a:gd name="connsiteX9" fmla="*/ 129257 w 257168"/>
              <a:gd name="connsiteY9" fmla="*/ 50039 h 228633"/>
              <a:gd name="connsiteX10" fmla="*/ 21431 w 257168"/>
              <a:gd name="connsiteY10" fmla="*/ 50039 h 228633"/>
              <a:gd name="connsiteX11" fmla="*/ 21431 w 257168"/>
              <a:gd name="connsiteY11" fmla="*/ 207202 h 228633"/>
              <a:gd name="connsiteX12" fmla="*/ 178594 w 257168"/>
              <a:gd name="connsiteY12" fmla="*/ 207202 h 228633"/>
              <a:gd name="connsiteX13" fmla="*/ 178594 w 257168"/>
              <a:gd name="connsiteY13" fmla="*/ 156526 h 228633"/>
              <a:gd name="connsiteX14" fmla="*/ 179621 w 257168"/>
              <a:gd name="connsiteY14" fmla="*/ 154026 h 228633"/>
              <a:gd name="connsiteX15" fmla="*/ 193908 w 257168"/>
              <a:gd name="connsiteY15" fmla="*/ 139738 h 228633"/>
              <a:gd name="connsiteX16" fmla="*/ 200025 w 257168"/>
              <a:gd name="connsiteY16" fmla="*/ 142283 h 228633"/>
              <a:gd name="connsiteX17" fmla="*/ 200025 w 257168"/>
              <a:gd name="connsiteY17" fmla="*/ 207202 h 228633"/>
              <a:gd name="connsiteX18" fmla="*/ 178594 w 257168"/>
              <a:gd name="connsiteY18" fmla="*/ 228633 h 228633"/>
              <a:gd name="connsiteX19" fmla="*/ 21431 w 257168"/>
              <a:gd name="connsiteY19" fmla="*/ 228633 h 228633"/>
              <a:gd name="connsiteX20" fmla="*/ 0 w 257168"/>
              <a:gd name="connsiteY20" fmla="*/ 207202 h 228633"/>
              <a:gd name="connsiteX21" fmla="*/ 0 w 257168"/>
              <a:gd name="connsiteY21" fmla="*/ 50039 h 228633"/>
              <a:gd name="connsiteX22" fmla="*/ 21431 w 257168"/>
              <a:gd name="connsiteY22" fmla="*/ 28608 h 228633"/>
              <a:gd name="connsiteX23" fmla="*/ 211750 w 257168"/>
              <a:gd name="connsiteY23" fmla="*/ 21475 h 228633"/>
              <a:gd name="connsiteX24" fmla="*/ 208463 w 257168"/>
              <a:gd name="connsiteY24" fmla="*/ 22848 h 228633"/>
              <a:gd name="connsiteX25" fmla="*/ 194666 w 257168"/>
              <a:gd name="connsiteY25" fmla="*/ 36645 h 228633"/>
              <a:gd name="connsiteX26" fmla="*/ 220607 w 257168"/>
              <a:gd name="connsiteY26" fmla="*/ 62585 h 228633"/>
              <a:gd name="connsiteX27" fmla="*/ 234403 w 257168"/>
              <a:gd name="connsiteY27" fmla="*/ 48789 h 228633"/>
              <a:gd name="connsiteX28" fmla="*/ 234359 w 257168"/>
              <a:gd name="connsiteY28" fmla="*/ 42137 h 228633"/>
              <a:gd name="connsiteX29" fmla="*/ 215071 w 257168"/>
              <a:gd name="connsiteY29" fmla="*/ 22848 h 228633"/>
              <a:gd name="connsiteX30" fmla="*/ 211750 w 257168"/>
              <a:gd name="connsiteY30" fmla="*/ 21475 h 228633"/>
              <a:gd name="connsiteX31" fmla="*/ 211761 w 257168"/>
              <a:gd name="connsiteY31" fmla="*/ 0 h 228633"/>
              <a:gd name="connsiteX32" fmla="*/ 230206 w 257168"/>
              <a:gd name="connsiteY32" fmla="*/ 7668 h 228633"/>
              <a:gd name="connsiteX33" fmla="*/ 249495 w 257168"/>
              <a:gd name="connsiteY33" fmla="*/ 26956 h 228633"/>
              <a:gd name="connsiteX34" fmla="*/ 249539 w 257168"/>
              <a:gd name="connsiteY34" fmla="*/ 63925 h 228633"/>
              <a:gd name="connsiteX35" fmla="*/ 132292 w 257168"/>
              <a:gd name="connsiteY35" fmla="*/ 181172 h 228633"/>
              <a:gd name="connsiteX36" fmla="*/ 91930 w 257168"/>
              <a:gd name="connsiteY36" fmla="*/ 185637 h 228633"/>
              <a:gd name="connsiteX37" fmla="*/ 71570 w 257168"/>
              <a:gd name="connsiteY37" fmla="*/ 165277 h 228633"/>
              <a:gd name="connsiteX38" fmla="*/ 76035 w 257168"/>
              <a:gd name="connsiteY38" fmla="*/ 124915 h 228633"/>
              <a:gd name="connsiteX39" fmla="*/ 193282 w 257168"/>
              <a:gd name="connsiteY39" fmla="*/ 7668 h 228633"/>
              <a:gd name="connsiteX40" fmla="*/ 211761 w 257168"/>
              <a:gd name="connsiteY40" fmla="*/ 0 h 22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168" h="228633">
                <a:moveTo>
                  <a:pt x="179486" y="51781"/>
                </a:moveTo>
                <a:lnTo>
                  <a:pt x="96529" y="134782"/>
                </a:lnTo>
                <a:lnTo>
                  <a:pt x="93270" y="163937"/>
                </a:lnTo>
                <a:lnTo>
                  <a:pt x="122425" y="160678"/>
                </a:lnTo>
                <a:lnTo>
                  <a:pt x="205426" y="77721"/>
                </a:lnTo>
                <a:close/>
                <a:moveTo>
                  <a:pt x="21431" y="28608"/>
                </a:moveTo>
                <a:lnTo>
                  <a:pt x="143545" y="28608"/>
                </a:lnTo>
                <a:cubicBezTo>
                  <a:pt x="146715" y="28608"/>
                  <a:pt x="148322" y="32448"/>
                  <a:pt x="146090" y="34725"/>
                </a:cubicBezTo>
                <a:lnTo>
                  <a:pt x="131802" y="49013"/>
                </a:lnTo>
                <a:cubicBezTo>
                  <a:pt x="131133" y="49682"/>
                  <a:pt x="130240" y="50039"/>
                  <a:pt x="129257" y="50039"/>
                </a:cubicBezTo>
                <a:lnTo>
                  <a:pt x="21431" y="50039"/>
                </a:lnTo>
                <a:lnTo>
                  <a:pt x="21431" y="207202"/>
                </a:lnTo>
                <a:lnTo>
                  <a:pt x="178594" y="207202"/>
                </a:lnTo>
                <a:lnTo>
                  <a:pt x="178594" y="156526"/>
                </a:lnTo>
                <a:cubicBezTo>
                  <a:pt x="178594" y="155588"/>
                  <a:pt x="178951" y="154695"/>
                  <a:pt x="179621" y="154026"/>
                </a:cubicBezTo>
                <a:lnTo>
                  <a:pt x="193908" y="139738"/>
                </a:lnTo>
                <a:cubicBezTo>
                  <a:pt x="196141" y="137506"/>
                  <a:pt x="200025" y="139069"/>
                  <a:pt x="200025" y="142283"/>
                </a:cubicBezTo>
                <a:lnTo>
                  <a:pt x="200025" y="207202"/>
                </a:lnTo>
                <a:cubicBezTo>
                  <a:pt x="200025" y="219034"/>
                  <a:pt x="190426" y="228633"/>
                  <a:pt x="178594" y="228633"/>
                </a:cubicBezTo>
                <a:lnTo>
                  <a:pt x="21431" y="228633"/>
                </a:lnTo>
                <a:cubicBezTo>
                  <a:pt x="9600" y="228633"/>
                  <a:pt x="0" y="219034"/>
                  <a:pt x="0" y="207202"/>
                </a:cubicBezTo>
                <a:lnTo>
                  <a:pt x="0" y="50039"/>
                </a:lnTo>
                <a:cubicBezTo>
                  <a:pt x="0" y="38208"/>
                  <a:pt x="9600" y="28608"/>
                  <a:pt x="21431" y="28608"/>
                </a:cubicBezTo>
                <a:close/>
                <a:moveTo>
                  <a:pt x="211750" y="21475"/>
                </a:moveTo>
                <a:cubicBezTo>
                  <a:pt x="210550" y="21475"/>
                  <a:pt x="209356" y="21933"/>
                  <a:pt x="208463" y="22848"/>
                </a:cubicBezTo>
                <a:lnTo>
                  <a:pt x="194666" y="36645"/>
                </a:lnTo>
                <a:lnTo>
                  <a:pt x="220607" y="62585"/>
                </a:lnTo>
                <a:lnTo>
                  <a:pt x="234403" y="48789"/>
                </a:lnTo>
                <a:cubicBezTo>
                  <a:pt x="236189" y="46914"/>
                  <a:pt x="236189" y="43967"/>
                  <a:pt x="234359" y="42137"/>
                </a:cubicBezTo>
                <a:lnTo>
                  <a:pt x="215071" y="22848"/>
                </a:lnTo>
                <a:cubicBezTo>
                  <a:pt x="214155" y="21933"/>
                  <a:pt x="212950" y="21475"/>
                  <a:pt x="211750" y="21475"/>
                </a:cubicBezTo>
                <a:close/>
                <a:moveTo>
                  <a:pt x="211761" y="0"/>
                </a:moveTo>
                <a:cubicBezTo>
                  <a:pt x="218441" y="0"/>
                  <a:pt x="225116" y="2556"/>
                  <a:pt x="230206" y="7668"/>
                </a:cubicBezTo>
                <a:lnTo>
                  <a:pt x="249495" y="26956"/>
                </a:lnTo>
                <a:cubicBezTo>
                  <a:pt x="259719" y="37181"/>
                  <a:pt x="259719" y="53745"/>
                  <a:pt x="249539" y="63925"/>
                </a:cubicBezTo>
                <a:lnTo>
                  <a:pt x="132292" y="181172"/>
                </a:lnTo>
                <a:lnTo>
                  <a:pt x="91930" y="185637"/>
                </a:lnTo>
                <a:cubicBezTo>
                  <a:pt x="80232" y="186931"/>
                  <a:pt x="70276" y="177064"/>
                  <a:pt x="71570" y="165277"/>
                </a:cubicBezTo>
                <a:lnTo>
                  <a:pt x="76035" y="124915"/>
                </a:lnTo>
                <a:lnTo>
                  <a:pt x="193282" y="7668"/>
                </a:lnTo>
                <a:cubicBezTo>
                  <a:pt x="198395" y="2556"/>
                  <a:pt x="205081" y="0"/>
                  <a:pt x="21176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pic>
        <p:nvPicPr>
          <p:cNvPr id="4" name="Picture 3">
            <a:extLst>
              <a:ext uri="{FF2B5EF4-FFF2-40B4-BE49-F238E27FC236}">
                <a16:creationId xmlns:a16="http://schemas.microsoft.com/office/drawing/2014/main" id="{A129BC52-E4AA-4CB1-DBFB-7CA72B6D5F32}"/>
              </a:ext>
            </a:extLst>
          </p:cNvPr>
          <p:cNvPicPr>
            <a:picLocks noChangeAspect="1"/>
          </p:cNvPicPr>
          <p:nvPr/>
        </p:nvPicPr>
        <p:blipFill>
          <a:blip r:embed="rId3"/>
          <a:stretch>
            <a:fillRect/>
          </a:stretch>
        </p:blipFill>
        <p:spPr>
          <a:xfrm>
            <a:off x="418338" y="2551103"/>
            <a:ext cx="607831" cy="786373"/>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6ED8C3FD-0EBE-4820-5C5D-FD51F8F8C24C}"/>
              </a:ext>
            </a:extLst>
          </p:cNvPr>
          <p:cNvPicPr>
            <a:picLocks noChangeAspect="1"/>
          </p:cNvPicPr>
          <p:nvPr/>
        </p:nvPicPr>
        <p:blipFill>
          <a:blip r:embed="rId4"/>
          <a:stretch>
            <a:fillRect/>
          </a:stretch>
        </p:blipFill>
        <p:spPr>
          <a:xfrm>
            <a:off x="1212911" y="2560609"/>
            <a:ext cx="592880" cy="786373"/>
          </a:xfrm>
          <a:prstGeom prst="rect">
            <a:avLst/>
          </a:prstGeom>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27C0EAF2-5645-7722-40D8-08CA59FEAF4E}"/>
              </a:ext>
            </a:extLst>
          </p:cNvPr>
          <p:cNvPicPr>
            <a:picLocks noChangeAspect="1"/>
          </p:cNvPicPr>
          <p:nvPr/>
        </p:nvPicPr>
        <p:blipFill>
          <a:blip r:embed="rId5"/>
          <a:stretch>
            <a:fillRect/>
          </a:stretch>
        </p:blipFill>
        <p:spPr>
          <a:xfrm>
            <a:off x="1987367" y="2571750"/>
            <a:ext cx="552789" cy="796372"/>
          </a:xfrm>
          <a:prstGeom prst="rect">
            <a:avLst/>
          </a:prstGeom>
          <a:effectLst>
            <a:outerShdw blurRad="50800" dist="38100" dir="5400000" algn="t" rotWithShape="0">
              <a:prstClr val="black">
                <a:alpha val="40000"/>
              </a:prstClr>
            </a:outerShdw>
          </a:effectLst>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ADMASTER-STAMP!20230418-2822561-9035910</a:t>
            </a:r>
          </a:p>
        </p:txBody>
      </p:sp>
    </p:spTree>
    <p:extLst>
      <p:ext uri="{BB962C8B-B14F-4D97-AF65-F5344CB8AC3E}">
        <p14:creationId xmlns:p14="http://schemas.microsoft.com/office/powerpoint/2010/main" val="31330372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ISMICINSTANCE" val="{&quot;origin&quot;:{&quot;formId&quot;:&quot;4c76b2d3-90ec-4bb5-bf7b-e1b00d7afa02&quot;,&quot;formName&quot;:&quot;New Finals Deck&quot;,&quot;contentId&quot;:&quot;226fe3d3-1634-4956-8300-90bb91226e49&quot;,&quot;profileId&quot;:&quot;feda7707-14d9-4a64-9e8d-1d9a8b4d23a9&quot;,&quot;fullPathId&quot;:&quot;/dd36786afb-0115-40f5-9c13-be87b998f695/dfMWY0YTJlYmMtZDIxMC0wOWI0LTI0OWEtYmFiZDYwNTg2YmFm,PT0=,V2h5IFZveWE=/lf8c908061-8cd1-4777-b42a-9edc3084fff0&quot;,&quot;teamsiteId&quot;:&quot;f3b65310-d707-40ea-8140-274ebb829c2d&quot;,&quot;fullPathName&quot;:&quot;\\Advisor/TPA Materials\\Why Voya\\New Finals Deck&quot;,&quot;googleFileId&quot;:null,&quot;contentVersionId&quot;:&quot;8c908061-8cd1-4777-b42a-9edc3084fff0&quot;,&quot;profileVersionId&quot;:&quot;362b781c-f15a-410e-aae4-b75e49b33d55&quot;},&quot;storages&quot;:[],&quot;generator&quot;:&quot;LiveDoc&quot;,&quot;instanceId&quot;:&quot;2d563850-b0c2-4afc-acc4-a335d4c8f58b&quot;,&quot;generationId&quot;:&quot;30c4de5f-655e-44fc-a202-ae9362539441&quot;,&quot;instanceStageId&quot;:&quot;9db322c8-7f87-4e75-bc9f-2daab6513120&quot;,&quot;instanceStageType&quot;:2}"/>
</p:tagLst>
</file>

<file path=ppt/theme/theme1.xml><?xml version="1.0" encoding="utf-8"?>
<a:theme xmlns:a="http://schemas.openxmlformats.org/drawingml/2006/main" name="2_standard layout">
  <a:themeElements>
    <a:clrScheme name="Custom 2">
      <a:dk1>
        <a:sysClr val="windowText" lastClr="000000"/>
      </a:dk1>
      <a:lt1>
        <a:sysClr val="window" lastClr="FFFFFF"/>
      </a:lt1>
      <a:dk2>
        <a:srgbClr val="F58000"/>
      </a:dk2>
      <a:lt2>
        <a:srgbClr val="0097A9"/>
      </a:lt2>
      <a:accent1>
        <a:srgbClr val="D75426"/>
      </a:accent1>
      <a:accent2>
        <a:srgbClr val="B73F7C"/>
      </a:accent2>
      <a:accent3>
        <a:srgbClr val="551B57"/>
      </a:accent3>
      <a:accent4>
        <a:srgbClr val="76C5E4"/>
      </a:accent4>
      <a:accent5>
        <a:srgbClr val="145A7B"/>
      </a:accent5>
      <a:accent6>
        <a:srgbClr val="F58000"/>
      </a:accent6>
      <a:hlink>
        <a:srgbClr val="0097A9"/>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standard layout">
  <a:themeElements>
    <a:clrScheme name="Custom 2">
      <a:dk1>
        <a:sysClr val="windowText" lastClr="000000"/>
      </a:dk1>
      <a:lt1>
        <a:sysClr val="window" lastClr="FFFFFF"/>
      </a:lt1>
      <a:dk2>
        <a:srgbClr val="F58000"/>
      </a:dk2>
      <a:lt2>
        <a:srgbClr val="0097A9"/>
      </a:lt2>
      <a:accent1>
        <a:srgbClr val="D75426"/>
      </a:accent1>
      <a:accent2>
        <a:srgbClr val="B73F7C"/>
      </a:accent2>
      <a:accent3>
        <a:srgbClr val="551B57"/>
      </a:accent3>
      <a:accent4>
        <a:srgbClr val="76C5E4"/>
      </a:accent4>
      <a:accent5>
        <a:srgbClr val="145A7B"/>
      </a:accent5>
      <a:accent6>
        <a:srgbClr val="F58000"/>
      </a:accent6>
      <a:hlink>
        <a:srgbClr val="0097A9"/>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 1">
  <a:themeElements>
    <a:clrScheme name="Custom 39">
      <a:dk1>
        <a:srgbClr val="F58000"/>
      </a:dk1>
      <a:lt1>
        <a:srgbClr val="FFFFFF"/>
      </a:lt1>
      <a:dk2>
        <a:srgbClr val="6E6E6E"/>
      </a:dk2>
      <a:lt2>
        <a:srgbClr val="FFFFFF"/>
      </a:lt2>
      <a:accent1>
        <a:srgbClr val="F58000"/>
      </a:accent1>
      <a:accent2>
        <a:srgbClr val="E9691F"/>
      </a:accent2>
      <a:accent3>
        <a:srgbClr val="FFC700"/>
      </a:accent3>
      <a:accent4>
        <a:srgbClr val="B73F7C"/>
      </a:accent4>
      <a:accent5>
        <a:srgbClr val="551B57"/>
      </a:accent5>
      <a:accent6>
        <a:srgbClr val="14597B"/>
      </a:accent6>
      <a:hlink>
        <a:srgbClr val="0097A9"/>
      </a:hlink>
      <a:folHlink>
        <a:srgbClr val="76C5E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ver">
  <a:themeElements>
    <a:clrScheme name="Custom 1">
      <a:dk1>
        <a:sysClr val="windowText" lastClr="000000"/>
      </a:dk1>
      <a:lt1>
        <a:sysClr val="window" lastClr="FFFFFF"/>
      </a:lt1>
      <a:dk2>
        <a:srgbClr val="F58000"/>
      </a:dk2>
      <a:lt2>
        <a:srgbClr val="0097A9"/>
      </a:lt2>
      <a:accent1>
        <a:srgbClr val="D75426"/>
      </a:accent1>
      <a:accent2>
        <a:srgbClr val="B73F7C"/>
      </a:accent2>
      <a:accent3>
        <a:srgbClr val="551B57"/>
      </a:accent3>
      <a:accent4>
        <a:srgbClr val="76C5E4"/>
      </a:accent4>
      <a:accent5>
        <a:srgbClr val="145A7B"/>
      </a:accent5>
      <a:accent6>
        <a:srgbClr val="F58000"/>
      </a:accent6>
      <a:hlink>
        <a:srgbClr val="0097A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95FB7CD4A794429B53F52ED3CC2E65" ma:contentTypeVersion="4" ma:contentTypeDescription="Create a new document." ma:contentTypeScope="" ma:versionID="25eb929b4b884fc9e8e9382a6dfaf7d2">
  <xsd:schema xmlns:xsd="http://www.w3.org/2001/XMLSchema" xmlns:xs="http://www.w3.org/2001/XMLSchema" xmlns:p="http://schemas.microsoft.com/office/2006/metadata/properties" xmlns:ns2="3b17139c-d0b0-443c-8c29-8753b40c3167" targetNamespace="http://schemas.microsoft.com/office/2006/metadata/properties" ma:root="true" ma:fieldsID="b3a3cc9d2239f43b2f60c569b8f3bb72" ns2:_="">
    <xsd:import namespace="3b17139c-d0b0-443c-8c29-8753b40c31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17139c-d0b0-443c-8c29-8753b40c31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76A367-FB11-4BBC-9AE4-DD9150302661}"/>
</file>

<file path=customXml/itemProps2.xml><?xml version="1.0" encoding="utf-8"?>
<ds:datastoreItem xmlns:ds="http://schemas.openxmlformats.org/officeDocument/2006/customXml" ds:itemID="{31EE9716-53ED-4172-A3E2-BB0E15EC080A}">
  <ds:schemaRefs>
    <ds:schemaRef ds:uri="http://purl.org/dc/dcmitype/"/>
    <ds:schemaRef ds:uri="http://schemas.microsoft.com/office/2006/documentManagement/types"/>
    <ds:schemaRef ds:uri="http://schemas.microsoft.com/office/infopath/2007/PartnerControls"/>
    <ds:schemaRef ds:uri="http://schemas.microsoft.com/office/2006/metadata/properties"/>
    <ds:schemaRef ds:uri="http://purl.org/dc/terms/"/>
    <ds:schemaRef ds:uri="http://schemas.openxmlformats.org/package/2006/metadata/core-properties"/>
    <ds:schemaRef ds:uri="918726a9-82e4-4624-bc2f-ec27d7a1d91e"/>
    <ds:schemaRef ds:uri="4d9c0151-1310-4951-9efc-0d60811f1b19"/>
    <ds:schemaRef ds:uri="http://www.w3.org/XML/1998/namespace"/>
    <ds:schemaRef ds:uri="http://purl.org/dc/elements/1.1/"/>
  </ds:schemaRefs>
</ds:datastoreItem>
</file>

<file path=customXml/itemProps3.xml><?xml version="1.0" encoding="utf-8"?>
<ds:datastoreItem xmlns:ds="http://schemas.openxmlformats.org/officeDocument/2006/customXml" ds:itemID="{C9A4CCB6-15B6-40FD-AF58-BABC1DBAE5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69784</TotalTime>
  <Words>1606</Words>
  <Application>Microsoft Office PowerPoint</Application>
  <PresentationFormat>On-screen Show (16:9)</PresentationFormat>
  <Paragraphs>344</Paragraphs>
  <Slides>23</Slides>
  <Notes>10</Notes>
  <HiddenSlides>1</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23</vt:i4>
      </vt:variant>
    </vt:vector>
  </HeadingPairs>
  <TitlesOfParts>
    <vt:vector size="34" baseType="lpstr">
      <vt:lpstr>Calibri</vt:lpstr>
      <vt:lpstr>Arial,Sans-Serif</vt:lpstr>
      <vt:lpstr>Proxima Nova Lt</vt:lpstr>
      <vt:lpstr>Calibri Light</vt:lpstr>
      <vt:lpstr>Arial</vt:lpstr>
      <vt:lpstr>Proxima Nova</vt:lpstr>
      <vt:lpstr>Arial Regular</vt:lpstr>
      <vt:lpstr>2_standard layout</vt:lpstr>
      <vt:lpstr>4_standard layout</vt:lpstr>
      <vt:lpstr>Slide 1</vt:lpstr>
      <vt:lpstr>1_Cover</vt:lpstr>
      <vt:lpstr>PowerPoint Presentation</vt:lpstr>
      <vt:lpstr>PowerPoint Presentation</vt:lpstr>
      <vt:lpstr>Employee Experience</vt:lpstr>
      <vt:lpstr>Hyper-personalization fueled  by data and AI  </vt:lpstr>
      <vt:lpstr>Our experience will help employees …</vt:lpstr>
      <vt:lpstr>Employee experience</vt:lpstr>
      <vt:lpstr>PowerPoint Presentation</vt:lpstr>
      <vt:lpstr>PowerPoint Presentation</vt:lpstr>
      <vt:lpstr>PowerPoint Presentation</vt:lpstr>
      <vt:lpstr>PowerPoint Presentation</vt:lpstr>
      <vt:lpstr>PowerPoint Presentation</vt:lpstr>
      <vt:lpstr>Personalized Messaging</vt:lpstr>
      <vt:lpstr>Plan Utilization</vt:lpstr>
      <vt:lpstr>2022 In Review</vt:lpstr>
      <vt:lpstr>Plan Health 2020 - 2022</vt:lpstr>
      <vt:lpstr>Engagement</vt:lpstr>
      <vt:lpstr>Income Replacement</vt:lpstr>
      <vt:lpstr>Digital Engagement Summary</vt:lpstr>
      <vt:lpstr>myOrangeMoney Engagement</vt:lpstr>
      <vt:lpstr>Engagement Outcomes</vt:lpstr>
      <vt:lpstr>Engagement Outcomes</vt:lpstr>
      <vt:lpstr>2023 Overview</vt:lpstr>
      <vt:lpstr>Definitions</vt:lpstr>
    </vt:vector>
  </TitlesOfParts>
  <Manager/>
  <Company>Voya Financial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Voya Powerpoint Template_16x9</dc:title>
  <dc:subject/>
  <dc:creator>Voya Financial</dc:creator>
  <cp:keywords/>
  <dc:description/>
  <cp:lastModifiedBy>John Snead</cp:lastModifiedBy>
  <cp:revision>2184</cp:revision>
  <dcterms:created xsi:type="dcterms:W3CDTF">2017-04-20T10:33:49Z</dcterms:created>
  <dcterms:modified xsi:type="dcterms:W3CDTF">2023-05-05T13:49:36Z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0x010100FB95FB7CD4A794429B53F52ED3CC2E65</vt:lpwstr>
  </property>
  <property fmtid="{D5CDD505-2E9C-101B-9397-08002B2CF9AE}" pid="3" name="MSIP_Label_a03dd4df-19b2-4daf-91f5-9ebdfbcb860d_Enabled">
    <vt:lpwstr>true</vt:lpwstr>
  </property>
  <property fmtid="{D5CDD505-2E9C-101B-9397-08002B2CF9AE}" pid="4" name="MSIP_Label_a03dd4df-19b2-4daf-91f5-9ebdfbcb860d_SetDate">
    <vt:lpwstr>2021-08-17T14:12:45Z</vt:lpwstr>
  </property>
  <property fmtid="{D5CDD505-2E9C-101B-9397-08002B2CF9AE}" pid="5" name="MSIP_Label_a03dd4df-19b2-4daf-91f5-9ebdfbcb860d_Method">
    <vt:lpwstr>Privileged</vt:lpwstr>
  </property>
  <property fmtid="{D5CDD505-2E9C-101B-9397-08002B2CF9AE}" pid="6" name="MSIP_Label_a03dd4df-19b2-4daf-91f5-9ebdfbcb860d_Name">
    <vt:lpwstr>C1 - Public</vt:lpwstr>
  </property>
  <property fmtid="{D5CDD505-2E9C-101B-9397-08002B2CF9AE}" pid="7" name="MSIP_Label_a03dd4df-19b2-4daf-91f5-9ebdfbcb860d_SiteId">
    <vt:lpwstr>e3054106-a46a-4dc0-b86d-2ba84a24cdc4</vt:lpwstr>
  </property>
  <property fmtid="{D5CDD505-2E9C-101B-9397-08002B2CF9AE}" pid="8" name="MSIP_Label_a03dd4df-19b2-4daf-91f5-9ebdfbcb860d_ActionId">
    <vt:lpwstr>861c9d0b-2dda-4e6f-abe6-a6333a4c8c93</vt:lpwstr>
  </property>
  <property fmtid="{D5CDD505-2E9C-101B-9397-08002B2CF9AE}" pid="9" name="MSIP_Label_a03dd4df-19b2-4daf-91f5-9ebdfbcb860d_ContentBits">
    <vt:lpwstr>0</vt:lpwstr>
  </property>
</Properties>
</file>